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D9209-6D6F-4134-A699-F703EF785BCC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542DA-9F6E-4AF6-9D71-68796706B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9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E2FB-D342-46DA-BF84-B793ABBC4167}" type="datetime1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SoMSS - Scott Surgent. If you see an error, contact surgent@asu.edu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D037-AD37-4EA0-AA70-4ABE9B2E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7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7C55-368B-4C60-ADE6-561B17C7FA92}" type="datetime1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SoMSS - Scott Surgent. If you see an error, contact surgent@asu.edu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D037-AD37-4EA0-AA70-4ABE9B2E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4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CC68-FCB2-461A-A903-B26BC6A6387C}" type="datetime1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SoMSS - Scott Surgent. If you see an error, contact surgent@asu.edu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D037-AD37-4EA0-AA70-4ABE9B2E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85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BE68-2A05-4D31-B7AF-4A628AC75CED}" type="datetime1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SoMSS - Scott Surgent. If you see an error, contact surgent@asu.edu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D037-AD37-4EA0-AA70-4ABE9B2E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3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7BB-766D-4E9D-BA23-C7484B20C17B}" type="datetime1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SoMSS - Scott Surgent. If you see an error, contact surgent@asu.edu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D037-AD37-4EA0-AA70-4ABE9B2E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2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F808-44BD-498F-A9E8-B83152059D48}" type="datetime1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SoMSS - Scott Surgent. If you see an error, contact surgent@asu.edu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D037-AD37-4EA0-AA70-4ABE9B2E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7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BB24-00F5-46F8-83C0-86573EE48757}" type="datetime1">
              <a:rPr lang="en-US" smtClean="0"/>
              <a:t>3/30/2017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SoMSS - Scott Surgent. If you see an error, contact surgent@asu.edu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D037-AD37-4EA0-AA70-4ABE9B2E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8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0515-0A49-4993-80C7-50EC015046BD}" type="datetime1">
              <a:rPr lang="en-US" smtClean="0"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SoMSS - Scott Surgent. If you see an error, contact surgent@asu.edu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D037-AD37-4EA0-AA70-4ABE9B2E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61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EFA6-CCAE-427F-B725-3DC5B1B93CE3}" type="datetime1">
              <a:rPr lang="en-US" smtClean="0"/>
              <a:t>3/30/2017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SoMSS - Scott Surgent. If you see an error, contact surgent@asu.edu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D037-AD37-4EA0-AA70-4ABE9B2E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83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2D10-6D77-422C-9FDF-9FCA9BCC8AD8}" type="datetime1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SoMSS - Scott Surgent. If you see an error, contact surgent@asu.edu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D037-AD37-4EA0-AA70-4ABE9B2E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9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0D64-7F19-42D6-A3AA-EAC3ADCF3BB2}" type="datetime1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SoMSS - Scott Surgent. If you see an error, contact surgent@asu.edu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D037-AD37-4EA0-AA70-4ABE9B2E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5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31E5D-9AEE-47E8-B528-2B4C8E94F410}" type="datetime1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(c) SoMSS - Scott Surgent. If you see an error, contact surgent@asu.edu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1D037-AD37-4EA0-AA70-4ABE9B2E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9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Laplace Transforms of Discontinuous Forcing 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 275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94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8588" y="313765"/>
                <a:ext cx="11170024" cy="6122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we have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𝑤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𝑠𝑐</m:t>
                          </m:r>
                        </m:sup>
                      </m:sSup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𝑠𝑤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𝑑𝑤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integral on the right is just the Laplace Transform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𝑠𝑤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𝑑𝑤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just a dummy variable. It can be replaced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Thus, we have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𝑠𝑐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this to work, you </a:t>
                </a:r>
                <a:r>
                  <a:rPr lang="en-US" sz="24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must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shift the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units first, then evaluate the Laplace Transform as though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was not present.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88" y="313765"/>
                <a:ext cx="11170024" cy="6122574"/>
              </a:xfrm>
              <a:prstGeom prst="rect">
                <a:avLst/>
              </a:prstGeom>
              <a:blipFill>
                <a:blip r:embed="rId2"/>
                <a:stretch>
                  <a:fillRect l="-873" t="-796" b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SoMSS - Scott Surgent. If you see an error, contact surgent@asu.edu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D037-AD37-4EA0-AA70-4ABE9B2E0D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3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8588" y="349624"/>
                <a:ext cx="11438965" cy="581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treat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Shifting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left or right makes no difference, so we can proceed: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−5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so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must be shifted 5 units to the right, and we see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−5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already has the shift “built in”. Thus, we have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3!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3+1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−5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.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88" y="349624"/>
                <a:ext cx="11438965" cy="5810822"/>
              </a:xfrm>
              <a:prstGeom prst="rect">
                <a:avLst/>
              </a:prstGeom>
              <a:blipFill>
                <a:blip r:embed="rId2"/>
                <a:stretch>
                  <a:fillRect l="-853" t="-839" r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SoMSS - Scott Surgent. If you see an error, contact surgent@asu.edu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D037-AD37-4EA0-AA70-4ABE9B2E0D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2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5835" y="251012"/>
                <a:ext cx="11537577" cy="6462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Here,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so we need to rewrite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that is has a shift of 3 units to the right. We do this by writing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−3+3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Now, multiply (FOIL) by grouping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3 separately: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−3+3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Therefore, with a shift of 3 units to the right built in,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+6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+9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</a:t>
                </a:r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Remember, once you build in the shift, take the Laplace Transform of each term as though the shift was not there.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35" y="251012"/>
                <a:ext cx="11537577" cy="6462154"/>
              </a:xfrm>
              <a:prstGeom prst="rect">
                <a:avLst/>
              </a:prstGeom>
              <a:blipFill>
                <a:blip r:embed="rId2"/>
                <a:stretch>
                  <a:fillRect l="-846" t="-755" r="-846" b="-1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SoMSS - Scott Surgent. If you see an error, contact surgent@asu.edu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D037-AD37-4EA0-AA70-4ABE9B2E0D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9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" y="295835"/>
                <a:ext cx="11734800" cy="6142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f>
                              <m:fPr>
                                <m:type m:val="li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build in the shift by writing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Now, we use the identity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Recall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So now we have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 the shifts are built in. We can now find the Transform (next slide).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95835"/>
                <a:ext cx="11734800" cy="6142131"/>
              </a:xfrm>
              <a:prstGeom prst="rect">
                <a:avLst/>
              </a:prstGeom>
              <a:blipFill>
                <a:blip r:embed="rId2"/>
                <a:stretch>
                  <a:fillRect l="-779" t="-397" b="-1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SoMSS - Scott Surgent. If you see an error, contact surgent@asu.edu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D037-AD37-4EA0-AA70-4ABE9B2E0DE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6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9976" y="277906"/>
                <a:ext cx="11591365" cy="5334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Solution, continued.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76" y="277906"/>
                <a:ext cx="11591365" cy="5334987"/>
              </a:xfrm>
              <a:prstGeom prst="rect">
                <a:avLst/>
              </a:prstGeom>
              <a:blipFill>
                <a:blip r:embed="rId2"/>
                <a:stretch>
                  <a:fillRect l="-842" t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260" y="419100"/>
            <a:ext cx="3409950" cy="53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463" y="1870357"/>
            <a:ext cx="1190625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2195" y="2511054"/>
            <a:ext cx="1704975" cy="466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4497" y="3500437"/>
            <a:ext cx="2257425" cy="771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375" y="5754087"/>
            <a:ext cx="2076450" cy="51435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SoMSS - Scott Surgent. If you see an error, contact surgent@asu.edu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D037-AD37-4EA0-AA70-4ABE9B2E0D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1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7553" y="322729"/>
                <a:ext cx="11403106" cy="608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Inverting Laplace Transforms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notation.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Hint: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you see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𝑐𝑠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Laplace Transform, this means there is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resulting inversion (function).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5 can be moved out front: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suggests that there is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resulting function.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we need to invert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Note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so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shift needs to be put back in. Thus,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=5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−6)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53" y="322729"/>
                <a:ext cx="11403106" cy="6085769"/>
              </a:xfrm>
              <a:prstGeom prst="rect">
                <a:avLst/>
              </a:prstGeom>
              <a:blipFill>
                <a:blip r:embed="rId2"/>
                <a:stretch>
                  <a:fillRect l="-802" t="-802" r="-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SoMSS - Scott Surgent. If you see an error, contact surgent@asu.edu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D037-AD37-4EA0-AA70-4ABE9B2E0D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0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6541" y="340659"/>
                <a:ext cx="11949953" cy="6088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suggests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in the function. The shift is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 units.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Ignore the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 for the moment, we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Recall the general formula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suggests that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3. so we need 3! = 6 in the numerator and its reciprocal outside: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perform the inversion, we need the shift of 2 units in with the variable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Thus,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41" y="340659"/>
                <a:ext cx="11949953" cy="6088077"/>
              </a:xfrm>
              <a:prstGeom prst="rect">
                <a:avLst/>
              </a:prstGeom>
              <a:blipFill>
                <a:blip r:embed="rId2"/>
                <a:stretch>
                  <a:fillRect l="-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SoMSS - Scott Surgent. If you see an error, contact surgent@asu.edu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D037-AD37-4EA0-AA70-4ABE9B2E0D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2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3765" y="322729"/>
                <a:ext cx="11501717" cy="5356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+9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suggests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in the result and that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is the shift.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Recall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+9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Thus,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+9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+9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⁡(3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 that we multiplied by a 3 on the “inside” and a 1/3 on the “outside” so that the inversion could be performed.</a:t>
                </a:r>
              </a:p>
              <a:p>
                <a:pPr algn="just"/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shift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is then accounted for in the sine function. Thus,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den>
                          </m:f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65" y="322729"/>
                <a:ext cx="11501717" cy="5356338"/>
              </a:xfrm>
              <a:prstGeom prst="rect">
                <a:avLst/>
              </a:prstGeom>
              <a:blipFill>
                <a:blip r:embed="rId2"/>
                <a:stretch>
                  <a:fillRect l="-795" r="-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SoMSS - Scott Surgent. If you see an error, contact surgent@asu.edu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D037-AD37-4EA0-AA70-4ABE9B2E0D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2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4073" y="340822"/>
                <a:ext cx="11321934" cy="5348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need a better way to describe functions with discontinuities. We use the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Heaviside Function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is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graph looks like this: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It’s “off” (= 0)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is “on” (= 1)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73" y="340822"/>
                <a:ext cx="11321934" cy="5348131"/>
              </a:xfrm>
              <a:prstGeom prst="rect">
                <a:avLst/>
              </a:prstGeom>
              <a:blipFill>
                <a:blip r:embed="rId2"/>
                <a:stretch>
                  <a:fillRect l="-807" t="-912" r="-807" b="-1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516" y="2901203"/>
            <a:ext cx="3097047" cy="211903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SoMSS - Scott Surgent. If you see an error, contact surgent@asu.edu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D037-AD37-4EA0-AA70-4ABE9B2E0D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6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4196" y="274320"/>
                <a:ext cx="11496502" cy="5717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coefficients, we can control the size of the “jumps”. For example,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equivalent to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&lt;2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≥2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jump discontinuity occurs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2, and has a vertical change of 3 units: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 how much cleaner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in expressing the piecewise model.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96" y="274320"/>
                <a:ext cx="11496502" cy="5717463"/>
              </a:xfrm>
              <a:prstGeom prst="rect">
                <a:avLst/>
              </a:prstGeom>
              <a:blipFill>
                <a:blip r:embed="rId2"/>
                <a:stretch>
                  <a:fillRect l="-795" t="-853" r="-848"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197" y="3205442"/>
            <a:ext cx="3200121" cy="230408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SoMSS - Scott Surgent. If you see an error, contact surgent@asu.edu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D037-AD37-4EA0-AA70-4ABE9B2E0D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5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7447" y="340822"/>
                <a:ext cx="11346873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</a:t>
                </a:r>
              </a:p>
              <a:p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&lt;4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−0=1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=1−1=0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graph looks like this: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47" y="340822"/>
                <a:ext cx="11346873" cy="3416320"/>
              </a:xfrm>
              <a:prstGeom prst="rect">
                <a:avLst/>
              </a:prstGeom>
              <a:blipFill>
                <a:blip r:embed="rId2"/>
                <a:stretch>
                  <a:fillRect l="-860" t="-1429" b="-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008" y="3909541"/>
            <a:ext cx="4798997" cy="247332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SoMSS - Scott Surgent. If you see an error, contact surgent@asu.edu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D037-AD37-4EA0-AA70-4ABE9B2E0D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3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5760" y="299258"/>
                <a:ext cx="11155680" cy="6370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=2−3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are three jumps,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 3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5.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all three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terms are 0. Thus,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=2−3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+5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but the other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terms are 0. 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Thus,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=2−3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+5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=−1.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&lt;5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(it stays “on”) but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Thus,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=2−3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+5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=2−3+5=4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≥5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All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terms are now “on”. Thus,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=2−3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+5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=2−3+5−1=3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graph is on the next slide.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299258"/>
                <a:ext cx="11155680" cy="6370975"/>
              </a:xfrm>
              <a:prstGeom prst="rect">
                <a:avLst/>
              </a:prstGeom>
              <a:blipFill>
                <a:blip r:embed="rId2"/>
                <a:stretch>
                  <a:fillRect l="-820" t="-766" b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SoMSS - Scott Surgent. If you see an error, contact surgent@asu.edu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D037-AD37-4EA0-AA70-4ABE9B2E0D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7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596" y="1361363"/>
            <a:ext cx="5945093" cy="52749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197" y="174567"/>
                <a:ext cx="1159625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=2−3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97" y="174567"/>
                <a:ext cx="11596254" cy="461665"/>
              </a:xfrm>
              <a:prstGeom prst="rect">
                <a:avLst/>
              </a:prstGeom>
              <a:blipFill>
                <a:blip r:embed="rId3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14400" y="1629294"/>
                <a:ext cx="252706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629294"/>
                <a:ext cx="2527069" cy="830997"/>
              </a:xfrm>
              <a:prstGeom prst="rect">
                <a:avLst/>
              </a:prstGeom>
              <a:blipFill>
                <a:blip r:embed="rId4"/>
                <a:stretch>
                  <a:fillRect l="-3614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5514" y="3516284"/>
                <a:ext cx="288451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Note a “jump” of –3 units from 2 to –1.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14" y="3516284"/>
                <a:ext cx="2884516" cy="1569660"/>
              </a:xfrm>
              <a:prstGeom prst="rect">
                <a:avLst/>
              </a:prstGeom>
              <a:blipFill>
                <a:blip r:embed="rId5"/>
                <a:stretch>
                  <a:fillRect l="-3165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454859" y="946525"/>
                <a:ext cx="254040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&lt;5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Note a “jump” of 5 units from –1 to 4.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859" y="946525"/>
                <a:ext cx="2540405" cy="1569660"/>
              </a:xfrm>
              <a:prstGeom prst="rect">
                <a:avLst/>
              </a:prstGeom>
              <a:blipFill>
                <a:blip r:embed="rId6"/>
                <a:stretch>
                  <a:fillRect l="-3837" t="-3101" r="-4077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454859" y="3017519"/>
                <a:ext cx="256863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Note a “jump” of –1 units from 4 to 3.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859" y="3017519"/>
                <a:ext cx="2568633" cy="1569660"/>
              </a:xfrm>
              <a:prstGeom prst="rect">
                <a:avLst/>
              </a:prstGeom>
              <a:blipFill>
                <a:blip r:embed="rId7"/>
                <a:stretch>
                  <a:fillRect l="-3800" t="-3113" r="-2375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2776451" y="2202873"/>
            <a:ext cx="1544537" cy="8685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067396" y="4480560"/>
            <a:ext cx="2257639" cy="10202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140633" y="1209811"/>
            <a:ext cx="2314226" cy="3031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8703426" y="2460292"/>
            <a:ext cx="751433" cy="11141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454859" y="5082700"/>
            <a:ext cx="23192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closed point always occurs at the left endpoint of the interval!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SoMSS - Scott Surgent. If you see an error, contact surgent@asu.edu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D037-AD37-4EA0-AA70-4ABE9B2E0D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6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1694" y="304800"/>
                <a:ext cx="11430000" cy="4978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Combining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notation with non-constant functions.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&lt;2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so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so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is equivalent to the piecewise notation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&lt;2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≥2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graph is 0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&lt;2</m:t>
                    </m:r>
                  </m:oMath>
                </a14:m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then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parabola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“starts” here and continues upward.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94" y="304800"/>
                <a:ext cx="11430000" cy="4978799"/>
              </a:xfrm>
              <a:prstGeom prst="rect">
                <a:avLst/>
              </a:prstGeom>
              <a:blipFill>
                <a:blip r:embed="rId2"/>
                <a:stretch>
                  <a:fillRect l="-800" t="-979" b="-1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3245" y="874899"/>
            <a:ext cx="2956942" cy="577691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SoMSS - Scott Surgent. If you see an error, contact surgent@asu.edu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D037-AD37-4EA0-AA70-4ABE9B2E0D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9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2047" y="206188"/>
                <a:ext cx="11483788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notation is useful for combining two or more function types into a single function, where continuity is desired.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Solution.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&lt;2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so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so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Here, the 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shift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two units to the right. It “starts” at (2,0). Note that is it continuous with the portion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 where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&lt;2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7" y="206188"/>
                <a:ext cx="11483788" cy="4154984"/>
              </a:xfrm>
              <a:prstGeom prst="rect">
                <a:avLst/>
              </a:prstGeom>
              <a:blipFill>
                <a:blip r:embed="rId2"/>
                <a:stretch>
                  <a:fillRect l="-849" t="-1175" r="-1115" b="-2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438" y="4096870"/>
            <a:ext cx="4378138" cy="2455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412" y="4858871"/>
            <a:ext cx="54146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taking the Laplace Transform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types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functions, we need to “build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in”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 first!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</a:t>
            </a:r>
            <a:r>
              <a:rPr lang="en-US" dirty="0" err="1" smtClean="0"/>
              <a:t>SoMSS</a:t>
            </a:r>
            <a:r>
              <a:rPr lang="en-US" dirty="0" smtClean="0"/>
              <a:t> - Scott Surgent. If you see an error, contact surgent@asu.edu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D037-AD37-4EA0-AA70-4ABE9B2E0D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9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3765" y="286871"/>
                <a:ext cx="11510682" cy="6223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Laplace Transform of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Start with: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have</a:t>
                </a:r>
                <a:endParaRPr lang="en-US" sz="2400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sz="2400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Now,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so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This is essentially a shift of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units to the left. Furthermore,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𝑑𝑡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We now have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𝑤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𝑑𝑤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𝑠𝑐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𝑠𝑤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𝑠𝑐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𝑠𝑐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constant (it has no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65" y="286871"/>
                <a:ext cx="11510682" cy="6223242"/>
              </a:xfrm>
              <a:prstGeom prst="rect">
                <a:avLst/>
              </a:prstGeom>
              <a:blipFill>
                <a:blip r:embed="rId2"/>
                <a:stretch>
                  <a:fillRect l="-794" t="-784" b="-1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887" y="2785782"/>
            <a:ext cx="1952625" cy="5334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SoMSS - Scott Surgent. If you see an error, contact surgent@asu.edu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D037-AD37-4EA0-AA70-4ABE9B2E0D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4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504</Words>
  <Application>Microsoft Office PowerPoint</Application>
  <PresentationFormat>Widescreen</PresentationFormat>
  <Paragraphs>221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Office Theme</vt:lpstr>
      <vt:lpstr>Laplace Transforms of Discontinuous Forcing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Laplace Transforms of Discontinuous Forcing Functions</dc:title>
  <dc:creator>Scott Surgent</dc:creator>
  <cp:lastModifiedBy>Scott Surgent</cp:lastModifiedBy>
  <cp:revision>39</cp:revision>
  <dcterms:created xsi:type="dcterms:W3CDTF">2017-03-14T16:35:21Z</dcterms:created>
  <dcterms:modified xsi:type="dcterms:W3CDTF">2017-03-30T22:14:21Z</dcterms:modified>
</cp:coreProperties>
</file>