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13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1A408-3699-4EFC-8D99-C953EEAB1B27}" type="datetimeFigureOut">
              <a:rPr lang="en-US" smtClean="0"/>
              <a:t>4/6/2017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D6D99-FB26-4228-B485-16EC107D046B}" type="slidenum">
              <a:rPr lang="en-US" smtClean="0"/>
              <a:t>‹#›</a:t>
            </a:fld>
            <a:endParaRPr lang="en-US"/>
          </a:p>
        </p:txBody>
      </p:sp>
    </p:spTree>
    <p:extLst>
      <p:ext uri="{BB962C8B-B14F-4D97-AF65-F5344CB8AC3E}">
        <p14:creationId xmlns:p14="http://schemas.microsoft.com/office/powerpoint/2010/main" val="1306123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0F3302-4B0B-4FDA-BCC9-E145D411754D}" type="datetime1">
              <a:rPr lang="en-US" smtClean="0"/>
              <a:t>4/6/2017</a:t>
            </a:fld>
            <a:endParaRPr lang="en-US"/>
          </a:p>
        </p:txBody>
      </p:sp>
      <p:sp>
        <p:nvSpPr>
          <p:cNvPr id="5" name="Footer Placeholder 4"/>
          <p:cNvSpPr>
            <a:spLocks noGrp="1"/>
          </p:cNvSpPr>
          <p:nvPr>
            <p:ph type="ftr" sz="quarter" idx="11"/>
          </p:nvPr>
        </p:nvSpPr>
        <p:spPr/>
        <p:txBody>
          <a:bodyPr/>
          <a:lstStyle/>
          <a:p>
            <a:r>
              <a:rPr lang="en-US" smtClean="0"/>
              <a:t>(c) ASU Math - Scott Surgent. Report errors to surgent@asu.edu</a:t>
            </a:r>
            <a:endParaRPr lang="en-US"/>
          </a:p>
        </p:txBody>
      </p:sp>
      <p:sp>
        <p:nvSpPr>
          <p:cNvPr id="6" name="Slide Number Placeholder 5"/>
          <p:cNvSpPr>
            <a:spLocks noGrp="1"/>
          </p:cNvSpPr>
          <p:nvPr>
            <p:ph type="sldNum" sz="quarter" idx="12"/>
          </p:nvPr>
        </p:nvSpPr>
        <p:spPr/>
        <p:txBody>
          <a:bodyPr/>
          <a:lstStyle/>
          <a:p>
            <a:fld id="{60764843-F96C-446F-A7FF-138926337B29}" type="slidenum">
              <a:rPr lang="en-US" smtClean="0"/>
              <a:t>‹#›</a:t>
            </a:fld>
            <a:endParaRPr lang="en-US"/>
          </a:p>
        </p:txBody>
      </p:sp>
    </p:spTree>
    <p:extLst>
      <p:ext uri="{BB962C8B-B14F-4D97-AF65-F5344CB8AC3E}">
        <p14:creationId xmlns:p14="http://schemas.microsoft.com/office/powerpoint/2010/main" val="428684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863FF-A104-4760-BF84-9F5E49936ECA}" type="datetime1">
              <a:rPr lang="en-US" smtClean="0"/>
              <a:t>4/6/2017</a:t>
            </a:fld>
            <a:endParaRPr lang="en-US"/>
          </a:p>
        </p:txBody>
      </p:sp>
      <p:sp>
        <p:nvSpPr>
          <p:cNvPr id="5" name="Footer Placeholder 4"/>
          <p:cNvSpPr>
            <a:spLocks noGrp="1"/>
          </p:cNvSpPr>
          <p:nvPr>
            <p:ph type="ftr" sz="quarter" idx="11"/>
          </p:nvPr>
        </p:nvSpPr>
        <p:spPr/>
        <p:txBody>
          <a:bodyPr/>
          <a:lstStyle/>
          <a:p>
            <a:r>
              <a:rPr lang="en-US" smtClean="0"/>
              <a:t>(c) ASU Math - Scott Surgent. Report errors to surgent@asu.edu</a:t>
            </a:r>
            <a:endParaRPr lang="en-US"/>
          </a:p>
        </p:txBody>
      </p:sp>
      <p:sp>
        <p:nvSpPr>
          <p:cNvPr id="6" name="Slide Number Placeholder 5"/>
          <p:cNvSpPr>
            <a:spLocks noGrp="1"/>
          </p:cNvSpPr>
          <p:nvPr>
            <p:ph type="sldNum" sz="quarter" idx="12"/>
          </p:nvPr>
        </p:nvSpPr>
        <p:spPr/>
        <p:txBody>
          <a:bodyPr/>
          <a:lstStyle/>
          <a:p>
            <a:fld id="{60764843-F96C-446F-A7FF-138926337B29}" type="slidenum">
              <a:rPr lang="en-US" smtClean="0"/>
              <a:t>‹#›</a:t>
            </a:fld>
            <a:endParaRPr lang="en-US"/>
          </a:p>
        </p:txBody>
      </p:sp>
    </p:spTree>
    <p:extLst>
      <p:ext uri="{BB962C8B-B14F-4D97-AF65-F5344CB8AC3E}">
        <p14:creationId xmlns:p14="http://schemas.microsoft.com/office/powerpoint/2010/main" val="350994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21077-DC79-4366-982F-C296FD12938B}" type="datetime1">
              <a:rPr lang="en-US" smtClean="0"/>
              <a:t>4/6/2017</a:t>
            </a:fld>
            <a:endParaRPr lang="en-US"/>
          </a:p>
        </p:txBody>
      </p:sp>
      <p:sp>
        <p:nvSpPr>
          <p:cNvPr id="5" name="Footer Placeholder 4"/>
          <p:cNvSpPr>
            <a:spLocks noGrp="1"/>
          </p:cNvSpPr>
          <p:nvPr>
            <p:ph type="ftr" sz="quarter" idx="11"/>
          </p:nvPr>
        </p:nvSpPr>
        <p:spPr/>
        <p:txBody>
          <a:bodyPr/>
          <a:lstStyle/>
          <a:p>
            <a:r>
              <a:rPr lang="en-US" smtClean="0"/>
              <a:t>(c) ASU Math - Scott Surgent. Report errors to surgent@asu.edu</a:t>
            </a:r>
            <a:endParaRPr lang="en-US"/>
          </a:p>
        </p:txBody>
      </p:sp>
      <p:sp>
        <p:nvSpPr>
          <p:cNvPr id="6" name="Slide Number Placeholder 5"/>
          <p:cNvSpPr>
            <a:spLocks noGrp="1"/>
          </p:cNvSpPr>
          <p:nvPr>
            <p:ph type="sldNum" sz="quarter" idx="12"/>
          </p:nvPr>
        </p:nvSpPr>
        <p:spPr/>
        <p:txBody>
          <a:bodyPr/>
          <a:lstStyle/>
          <a:p>
            <a:fld id="{60764843-F96C-446F-A7FF-138926337B29}" type="slidenum">
              <a:rPr lang="en-US" smtClean="0"/>
              <a:t>‹#›</a:t>
            </a:fld>
            <a:endParaRPr lang="en-US"/>
          </a:p>
        </p:txBody>
      </p:sp>
    </p:spTree>
    <p:extLst>
      <p:ext uri="{BB962C8B-B14F-4D97-AF65-F5344CB8AC3E}">
        <p14:creationId xmlns:p14="http://schemas.microsoft.com/office/powerpoint/2010/main" val="338188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3A1AA-D180-4C2E-8AD0-323AB1178C94}" type="datetime1">
              <a:rPr lang="en-US" smtClean="0"/>
              <a:t>4/6/2017</a:t>
            </a:fld>
            <a:endParaRPr lang="en-US"/>
          </a:p>
        </p:txBody>
      </p:sp>
      <p:sp>
        <p:nvSpPr>
          <p:cNvPr id="5" name="Footer Placeholder 4"/>
          <p:cNvSpPr>
            <a:spLocks noGrp="1"/>
          </p:cNvSpPr>
          <p:nvPr>
            <p:ph type="ftr" sz="quarter" idx="11"/>
          </p:nvPr>
        </p:nvSpPr>
        <p:spPr/>
        <p:txBody>
          <a:bodyPr/>
          <a:lstStyle/>
          <a:p>
            <a:r>
              <a:rPr lang="en-US" smtClean="0"/>
              <a:t>(c) ASU Math - Scott Surgent. Report errors to surgent@asu.edu</a:t>
            </a:r>
            <a:endParaRPr lang="en-US"/>
          </a:p>
        </p:txBody>
      </p:sp>
      <p:sp>
        <p:nvSpPr>
          <p:cNvPr id="6" name="Slide Number Placeholder 5"/>
          <p:cNvSpPr>
            <a:spLocks noGrp="1"/>
          </p:cNvSpPr>
          <p:nvPr>
            <p:ph type="sldNum" sz="quarter" idx="12"/>
          </p:nvPr>
        </p:nvSpPr>
        <p:spPr/>
        <p:txBody>
          <a:bodyPr/>
          <a:lstStyle/>
          <a:p>
            <a:fld id="{60764843-F96C-446F-A7FF-138926337B29}" type="slidenum">
              <a:rPr lang="en-US" smtClean="0"/>
              <a:t>‹#›</a:t>
            </a:fld>
            <a:endParaRPr lang="en-US"/>
          </a:p>
        </p:txBody>
      </p:sp>
    </p:spTree>
    <p:extLst>
      <p:ext uri="{BB962C8B-B14F-4D97-AF65-F5344CB8AC3E}">
        <p14:creationId xmlns:p14="http://schemas.microsoft.com/office/powerpoint/2010/main" val="225208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DC0DF3-FCB6-4FB5-9824-D7232AAED12C}" type="datetime1">
              <a:rPr lang="en-US" smtClean="0"/>
              <a:t>4/6/2017</a:t>
            </a:fld>
            <a:endParaRPr lang="en-US"/>
          </a:p>
        </p:txBody>
      </p:sp>
      <p:sp>
        <p:nvSpPr>
          <p:cNvPr id="5" name="Footer Placeholder 4"/>
          <p:cNvSpPr>
            <a:spLocks noGrp="1"/>
          </p:cNvSpPr>
          <p:nvPr>
            <p:ph type="ftr" sz="quarter" idx="11"/>
          </p:nvPr>
        </p:nvSpPr>
        <p:spPr/>
        <p:txBody>
          <a:bodyPr/>
          <a:lstStyle/>
          <a:p>
            <a:r>
              <a:rPr lang="en-US" smtClean="0"/>
              <a:t>(c) ASU Math - Scott Surgent. Report errors to surgent@asu.edu</a:t>
            </a:r>
            <a:endParaRPr lang="en-US"/>
          </a:p>
        </p:txBody>
      </p:sp>
      <p:sp>
        <p:nvSpPr>
          <p:cNvPr id="6" name="Slide Number Placeholder 5"/>
          <p:cNvSpPr>
            <a:spLocks noGrp="1"/>
          </p:cNvSpPr>
          <p:nvPr>
            <p:ph type="sldNum" sz="quarter" idx="12"/>
          </p:nvPr>
        </p:nvSpPr>
        <p:spPr/>
        <p:txBody>
          <a:bodyPr/>
          <a:lstStyle/>
          <a:p>
            <a:fld id="{60764843-F96C-446F-A7FF-138926337B29}" type="slidenum">
              <a:rPr lang="en-US" smtClean="0"/>
              <a:t>‹#›</a:t>
            </a:fld>
            <a:endParaRPr lang="en-US"/>
          </a:p>
        </p:txBody>
      </p:sp>
    </p:spTree>
    <p:extLst>
      <p:ext uri="{BB962C8B-B14F-4D97-AF65-F5344CB8AC3E}">
        <p14:creationId xmlns:p14="http://schemas.microsoft.com/office/powerpoint/2010/main" val="132166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C57F22-D714-46A0-BDD6-00EDD15A32AA}" type="datetime1">
              <a:rPr lang="en-US" smtClean="0"/>
              <a:t>4/6/2017</a:t>
            </a:fld>
            <a:endParaRPr lang="en-US"/>
          </a:p>
        </p:txBody>
      </p:sp>
      <p:sp>
        <p:nvSpPr>
          <p:cNvPr id="6" name="Footer Placeholder 5"/>
          <p:cNvSpPr>
            <a:spLocks noGrp="1"/>
          </p:cNvSpPr>
          <p:nvPr>
            <p:ph type="ftr" sz="quarter" idx="11"/>
          </p:nvPr>
        </p:nvSpPr>
        <p:spPr/>
        <p:txBody>
          <a:bodyPr/>
          <a:lstStyle/>
          <a:p>
            <a:r>
              <a:rPr lang="en-US" smtClean="0"/>
              <a:t>(c) ASU Math - Scott Surgent. Report errors to surgent@asu.edu</a:t>
            </a:r>
            <a:endParaRPr lang="en-US"/>
          </a:p>
        </p:txBody>
      </p:sp>
      <p:sp>
        <p:nvSpPr>
          <p:cNvPr id="7" name="Slide Number Placeholder 6"/>
          <p:cNvSpPr>
            <a:spLocks noGrp="1"/>
          </p:cNvSpPr>
          <p:nvPr>
            <p:ph type="sldNum" sz="quarter" idx="12"/>
          </p:nvPr>
        </p:nvSpPr>
        <p:spPr/>
        <p:txBody>
          <a:bodyPr/>
          <a:lstStyle/>
          <a:p>
            <a:fld id="{60764843-F96C-446F-A7FF-138926337B29}" type="slidenum">
              <a:rPr lang="en-US" smtClean="0"/>
              <a:t>‹#›</a:t>
            </a:fld>
            <a:endParaRPr lang="en-US"/>
          </a:p>
        </p:txBody>
      </p:sp>
    </p:spTree>
    <p:extLst>
      <p:ext uri="{BB962C8B-B14F-4D97-AF65-F5344CB8AC3E}">
        <p14:creationId xmlns:p14="http://schemas.microsoft.com/office/powerpoint/2010/main" val="414346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BC0FE5-497E-43C0-A665-F6499615E34C}" type="datetime1">
              <a:rPr lang="en-US" smtClean="0"/>
              <a:t>4/6/2017</a:t>
            </a:fld>
            <a:endParaRPr lang="en-US"/>
          </a:p>
        </p:txBody>
      </p:sp>
      <p:sp>
        <p:nvSpPr>
          <p:cNvPr id="8" name="Footer Placeholder 7"/>
          <p:cNvSpPr>
            <a:spLocks noGrp="1"/>
          </p:cNvSpPr>
          <p:nvPr>
            <p:ph type="ftr" sz="quarter" idx="11"/>
          </p:nvPr>
        </p:nvSpPr>
        <p:spPr/>
        <p:txBody>
          <a:bodyPr/>
          <a:lstStyle/>
          <a:p>
            <a:r>
              <a:rPr lang="en-US" smtClean="0"/>
              <a:t>(c) ASU Math - Scott Surgent. Report errors to surgent@asu.edu</a:t>
            </a:r>
            <a:endParaRPr lang="en-US"/>
          </a:p>
        </p:txBody>
      </p:sp>
      <p:sp>
        <p:nvSpPr>
          <p:cNvPr id="9" name="Slide Number Placeholder 8"/>
          <p:cNvSpPr>
            <a:spLocks noGrp="1"/>
          </p:cNvSpPr>
          <p:nvPr>
            <p:ph type="sldNum" sz="quarter" idx="12"/>
          </p:nvPr>
        </p:nvSpPr>
        <p:spPr/>
        <p:txBody>
          <a:bodyPr/>
          <a:lstStyle/>
          <a:p>
            <a:fld id="{60764843-F96C-446F-A7FF-138926337B29}" type="slidenum">
              <a:rPr lang="en-US" smtClean="0"/>
              <a:t>‹#›</a:t>
            </a:fld>
            <a:endParaRPr lang="en-US"/>
          </a:p>
        </p:txBody>
      </p:sp>
    </p:spTree>
    <p:extLst>
      <p:ext uri="{BB962C8B-B14F-4D97-AF65-F5344CB8AC3E}">
        <p14:creationId xmlns:p14="http://schemas.microsoft.com/office/powerpoint/2010/main" val="226880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F26D27-70A3-447B-88C8-983388CA8EED}" type="datetime1">
              <a:rPr lang="en-US" smtClean="0"/>
              <a:t>4/6/2017</a:t>
            </a:fld>
            <a:endParaRPr lang="en-US"/>
          </a:p>
        </p:txBody>
      </p:sp>
      <p:sp>
        <p:nvSpPr>
          <p:cNvPr id="4" name="Footer Placeholder 3"/>
          <p:cNvSpPr>
            <a:spLocks noGrp="1"/>
          </p:cNvSpPr>
          <p:nvPr>
            <p:ph type="ftr" sz="quarter" idx="11"/>
          </p:nvPr>
        </p:nvSpPr>
        <p:spPr/>
        <p:txBody>
          <a:bodyPr/>
          <a:lstStyle/>
          <a:p>
            <a:r>
              <a:rPr lang="en-US" smtClean="0"/>
              <a:t>(c) ASU Math - Scott Surgent. Report errors to surgent@asu.edu</a:t>
            </a:r>
            <a:endParaRPr lang="en-US"/>
          </a:p>
        </p:txBody>
      </p:sp>
      <p:sp>
        <p:nvSpPr>
          <p:cNvPr id="5" name="Slide Number Placeholder 4"/>
          <p:cNvSpPr>
            <a:spLocks noGrp="1"/>
          </p:cNvSpPr>
          <p:nvPr>
            <p:ph type="sldNum" sz="quarter" idx="12"/>
          </p:nvPr>
        </p:nvSpPr>
        <p:spPr/>
        <p:txBody>
          <a:bodyPr/>
          <a:lstStyle/>
          <a:p>
            <a:fld id="{60764843-F96C-446F-A7FF-138926337B29}" type="slidenum">
              <a:rPr lang="en-US" smtClean="0"/>
              <a:t>‹#›</a:t>
            </a:fld>
            <a:endParaRPr lang="en-US"/>
          </a:p>
        </p:txBody>
      </p:sp>
    </p:spTree>
    <p:extLst>
      <p:ext uri="{BB962C8B-B14F-4D97-AF65-F5344CB8AC3E}">
        <p14:creationId xmlns:p14="http://schemas.microsoft.com/office/powerpoint/2010/main" val="309308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EF640-E523-44E0-9618-1A29081E45D7}" type="datetime1">
              <a:rPr lang="en-US" smtClean="0"/>
              <a:t>4/6/2017</a:t>
            </a:fld>
            <a:endParaRPr lang="en-US"/>
          </a:p>
        </p:txBody>
      </p:sp>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60764843-F96C-446F-A7FF-138926337B29}" type="slidenum">
              <a:rPr lang="en-US" smtClean="0"/>
              <a:t>‹#›</a:t>
            </a:fld>
            <a:endParaRPr lang="en-US"/>
          </a:p>
        </p:txBody>
      </p:sp>
    </p:spTree>
    <p:extLst>
      <p:ext uri="{BB962C8B-B14F-4D97-AF65-F5344CB8AC3E}">
        <p14:creationId xmlns:p14="http://schemas.microsoft.com/office/powerpoint/2010/main" val="371504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A412DB-75CA-4D0A-A968-DE2FBE9271EB}" type="datetime1">
              <a:rPr lang="en-US" smtClean="0"/>
              <a:t>4/6/2017</a:t>
            </a:fld>
            <a:endParaRPr lang="en-US"/>
          </a:p>
        </p:txBody>
      </p:sp>
      <p:sp>
        <p:nvSpPr>
          <p:cNvPr id="6" name="Footer Placeholder 5"/>
          <p:cNvSpPr>
            <a:spLocks noGrp="1"/>
          </p:cNvSpPr>
          <p:nvPr>
            <p:ph type="ftr" sz="quarter" idx="11"/>
          </p:nvPr>
        </p:nvSpPr>
        <p:spPr/>
        <p:txBody>
          <a:bodyPr/>
          <a:lstStyle/>
          <a:p>
            <a:r>
              <a:rPr lang="en-US" smtClean="0"/>
              <a:t>(c) ASU Math - Scott Surgent. Report errors to surgent@asu.edu</a:t>
            </a:r>
            <a:endParaRPr lang="en-US"/>
          </a:p>
        </p:txBody>
      </p:sp>
      <p:sp>
        <p:nvSpPr>
          <p:cNvPr id="7" name="Slide Number Placeholder 6"/>
          <p:cNvSpPr>
            <a:spLocks noGrp="1"/>
          </p:cNvSpPr>
          <p:nvPr>
            <p:ph type="sldNum" sz="quarter" idx="12"/>
          </p:nvPr>
        </p:nvSpPr>
        <p:spPr/>
        <p:txBody>
          <a:bodyPr/>
          <a:lstStyle/>
          <a:p>
            <a:fld id="{60764843-F96C-446F-A7FF-138926337B29}" type="slidenum">
              <a:rPr lang="en-US" smtClean="0"/>
              <a:t>‹#›</a:t>
            </a:fld>
            <a:endParaRPr lang="en-US"/>
          </a:p>
        </p:txBody>
      </p:sp>
    </p:spTree>
    <p:extLst>
      <p:ext uri="{BB962C8B-B14F-4D97-AF65-F5344CB8AC3E}">
        <p14:creationId xmlns:p14="http://schemas.microsoft.com/office/powerpoint/2010/main" val="407301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00AB9E-9EBC-411F-AB2E-010C07C4D806}" type="datetime1">
              <a:rPr lang="en-US" smtClean="0"/>
              <a:t>4/6/2017</a:t>
            </a:fld>
            <a:endParaRPr lang="en-US"/>
          </a:p>
        </p:txBody>
      </p:sp>
      <p:sp>
        <p:nvSpPr>
          <p:cNvPr id="6" name="Footer Placeholder 5"/>
          <p:cNvSpPr>
            <a:spLocks noGrp="1"/>
          </p:cNvSpPr>
          <p:nvPr>
            <p:ph type="ftr" sz="quarter" idx="11"/>
          </p:nvPr>
        </p:nvSpPr>
        <p:spPr/>
        <p:txBody>
          <a:bodyPr/>
          <a:lstStyle/>
          <a:p>
            <a:r>
              <a:rPr lang="en-US" smtClean="0"/>
              <a:t>(c) ASU Math - Scott Surgent. Report errors to surgent@asu.edu</a:t>
            </a:r>
            <a:endParaRPr lang="en-US"/>
          </a:p>
        </p:txBody>
      </p:sp>
      <p:sp>
        <p:nvSpPr>
          <p:cNvPr id="7" name="Slide Number Placeholder 6"/>
          <p:cNvSpPr>
            <a:spLocks noGrp="1"/>
          </p:cNvSpPr>
          <p:nvPr>
            <p:ph type="sldNum" sz="quarter" idx="12"/>
          </p:nvPr>
        </p:nvSpPr>
        <p:spPr/>
        <p:txBody>
          <a:bodyPr/>
          <a:lstStyle/>
          <a:p>
            <a:fld id="{60764843-F96C-446F-A7FF-138926337B29}" type="slidenum">
              <a:rPr lang="en-US" smtClean="0"/>
              <a:t>‹#›</a:t>
            </a:fld>
            <a:endParaRPr lang="en-US"/>
          </a:p>
        </p:txBody>
      </p:sp>
    </p:spTree>
    <p:extLst>
      <p:ext uri="{BB962C8B-B14F-4D97-AF65-F5344CB8AC3E}">
        <p14:creationId xmlns:p14="http://schemas.microsoft.com/office/powerpoint/2010/main" val="288760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8DB9C-BB13-4648-B4B0-6754EF80E00E}" type="datetime1">
              <a:rPr lang="en-US" smtClean="0"/>
              <a:t>4/6/2017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ASU Math - Scott Surgent. Report errors to surgent@asu.edu</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64843-F96C-446F-A7FF-138926337B29}" type="slidenum">
              <a:rPr lang="en-US" smtClean="0"/>
              <a:t>‹#›</a:t>
            </a:fld>
            <a:endParaRPr lang="en-US"/>
          </a:p>
        </p:txBody>
      </p:sp>
    </p:spTree>
    <p:extLst>
      <p:ext uri="{BB962C8B-B14F-4D97-AF65-F5344CB8AC3E}">
        <p14:creationId xmlns:p14="http://schemas.microsoft.com/office/powerpoint/2010/main" val="3768500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Method of Undetermined Coefficients</a:t>
            </a:r>
            <a:endParaRPr lang="en-US" dirty="0"/>
          </a:p>
        </p:txBody>
      </p:sp>
      <p:sp>
        <p:nvSpPr>
          <p:cNvPr id="3" name="Subtitle 2"/>
          <p:cNvSpPr>
            <a:spLocks noGrp="1"/>
          </p:cNvSpPr>
          <p:nvPr>
            <p:ph type="subTitle" idx="1"/>
          </p:nvPr>
        </p:nvSpPr>
        <p:spPr/>
        <p:txBody>
          <a:bodyPr/>
          <a:lstStyle/>
          <a:p>
            <a:r>
              <a:rPr lang="en-US" dirty="0" smtClean="0"/>
              <a:t>MAT 275</a:t>
            </a:r>
            <a:endParaRPr lang="en-US" dirty="0"/>
          </a:p>
        </p:txBody>
      </p:sp>
    </p:spTree>
    <p:extLst>
      <p:ext uri="{BB962C8B-B14F-4D97-AF65-F5344CB8AC3E}">
        <p14:creationId xmlns:p14="http://schemas.microsoft.com/office/powerpoint/2010/main" val="3555544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 ASU Math - Scott Surgent. Report errors to surgent@asu.edu</a:t>
            </a:r>
            <a:endParaRPr lang="en-US"/>
          </a:p>
        </p:txBody>
      </p:sp>
      <p:sp>
        <p:nvSpPr>
          <p:cNvPr id="3" name="Slide Number Placeholder 2"/>
          <p:cNvSpPr>
            <a:spLocks noGrp="1"/>
          </p:cNvSpPr>
          <p:nvPr>
            <p:ph type="sldNum" sz="quarter" idx="12"/>
          </p:nvPr>
        </p:nvSpPr>
        <p:spPr/>
        <p:txBody>
          <a:bodyPr/>
          <a:lstStyle/>
          <a:p>
            <a:fld id="{60764843-F96C-446F-A7FF-138926337B29}" type="slidenum">
              <a:rPr lang="en-US" smtClean="0"/>
              <a:t>10</a:t>
            </a:fld>
            <a:endParaRPr lang="en-US"/>
          </a:p>
        </p:txBody>
      </p:sp>
      <p:sp>
        <p:nvSpPr>
          <p:cNvPr id="4" name="TextBox 3"/>
          <p:cNvSpPr txBox="1"/>
          <p:nvPr/>
        </p:nvSpPr>
        <p:spPr>
          <a:xfrm>
            <a:off x="5640185" y="2971800"/>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99011" y="399011"/>
                <a:ext cx="11296996" cy="5998373"/>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From the last slide, we have </a:t>
                </a:r>
                <a14:m>
                  <m:oMath xmlns:m="http://schemas.openxmlformats.org/officeDocument/2006/math">
                    <m:func>
                      <m:funcPr>
                        <m:ctrlPr>
                          <a:rPr lang="en-US" sz="2400" i="1">
                            <a:latin typeface="Cambria Math" panose="02040503050406030204" pitchFamily="18" charset="0"/>
                            <a:cs typeface="Times New Roman" panose="02020603050405020304" pitchFamily="18" charset="0"/>
                          </a:rPr>
                        </m:ctrlPr>
                      </m:funcPr>
                      <m:fName>
                        <m:r>
                          <m:rPr>
                            <m:sty m:val="p"/>
                          </m:rPr>
                          <a:rPr lang="en-US" sz="2400">
                            <a:latin typeface="Cambria Math" panose="02040503050406030204" pitchFamily="18" charset="0"/>
                            <a:cs typeface="Times New Roman" panose="02020603050405020304" pitchFamily="18" charset="0"/>
                          </a:rPr>
                          <m:t>cos</m:t>
                        </m:r>
                      </m:fName>
                      <m:e>
                        <m:r>
                          <a:rPr lang="en-US" sz="2400" i="1">
                            <a:latin typeface="Cambria Math" panose="02040503050406030204" pitchFamily="18" charset="0"/>
                            <a:cs typeface="Times New Roman" panose="02020603050405020304" pitchFamily="18" charset="0"/>
                          </a:rPr>
                          <m:t>3</m:t>
                        </m:r>
                        <m:r>
                          <a:rPr lang="en-US" sz="2400" i="1">
                            <a:latin typeface="Cambria Math" panose="02040503050406030204" pitchFamily="18" charset="0"/>
                            <a:cs typeface="Times New Roman" panose="02020603050405020304" pitchFamily="18" charset="0"/>
                          </a:rPr>
                          <m:t>𝑥</m:t>
                        </m:r>
                      </m:e>
                    </m:func>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−5</m:t>
                        </m:r>
                        <m:r>
                          <a:rPr lang="en-US" sz="2400" i="1">
                            <a:latin typeface="Cambria Math" panose="02040503050406030204" pitchFamily="18" charset="0"/>
                            <a:cs typeface="Times New Roman" panose="02020603050405020304" pitchFamily="18" charset="0"/>
                          </a:rPr>
                          <m:t>𝐴</m:t>
                        </m:r>
                        <m:r>
                          <a:rPr lang="en-US" sz="2400" i="1">
                            <a:latin typeface="Cambria Math" panose="02040503050406030204" pitchFamily="18" charset="0"/>
                            <a:cs typeface="Times New Roman" panose="02020603050405020304" pitchFamily="18" charset="0"/>
                          </a:rPr>
                          <m:t>−12</m:t>
                        </m:r>
                        <m:r>
                          <a:rPr lang="en-US" sz="2400" i="1">
                            <a:latin typeface="Cambria Math" panose="02040503050406030204" pitchFamily="18" charset="0"/>
                            <a:cs typeface="Times New Roman" panose="02020603050405020304" pitchFamily="18" charset="0"/>
                          </a:rPr>
                          <m:t>𝐵</m:t>
                        </m:r>
                      </m:e>
                    </m:d>
                    <m:r>
                      <a:rPr lang="en-US" sz="2400" i="1">
                        <a:latin typeface="Cambria Math" panose="02040503050406030204" pitchFamily="18" charset="0"/>
                        <a:cs typeface="Times New Roman" panose="02020603050405020304" pitchFamily="18" charset="0"/>
                      </a:rPr>
                      <m:t>+</m:t>
                    </m:r>
                    <m:func>
                      <m:funcPr>
                        <m:ctrlPr>
                          <a:rPr lang="en-US" sz="2400" i="1">
                            <a:latin typeface="Cambria Math" panose="02040503050406030204" pitchFamily="18" charset="0"/>
                            <a:cs typeface="Times New Roman" panose="02020603050405020304" pitchFamily="18" charset="0"/>
                          </a:rPr>
                        </m:ctrlPr>
                      </m:funcPr>
                      <m:fName>
                        <m:r>
                          <m:rPr>
                            <m:sty m:val="p"/>
                          </m:rPr>
                          <a:rPr lang="en-US" sz="2400">
                            <a:latin typeface="Cambria Math" panose="02040503050406030204" pitchFamily="18" charset="0"/>
                            <a:cs typeface="Times New Roman" panose="02020603050405020304" pitchFamily="18" charset="0"/>
                          </a:rPr>
                          <m:t>sin</m:t>
                        </m:r>
                      </m:fName>
                      <m:e>
                        <m:r>
                          <a:rPr lang="en-US" sz="2400" i="1">
                            <a:latin typeface="Cambria Math" panose="02040503050406030204" pitchFamily="18" charset="0"/>
                            <a:cs typeface="Times New Roman" panose="02020603050405020304" pitchFamily="18" charset="0"/>
                          </a:rPr>
                          <m:t>3</m:t>
                        </m:r>
                        <m:r>
                          <a:rPr lang="en-US" sz="2400" i="1">
                            <a:latin typeface="Cambria Math" panose="02040503050406030204" pitchFamily="18" charset="0"/>
                            <a:cs typeface="Times New Roman" panose="02020603050405020304" pitchFamily="18" charset="0"/>
                          </a:rPr>
                          <m:t>𝑥</m:t>
                        </m:r>
                      </m:e>
                    </m:func>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12</m:t>
                        </m:r>
                        <m:r>
                          <a:rPr lang="en-US" sz="2400" i="1">
                            <a:latin typeface="Cambria Math" panose="02040503050406030204" pitchFamily="18" charset="0"/>
                            <a:cs typeface="Times New Roman" panose="02020603050405020304" pitchFamily="18" charset="0"/>
                          </a:rPr>
                          <m:t>𝐴</m:t>
                        </m:r>
                        <m:r>
                          <a:rPr lang="en-US" sz="2400" i="1">
                            <a:latin typeface="Cambria Math" panose="02040503050406030204" pitchFamily="18" charset="0"/>
                            <a:cs typeface="Times New Roman" panose="02020603050405020304" pitchFamily="18" charset="0"/>
                          </a:rPr>
                          <m:t>−5</m:t>
                        </m:r>
                        <m:r>
                          <a:rPr lang="en-US" sz="2400" i="1">
                            <a:latin typeface="Cambria Math" panose="02040503050406030204" pitchFamily="18" charset="0"/>
                            <a:cs typeface="Times New Roman" panose="02020603050405020304" pitchFamily="18" charset="0"/>
                          </a:rPr>
                          <m:t>𝐵</m:t>
                        </m:r>
                      </m:e>
                    </m:d>
                    <m:r>
                      <a:rPr lang="en-US" sz="2400" i="1">
                        <a:latin typeface="Cambria Math" panose="02040503050406030204" pitchFamily="18" charset="0"/>
                        <a:cs typeface="Times New Roman" panose="02020603050405020304" pitchFamily="18" charset="0"/>
                      </a:rPr>
                      <m:t>=2</m:t>
                    </m:r>
                    <m:func>
                      <m:funcPr>
                        <m:ctrlPr>
                          <a:rPr lang="en-US" sz="2400" i="1">
                            <a:latin typeface="Cambria Math" panose="02040503050406030204" pitchFamily="18" charset="0"/>
                            <a:cs typeface="Times New Roman" panose="02020603050405020304" pitchFamily="18" charset="0"/>
                          </a:rPr>
                        </m:ctrlPr>
                      </m:funcPr>
                      <m:fName>
                        <m:r>
                          <m:rPr>
                            <m:sty m:val="p"/>
                          </m:rPr>
                          <a:rPr lang="en-US" sz="2400">
                            <a:latin typeface="Cambria Math" panose="02040503050406030204" pitchFamily="18" charset="0"/>
                            <a:cs typeface="Times New Roman" panose="02020603050405020304" pitchFamily="18" charset="0"/>
                          </a:rPr>
                          <m:t>sin</m:t>
                        </m:r>
                      </m:fName>
                      <m:e>
                        <m:r>
                          <a:rPr lang="en-US" sz="2400" i="1">
                            <a:latin typeface="Cambria Math" panose="02040503050406030204" pitchFamily="18" charset="0"/>
                            <a:cs typeface="Times New Roman" panose="02020603050405020304" pitchFamily="18" charset="0"/>
                          </a:rPr>
                          <m:t>3</m:t>
                        </m:r>
                        <m:r>
                          <a:rPr lang="en-US" sz="2400" i="1">
                            <a:latin typeface="Cambria Math" panose="02040503050406030204" pitchFamily="18" charset="0"/>
                            <a:cs typeface="Times New Roman" panose="02020603050405020304" pitchFamily="18" charset="0"/>
                          </a:rPr>
                          <m:t>𝑥</m:t>
                        </m:r>
                      </m:e>
                    </m:func>
                  </m:oMath>
                </a14:m>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There is no cosine term on the right side, so </a:t>
                </a:r>
                <a14:m>
                  <m:oMath xmlns:m="http://schemas.openxmlformats.org/officeDocument/2006/math">
                    <m:r>
                      <a:rPr lang="en-US" sz="2400" i="1" smtClean="0">
                        <a:latin typeface="Cambria Math" panose="02040503050406030204" pitchFamily="18" charset="0"/>
                        <a:cs typeface="Times New Roman" panose="02020603050405020304" pitchFamily="18" charset="0"/>
                      </a:rPr>
                      <m:t>−5</m:t>
                    </m:r>
                    <m:r>
                      <a:rPr lang="en-US" sz="2400" i="1" smtClean="0">
                        <a:latin typeface="Cambria Math" panose="02040503050406030204" pitchFamily="18" charset="0"/>
                        <a:cs typeface="Times New Roman" panose="02020603050405020304" pitchFamily="18" charset="0"/>
                      </a:rPr>
                      <m:t>𝐴</m:t>
                    </m:r>
                    <m:r>
                      <a:rPr lang="en-US" sz="2400" i="1" smtClean="0">
                        <a:latin typeface="Cambria Math" panose="02040503050406030204" pitchFamily="18" charset="0"/>
                        <a:cs typeface="Times New Roman" panose="02020603050405020304" pitchFamily="18" charset="0"/>
                      </a:rPr>
                      <m:t>−12</m:t>
                    </m:r>
                    <m:r>
                      <a:rPr lang="en-US" sz="240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=0</m:t>
                    </m:r>
                  </m:oMath>
                </a14:m>
                <a:r>
                  <a:rPr lang="en-US" sz="2400" dirty="0" smtClean="0">
                    <a:latin typeface="Times New Roman" panose="02020603050405020304" pitchFamily="18" charset="0"/>
                    <a:cs typeface="Times New Roman" panose="02020603050405020304" pitchFamily="18" charset="0"/>
                  </a:rPr>
                  <a:t>, while </a:t>
                </a:r>
                <a14:m>
                  <m:oMath xmlns:m="http://schemas.openxmlformats.org/officeDocument/2006/math">
                    <m:r>
                      <a:rPr lang="en-US" sz="2400" i="1" smtClean="0">
                        <a:latin typeface="Cambria Math" panose="02040503050406030204" pitchFamily="18" charset="0"/>
                        <a:cs typeface="Times New Roman" panose="02020603050405020304" pitchFamily="18" charset="0"/>
                      </a:rPr>
                      <m:t>12</m:t>
                    </m:r>
                    <m:r>
                      <a:rPr lang="en-US" sz="2400" i="1" smtClean="0">
                        <a:latin typeface="Cambria Math" panose="02040503050406030204" pitchFamily="18" charset="0"/>
                        <a:cs typeface="Times New Roman" panose="02020603050405020304" pitchFamily="18" charset="0"/>
                      </a:rPr>
                      <m:t>𝐴</m:t>
                    </m:r>
                    <m:r>
                      <a:rPr lang="en-US" sz="2400" i="1" smtClean="0">
                        <a:latin typeface="Cambria Math" panose="02040503050406030204" pitchFamily="18" charset="0"/>
                        <a:cs typeface="Times New Roman" panose="02020603050405020304" pitchFamily="18" charset="0"/>
                      </a:rPr>
                      <m:t>−5</m:t>
                    </m:r>
                    <m:r>
                      <a:rPr lang="en-US" sz="2400" i="1" smtClean="0">
                        <a:latin typeface="Cambria Math" panose="02040503050406030204" pitchFamily="18" charset="0"/>
                        <a:cs typeface="Times New Roman" panose="02020603050405020304" pitchFamily="18" charset="0"/>
                      </a:rPr>
                      <m:t>𝐵</m:t>
                    </m:r>
                    <m:r>
                      <a:rPr lang="en-US" sz="2400" b="0" i="0" smtClean="0">
                        <a:latin typeface="Cambria Math" panose="02040503050406030204" pitchFamily="18" charset="0"/>
                        <a:cs typeface="Times New Roman" panose="02020603050405020304" pitchFamily="18" charset="0"/>
                      </a:rPr>
                      <m:t>=2.</m:t>
                    </m:r>
                  </m:oMath>
                </a14:m>
                <a:r>
                  <a:rPr lang="en-US" sz="2400" dirty="0" smtClean="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This is a system which we solve:</a:t>
                </a:r>
              </a:p>
              <a:p>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i="1" smtClean="0">
                              <a:latin typeface="Cambria Math" panose="02040503050406030204" pitchFamily="18" charset="0"/>
                              <a:cs typeface="Times New Roman" panose="02020603050405020304" pitchFamily="18" charset="0"/>
                            </a:rPr>
                          </m:ctrlPr>
                        </m:mPr>
                        <m:mr>
                          <m:e>
                            <m:r>
                              <m:rPr>
                                <m:brk m:alnAt="7"/>
                              </m:rP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5</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−12</m:t>
                            </m:r>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=0</m:t>
                            </m:r>
                          </m:e>
                        </m:mr>
                        <m:mr>
                          <m:e>
                            <m:r>
                              <a:rPr lang="en-US" sz="2400" b="0" i="1" smtClean="0">
                                <a:latin typeface="Cambria Math" panose="02040503050406030204" pitchFamily="18" charset="0"/>
                                <a:cs typeface="Times New Roman" panose="02020603050405020304" pitchFamily="18" charset="0"/>
                              </a:rPr>
                              <m:t>12</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−5</m:t>
                            </m:r>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=2</m:t>
                            </m:r>
                          </m:e>
                        </m:mr>
                      </m:m>
                      <m:r>
                        <a:rPr lang="en-US" sz="2400" b="0" i="1" smtClean="0">
                          <a:latin typeface="Cambria Math" panose="02040503050406030204" pitchFamily="18" charset="0"/>
                          <a:cs typeface="Times New Roman" panose="02020603050405020304" pitchFamily="18" charset="0"/>
                        </a:rPr>
                        <m:t>→</m:t>
                      </m:r>
                      <m:m>
                        <m:mPr>
                          <m:mcs>
                            <m:mc>
                              <m:mcPr>
                                <m:count m:val="1"/>
                                <m:mcJc m:val="center"/>
                              </m:mcPr>
                            </m:mc>
                          </m:mcs>
                          <m:ctrlPr>
                            <a:rPr lang="en-US" sz="2400" b="0" i="1" smtClean="0">
                              <a:latin typeface="Cambria Math" panose="02040503050406030204" pitchFamily="18" charset="0"/>
                              <a:cs typeface="Times New Roman" panose="02020603050405020304" pitchFamily="18" charset="0"/>
                            </a:rPr>
                          </m:ctrlPr>
                        </m:mPr>
                        <m:mr>
                          <m:e>
                            <m:r>
                              <m:rPr>
                                <m:brk m:alnAt="7"/>
                              </m:rP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=24/169</m:t>
                            </m:r>
                          </m:e>
                        </m:mr>
                        <m:mr>
                          <m:e>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=−10/169</m:t>
                            </m:r>
                          </m:e>
                        </m:mr>
                      </m:m>
                      <m:r>
                        <a:rPr lang="en-US" sz="2400" b="0" i="1"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Any</m:t>
                      </m:r>
                      <m:r>
                        <a:rPr lang="en-US" sz="2400" b="0" i="0"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solution</m:t>
                      </m:r>
                      <m:r>
                        <a:rPr lang="en-US" sz="2400" b="0" i="0"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method</m:t>
                      </m:r>
                      <m:r>
                        <a:rPr lang="en-US" sz="2400" b="0" i="0"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is</m:t>
                      </m:r>
                      <m:r>
                        <a:rPr lang="en-US" sz="2400" b="0" i="0"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fine</m:t>
                      </m:r>
                      <m:r>
                        <a:rPr lang="en-US" sz="2400" b="0" i="1" smtClean="0">
                          <a:latin typeface="Cambria Math" panose="02040503050406030204" pitchFamily="18" charset="0"/>
                          <a:cs typeface="Times New Roman" panose="02020603050405020304" pitchFamily="18" charset="0"/>
                        </a:rPr>
                        <m:t>)</m:t>
                      </m:r>
                    </m:oMath>
                  </m:oMathPara>
                </a14:m>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Thus,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24</m:t>
                        </m:r>
                      </m:num>
                      <m:den>
                        <m:r>
                          <a:rPr lang="en-US" sz="2400" b="0" i="1" smtClean="0">
                            <a:latin typeface="Cambria Math" panose="02040503050406030204" pitchFamily="18" charset="0"/>
                            <a:cs typeface="Times New Roman" panose="02020603050405020304" pitchFamily="18" charset="0"/>
                          </a:rPr>
                          <m:t>169</m:t>
                        </m:r>
                      </m:den>
                    </m:f>
                    <m:func>
                      <m:funcPr>
                        <m:ctrlPr>
                          <a:rPr lang="en-US" sz="2400" b="0" i="1" smtClean="0">
                            <a:latin typeface="Cambria Math" panose="02040503050406030204" pitchFamily="18" charset="0"/>
                            <a:cs typeface="Times New Roman" panose="02020603050405020304" pitchFamily="18" charset="0"/>
                          </a:rPr>
                        </m:ctrlPr>
                      </m:funcPr>
                      <m:fName>
                        <m:r>
                          <m:rPr>
                            <m:sty m:val="p"/>
                          </m:rPr>
                          <a:rPr lang="en-US" sz="2400" b="0" i="0" smtClean="0">
                            <a:latin typeface="Cambria Math" panose="02040503050406030204" pitchFamily="18" charset="0"/>
                            <a:cs typeface="Times New Roman" panose="02020603050405020304" pitchFamily="18" charset="0"/>
                          </a:rPr>
                          <m:t>cos</m:t>
                        </m:r>
                      </m:fName>
                      <m:e>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e>
                    </m:func>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10</m:t>
                        </m:r>
                      </m:num>
                      <m:den>
                        <m:r>
                          <a:rPr lang="en-US" sz="2400" b="0" i="1" smtClean="0">
                            <a:latin typeface="Cambria Math" panose="02040503050406030204" pitchFamily="18" charset="0"/>
                            <a:cs typeface="Times New Roman" panose="02020603050405020304" pitchFamily="18" charset="0"/>
                          </a:rPr>
                          <m:t>169</m:t>
                        </m:r>
                      </m:den>
                    </m:f>
                    <m:func>
                      <m:funcPr>
                        <m:ctrlPr>
                          <a:rPr lang="en-US" sz="2400" b="0" i="1" smtClean="0">
                            <a:latin typeface="Cambria Math" panose="02040503050406030204" pitchFamily="18" charset="0"/>
                            <a:cs typeface="Times New Roman" panose="02020603050405020304" pitchFamily="18" charset="0"/>
                          </a:rPr>
                        </m:ctrlPr>
                      </m:funcPr>
                      <m:fName>
                        <m:r>
                          <m:rPr>
                            <m:sty m:val="p"/>
                          </m:rPr>
                          <a:rPr lang="en-US" sz="2400" b="0" i="0" smtClean="0">
                            <a:latin typeface="Cambria Math" panose="02040503050406030204" pitchFamily="18" charset="0"/>
                            <a:cs typeface="Times New Roman" panose="02020603050405020304" pitchFamily="18" charset="0"/>
                          </a:rPr>
                          <m:t>sin</m:t>
                        </m:r>
                      </m:fName>
                      <m:e>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e>
                    </m:func>
                  </m:oMath>
                </a14:m>
                <a:r>
                  <a:rPr lang="en-US" sz="2400" dirty="0" smtClean="0">
                    <a:latin typeface="Times New Roman" panose="02020603050405020304" pitchFamily="18" charset="0"/>
                    <a:cs typeface="Times New Roman" panose="02020603050405020304" pitchFamily="18" charset="0"/>
                  </a:rPr>
                  <a:t> and the general solution is</a:t>
                </a:r>
              </a:p>
              <a:p>
                <a:endParaRPr lang="en-US" sz="24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𝐶</m:t>
                        </m:r>
                      </m:e>
                      <m:sub>
                        <m:r>
                          <a:rPr lang="en-US" sz="2400" b="0" i="1" smtClean="0">
                            <a:latin typeface="Cambria Math" panose="02040503050406030204" pitchFamily="18" charset="0"/>
                            <a:cs typeface="Times New Roman" panose="02020603050405020304" pitchFamily="18" charset="0"/>
                          </a:rPr>
                          <m:t>1</m:t>
                        </m:r>
                      </m:sub>
                    </m:sSub>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𝐶</m:t>
                        </m:r>
                      </m:e>
                      <m:sub>
                        <m:r>
                          <a:rPr lang="en-US" sz="2400" b="0" i="1" smtClean="0">
                            <a:latin typeface="Cambria Math" panose="02040503050406030204" pitchFamily="18" charset="0"/>
                            <a:cs typeface="Times New Roman" panose="02020603050405020304" pitchFamily="18" charset="0"/>
                          </a:rPr>
                          <m:t>2</m:t>
                        </m:r>
                      </m:sub>
                    </m:sSub>
                    <m:r>
                      <a:rPr lang="en-US" sz="2400" b="0" i="1" smtClean="0">
                        <a:latin typeface="Cambria Math" panose="02040503050406030204" pitchFamily="18" charset="0"/>
                        <a:cs typeface="Times New Roman" panose="02020603050405020304" pitchFamily="18" charset="0"/>
                      </a:rPr>
                      <m:t>𝑥</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24</m:t>
                        </m:r>
                      </m:num>
                      <m:den>
                        <m:r>
                          <a:rPr lang="en-US" sz="2400" b="0" i="1" smtClean="0">
                            <a:latin typeface="Cambria Math" panose="02040503050406030204" pitchFamily="18" charset="0"/>
                            <a:cs typeface="Times New Roman" panose="02020603050405020304" pitchFamily="18" charset="0"/>
                          </a:rPr>
                          <m:t>169</m:t>
                        </m:r>
                      </m:den>
                    </m:f>
                    <m:func>
                      <m:funcPr>
                        <m:ctrlPr>
                          <a:rPr lang="en-US" sz="2400" b="0" i="1" smtClean="0">
                            <a:latin typeface="Cambria Math" panose="02040503050406030204" pitchFamily="18" charset="0"/>
                            <a:cs typeface="Times New Roman" panose="02020603050405020304" pitchFamily="18" charset="0"/>
                          </a:rPr>
                        </m:ctrlPr>
                      </m:funcPr>
                      <m:fName>
                        <m:r>
                          <m:rPr>
                            <m:sty m:val="p"/>
                          </m:rPr>
                          <a:rPr lang="en-US" sz="2400" b="0" i="0" smtClean="0">
                            <a:latin typeface="Cambria Math" panose="02040503050406030204" pitchFamily="18" charset="0"/>
                            <a:cs typeface="Times New Roman" panose="02020603050405020304" pitchFamily="18" charset="0"/>
                          </a:rPr>
                          <m:t>cos</m:t>
                        </m:r>
                      </m:fName>
                      <m:e>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e>
                    </m:func>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10</m:t>
                        </m:r>
                      </m:num>
                      <m:den>
                        <m:r>
                          <a:rPr lang="en-US" sz="2400" b="0" i="1" smtClean="0">
                            <a:latin typeface="Cambria Math" panose="02040503050406030204" pitchFamily="18" charset="0"/>
                            <a:cs typeface="Times New Roman" panose="02020603050405020304" pitchFamily="18" charset="0"/>
                          </a:rPr>
                          <m:t>169</m:t>
                        </m:r>
                      </m:den>
                    </m:f>
                    <m:func>
                      <m:funcPr>
                        <m:ctrlPr>
                          <a:rPr lang="en-US" sz="2400" b="0" i="1" smtClean="0">
                            <a:latin typeface="Cambria Math" panose="02040503050406030204" pitchFamily="18" charset="0"/>
                            <a:cs typeface="Times New Roman" panose="02020603050405020304" pitchFamily="18" charset="0"/>
                          </a:rPr>
                        </m:ctrlPr>
                      </m:funcPr>
                      <m:fName>
                        <m:r>
                          <m:rPr>
                            <m:sty m:val="p"/>
                          </m:rPr>
                          <a:rPr lang="en-US" sz="2400" b="0" i="0" smtClean="0">
                            <a:latin typeface="Cambria Math" panose="02040503050406030204" pitchFamily="18" charset="0"/>
                            <a:cs typeface="Times New Roman" panose="02020603050405020304" pitchFamily="18" charset="0"/>
                          </a:rPr>
                          <m:t>sin</m:t>
                        </m:r>
                      </m:fName>
                      <m:e>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e>
                    </m:func>
                  </m:oMath>
                </a14:m>
                <a:r>
                  <a:rPr lang="en-US" sz="2400"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case you’re not sure why we had to include both sine and cosine terms in the original form, try it with just the sine term and see what happens. You’ll find that it will be impossible to solve)</a:t>
                </a:r>
                <a:endParaRPr lang="en-US"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9011" y="399011"/>
                <a:ext cx="11296996" cy="5998373"/>
              </a:xfrm>
              <a:prstGeom prst="rect">
                <a:avLst/>
              </a:prstGeom>
              <a:blipFill>
                <a:blip r:embed="rId2"/>
                <a:stretch>
                  <a:fillRect l="-809" t="-813" b="-711"/>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7868429" y="749271"/>
            <a:ext cx="1343025" cy="504825"/>
          </a:xfrm>
          <a:prstGeom prst="rect">
            <a:avLst/>
          </a:prstGeom>
        </p:spPr>
      </p:pic>
      <p:pic>
        <p:nvPicPr>
          <p:cNvPr id="7" name="Picture 6"/>
          <p:cNvPicPr>
            <a:picLocks noChangeAspect="1"/>
          </p:cNvPicPr>
          <p:nvPr/>
        </p:nvPicPr>
        <p:blipFill>
          <a:blip r:embed="rId4"/>
          <a:stretch>
            <a:fillRect/>
          </a:stretch>
        </p:blipFill>
        <p:spPr>
          <a:xfrm>
            <a:off x="5073015" y="758796"/>
            <a:ext cx="1314450" cy="495300"/>
          </a:xfrm>
          <a:prstGeom prst="rect">
            <a:avLst/>
          </a:prstGeom>
        </p:spPr>
      </p:pic>
    </p:spTree>
    <p:extLst>
      <p:ext uri="{BB962C8B-B14F-4D97-AF65-F5344CB8AC3E}">
        <p14:creationId xmlns:p14="http://schemas.microsoft.com/office/powerpoint/2010/main" val="107909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 ASU Math - Scott Surgent. Report errors to surgent@asu.edu</a:t>
            </a:r>
            <a:endParaRPr lang="en-US"/>
          </a:p>
        </p:txBody>
      </p:sp>
      <p:sp>
        <p:nvSpPr>
          <p:cNvPr id="3" name="Slide Number Placeholder 2"/>
          <p:cNvSpPr>
            <a:spLocks noGrp="1"/>
          </p:cNvSpPr>
          <p:nvPr>
            <p:ph type="sldNum" sz="quarter" idx="12"/>
          </p:nvPr>
        </p:nvSpPr>
        <p:spPr/>
        <p:txBody>
          <a:bodyPr/>
          <a:lstStyle/>
          <a:p>
            <a:fld id="{60764843-F96C-446F-A7FF-138926337B29}" type="slidenum">
              <a:rPr lang="en-US" smtClean="0"/>
              <a:t>11</a:t>
            </a:fld>
            <a:endParaRPr lang="en-US"/>
          </a:p>
        </p:txBody>
      </p:sp>
      <mc:AlternateContent xmlns:mc="http://schemas.openxmlformats.org/markup-compatibility/2006" xmlns:a14="http://schemas.microsoft.com/office/drawing/2010/main">
        <mc:Choice Requires="a14">
          <p:sp>
            <p:nvSpPr>
              <p:cNvPr id="4" name="TextBox 3"/>
              <p:cNvSpPr txBox="1"/>
              <p:nvPr/>
            </p:nvSpPr>
            <p:spPr>
              <a:xfrm>
                <a:off x="448887" y="365760"/>
                <a:ext cx="11255433" cy="603761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Example: </a:t>
                </a:r>
                <a:r>
                  <a:rPr lang="en-US" sz="2400" dirty="0" smtClean="0">
                    <a:latin typeface="Times New Roman" panose="02020603050405020304" pitchFamily="18" charset="0"/>
                    <a:cs typeface="Times New Roman" panose="02020603050405020304" pitchFamily="18" charset="0"/>
                  </a:rPr>
                  <a:t>Find the general solution of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+2</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+5</m:t>
                    </m:r>
                    <m:r>
                      <a:rPr lang="en-US" sz="2400" b="0" i="1" smtClean="0">
                        <a:latin typeface="Cambria Math" panose="02040503050406030204" pitchFamily="18" charset="0"/>
                      </a:rPr>
                      <m:t>𝑦</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oMath>
                </a14:m>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Solution: </a:t>
                </a:r>
                <a:r>
                  <a:rPr lang="en-US" sz="2400" dirty="0" smtClean="0">
                    <a:latin typeface="Times New Roman" panose="02020603050405020304" pitchFamily="18" charset="0"/>
                    <a:cs typeface="Times New Roman" panose="02020603050405020304" pitchFamily="18" charset="0"/>
                  </a:rPr>
                  <a:t>The homogeneous solution is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1</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𝑡</m:t>
                        </m:r>
                      </m:sup>
                    </m:s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r>
                          <a:rPr lang="en-US" sz="2400" b="0" i="1" smtClean="0">
                            <a:latin typeface="Cambria Math" panose="02040503050406030204" pitchFamily="18" charset="0"/>
                          </a:rPr>
                          <m:t>2</m:t>
                        </m:r>
                        <m:r>
                          <a:rPr lang="en-US" sz="2400" b="0" i="1" smtClean="0">
                            <a:latin typeface="Cambria Math" panose="02040503050406030204" pitchFamily="18" charset="0"/>
                          </a:rPr>
                          <m:t>𝑡</m:t>
                        </m:r>
                      </m:e>
                    </m:fun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2</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𝑡</m:t>
                        </m:r>
                      </m:sup>
                    </m:s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b="0" i="1" smtClean="0">
                            <a:latin typeface="Cambria Math" panose="02040503050406030204" pitchFamily="18" charset="0"/>
                          </a:rPr>
                          <m:t>2</m:t>
                        </m:r>
                        <m:r>
                          <a:rPr lang="en-US" sz="2400" b="0" i="1" smtClean="0">
                            <a:latin typeface="Cambria Math" panose="02040503050406030204" pitchFamily="18" charset="0"/>
                          </a:rPr>
                          <m:t>𝑡</m:t>
                        </m:r>
                      </m:e>
                    </m:func>
                  </m:oMath>
                </a14:m>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forcing function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oMath>
                </a14:m>
                <a:r>
                  <a:rPr lang="en-US" sz="2400" dirty="0" smtClean="0">
                    <a:latin typeface="Times New Roman" panose="02020603050405020304" pitchFamily="18" charset="0"/>
                    <a:cs typeface="Times New Roman" panose="02020603050405020304" pitchFamily="18" charset="0"/>
                  </a:rPr>
                  <a:t> is linearly independent of the homogenous solution. We choose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𝑡</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𝐵𝑡</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𝐶</m:t>
                    </m:r>
                  </m:oMath>
                </a14:m>
                <a:r>
                  <a:rPr lang="en-US" sz="2400" dirty="0" smtClean="0">
                    <a:latin typeface="Times New Roman" panose="02020603050405020304" pitchFamily="18" charset="0"/>
                    <a:cs typeface="Times New Roman" panose="02020603050405020304" pitchFamily="18" charset="0"/>
                  </a:rPr>
                  <a:t>. Its derivatives are </a:t>
                </a:r>
                <a14:m>
                  <m:oMath xmlns:m="http://schemas.openxmlformats.org/officeDocument/2006/math">
                    <m:sSubSup>
                      <m:sSubSupPr>
                        <m:ctrlPr>
                          <a:rPr lang="en-US" sz="2400" b="0" i="1" smtClean="0">
                            <a:latin typeface="Cambria Math" panose="02040503050406030204" pitchFamily="18" charset="0"/>
                            <a:cs typeface="Times New Roman" panose="02020603050405020304" pitchFamily="18" charset="0"/>
                          </a:rPr>
                        </m:ctrlPr>
                      </m:sSubSup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up>
                        <m:r>
                          <a:rPr lang="en-US" sz="2400" b="0" i="1" smtClean="0">
                            <a:latin typeface="Cambria Math" panose="02040503050406030204" pitchFamily="18" charset="0"/>
                            <a:cs typeface="Times New Roman" panose="02020603050405020304" pitchFamily="18" charset="0"/>
                          </a:rPr>
                          <m:t>′</m:t>
                        </m:r>
                      </m:sup>
                    </m:sSubSup>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𝐴𝑡</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𝐵</m:t>
                    </m:r>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en-US" sz="2400" b="0" i="1" smtClean="0">
                            <a:latin typeface="Cambria Math" panose="02040503050406030204" pitchFamily="18" charset="0"/>
                            <a:cs typeface="Times New Roman" panose="02020603050405020304" pitchFamily="18" charset="0"/>
                          </a:rPr>
                        </m:ctrlPr>
                      </m:sSubSup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up>
                        <m:r>
                          <a:rPr lang="en-US" sz="2400" b="0" i="1" smtClean="0">
                            <a:latin typeface="Cambria Math" panose="02040503050406030204" pitchFamily="18" charset="0"/>
                            <a:cs typeface="Times New Roman" panose="02020603050405020304" pitchFamily="18" charset="0"/>
                          </a:rPr>
                          <m:t>′′</m:t>
                        </m:r>
                      </m:sup>
                    </m:sSubSup>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𝐴</m:t>
                    </m:r>
                  </m:oMath>
                </a14:m>
                <a:r>
                  <a:rPr lang="en-US" sz="2400" dirty="0" smtClean="0">
                    <a:latin typeface="Times New Roman" panose="02020603050405020304" pitchFamily="18" charset="0"/>
                    <a:cs typeface="Times New Roman" panose="02020603050405020304" pitchFamily="18" charset="0"/>
                  </a:rPr>
                  <a:t>, and the substitutions are made:</a:t>
                </a:r>
              </a:p>
              <a:p>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𝐴</m:t>
                          </m:r>
                        </m:e>
                      </m:d>
                      <m:r>
                        <a:rPr lang="en-US" sz="2400" b="0" i="1" smtClean="0">
                          <a:latin typeface="Cambria Math" panose="02040503050406030204" pitchFamily="18" charset="0"/>
                          <a:cs typeface="Times New Roman" panose="02020603050405020304" pitchFamily="18" charset="0"/>
                        </a:rPr>
                        <m:t>+2</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𝐴𝑡</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𝐵</m:t>
                          </m:r>
                        </m:e>
                      </m:d>
                      <m:r>
                        <a:rPr lang="en-US" sz="2400" b="0" i="1" smtClean="0">
                          <a:latin typeface="Cambria Math" panose="02040503050406030204" pitchFamily="18" charset="0"/>
                          <a:cs typeface="Times New Roman" panose="02020603050405020304" pitchFamily="18" charset="0"/>
                        </a:rPr>
                        <m:t>+5</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𝑡</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𝐵𝑡</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𝐶</m:t>
                          </m:r>
                        </m:e>
                      </m:d>
                      <m:r>
                        <a:rPr lang="en-US" sz="2400" b="0" i="1" smtClean="0">
                          <a:latin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𝑡</m:t>
                          </m:r>
                        </m:e>
                        <m:sup>
                          <m:r>
                            <a:rPr lang="en-US" sz="2400" b="0" i="1" smtClean="0">
                              <a:latin typeface="Cambria Math" panose="02040503050406030204" pitchFamily="18" charset="0"/>
                              <a:cs typeface="Times New Roman" panose="02020603050405020304" pitchFamily="18" charset="0"/>
                            </a:rPr>
                            <m:t>2</m:t>
                          </m:r>
                        </m:sup>
                      </m:sSup>
                    </m:oMath>
                  </m:oMathPara>
                </a14:m>
                <a:endParaRPr lang="en-US" sz="24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𝐴𝑡</m:t>
                      </m:r>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+5</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𝑡</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+5</m:t>
                      </m:r>
                      <m:r>
                        <a:rPr lang="en-US" sz="2400" b="0" i="1" smtClean="0">
                          <a:latin typeface="Cambria Math" panose="02040503050406030204" pitchFamily="18" charset="0"/>
                          <a:cs typeface="Times New Roman" panose="02020603050405020304" pitchFamily="18" charset="0"/>
                        </a:rPr>
                        <m:t>𝐵𝑡</m:t>
                      </m:r>
                      <m:r>
                        <a:rPr lang="en-US" sz="2400" b="0" i="1" smtClean="0">
                          <a:latin typeface="Cambria Math" panose="02040503050406030204" pitchFamily="18" charset="0"/>
                          <a:cs typeface="Times New Roman" panose="02020603050405020304" pitchFamily="18" charset="0"/>
                        </a:rPr>
                        <m:t>+5</m:t>
                      </m:r>
                      <m:r>
                        <a:rPr lang="en-US" sz="2400" b="0" i="1" smtClean="0">
                          <a:latin typeface="Cambria Math" panose="02040503050406030204" pitchFamily="18" charset="0"/>
                          <a:cs typeface="Times New Roman" panose="02020603050405020304" pitchFamily="18" charset="0"/>
                        </a:rPr>
                        <m:t>𝐶</m:t>
                      </m:r>
                      <m:r>
                        <a:rPr lang="en-US" sz="2400" b="0" i="1" smtClean="0">
                          <a:latin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𝑡</m:t>
                          </m:r>
                        </m:e>
                        <m:sup>
                          <m:r>
                            <a:rPr lang="en-US" sz="2400" b="0" i="1" smtClean="0">
                              <a:latin typeface="Cambria Math" panose="02040503050406030204" pitchFamily="18" charset="0"/>
                              <a:cs typeface="Times New Roman" panose="02020603050405020304" pitchFamily="18" charset="0"/>
                            </a:rPr>
                            <m:t>2</m:t>
                          </m:r>
                        </m:sup>
                      </m:sSup>
                    </m:oMath>
                  </m:oMathPara>
                </a14:m>
                <a:endParaRPr lang="en-US" sz="24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5</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𝑡</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+5</m:t>
                          </m:r>
                          <m:r>
                            <a:rPr lang="en-US" sz="2400" b="0" i="1" smtClean="0">
                              <a:latin typeface="Cambria Math" panose="02040503050406030204" pitchFamily="18" charset="0"/>
                              <a:cs typeface="Times New Roman" panose="02020603050405020304" pitchFamily="18" charset="0"/>
                            </a:rPr>
                            <m:t>𝐵</m:t>
                          </m:r>
                        </m:e>
                      </m:d>
                      <m:r>
                        <a:rPr lang="en-US" sz="2400" b="0" i="1" smtClean="0">
                          <a:latin typeface="Cambria Math" panose="02040503050406030204" pitchFamily="18" charset="0"/>
                          <a:cs typeface="Times New Roman" panose="02020603050405020304" pitchFamily="18" charset="0"/>
                        </a:rPr>
                        <m:t>𝑡</m:t>
                      </m:r>
                      <m:r>
                        <a:rPr lang="en-US" sz="2400" b="0" i="0" smtClean="0">
                          <a:latin typeface="Cambria Math" panose="02040503050406030204" pitchFamily="18" charset="0"/>
                          <a:cs typeface="Times New Roman" panose="02020603050405020304" pitchFamily="18" charset="0"/>
                        </a:rPr>
                        <m:t>+</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+5</m:t>
                          </m:r>
                          <m:r>
                            <a:rPr lang="en-US" sz="2400" b="0" i="1" smtClean="0">
                              <a:latin typeface="Cambria Math" panose="02040503050406030204" pitchFamily="18" charset="0"/>
                              <a:cs typeface="Times New Roman" panose="02020603050405020304" pitchFamily="18" charset="0"/>
                            </a:rPr>
                            <m:t>𝐶</m:t>
                          </m:r>
                        </m:e>
                      </m:d>
                      <m:r>
                        <a:rPr lang="en-US" sz="2400" b="0" i="1" smtClean="0">
                          <a:latin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𝑡</m:t>
                          </m:r>
                        </m:e>
                        <m:sup>
                          <m:r>
                            <a:rPr lang="en-US" sz="2400" b="0" i="1" smtClean="0">
                              <a:latin typeface="Cambria Math" panose="02040503050406030204" pitchFamily="18" charset="0"/>
                              <a:cs typeface="Times New Roman" panose="02020603050405020304" pitchFamily="18" charset="0"/>
                            </a:rPr>
                            <m:t>2</m:t>
                          </m:r>
                        </m:sup>
                      </m:sSup>
                    </m:oMath>
                  </m:oMathPara>
                </a14:m>
                <a:endParaRPr lang="en-US" sz="2400" i="1" dirty="0" smtClean="0">
                  <a:latin typeface="Times New Roman" panose="02020603050405020304" pitchFamily="18" charset="0"/>
                  <a:cs typeface="Times New Roman" panose="02020603050405020304" pitchFamily="18" charset="0"/>
                </a:endParaRPr>
              </a:p>
              <a:p>
                <a:endParaRPr lang="en-US" sz="2400" i="1"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Equate coefficients by viewing the right side as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1</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𝑡</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+0</m:t>
                    </m:r>
                    <m:r>
                      <a:rPr lang="en-US" sz="2400" b="0" i="1" smtClean="0">
                        <a:latin typeface="Cambria Math" panose="02040503050406030204" pitchFamily="18" charset="0"/>
                        <a:cs typeface="Times New Roman" panose="02020603050405020304" pitchFamily="18" charset="0"/>
                      </a:rPr>
                      <m:t>𝑡</m:t>
                    </m:r>
                    <m:r>
                      <a:rPr lang="en-US" sz="2400" b="0" i="1" smtClean="0">
                        <a:latin typeface="Cambria Math" panose="02040503050406030204" pitchFamily="18" charset="0"/>
                        <a:cs typeface="Times New Roman" panose="02020603050405020304" pitchFamily="18" charset="0"/>
                      </a:rPr>
                      <m:t>+0</m:t>
                    </m:r>
                  </m:oMath>
                </a14:m>
                <a:r>
                  <a:rPr lang="en-US" sz="2400" dirty="0" smtClean="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Thus,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5</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=1</m:t>
                    </m:r>
                  </m:oMath>
                </a14:m>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+5</m:t>
                    </m:r>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=0</m:t>
                    </m:r>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+5</m:t>
                    </m:r>
                    <m:r>
                      <a:rPr lang="en-US" sz="2400" b="0" i="1" smtClean="0">
                        <a:latin typeface="Cambria Math" panose="02040503050406030204" pitchFamily="18" charset="0"/>
                        <a:cs typeface="Times New Roman" panose="02020603050405020304" pitchFamily="18" charset="0"/>
                      </a:rPr>
                      <m:t>𝐶</m:t>
                    </m:r>
                    <m:r>
                      <a:rPr lang="en-US" sz="2400" b="0" i="1" smtClean="0">
                        <a:latin typeface="Cambria Math" panose="02040503050406030204" pitchFamily="18" charset="0"/>
                        <a:cs typeface="Times New Roman" panose="02020603050405020304" pitchFamily="18" charset="0"/>
                      </a:rPr>
                      <m:t>=0</m:t>
                    </m:r>
                  </m:oMath>
                </a14:m>
                <a:r>
                  <a:rPr lang="en-US" sz="2400" dirty="0" smtClean="0">
                    <a:latin typeface="Times New Roman" panose="02020603050405020304" pitchFamily="18" charset="0"/>
                    <a:cs typeface="Times New Roman" panose="02020603050405020304" pitchFamily="18" charset="0"/>
                  </a:rPr>
                  <a:t>.  The solution continues on the next slide.</a:t>
                </a:r>
                <a:endParaRPr lang="en-US" sz="2400"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48887" y="365760"/>
                <a:ext cx="11255433" cy="6037615"/>
              </a:xfrm>
              <a:prstGeom prst="rect">
                <a:avLst/>
              </a:prstGeom>
              <a:blipFill>
                <a:blip r:embed="rId2"/>
                <a:stretch>
                  <a:fillRect l="-867" t="-808" r="-813" b="-1414"/>
                </a:stretch>
              </a:blipFill>
            </p:spPr>
            <p:txBody>
              <a:bodyPr/>
              <a:lstStyle/>
              <a:p>
                <a:r>
                  <a:rPr lang="en-US">
                    <a:noFill/>
                  </a:rPr>
                  <a:t> </a:t>
                </a:r>
              </a:p>
            </p:txBody>
          </p:sp>
        </mc:Fallback>
      </mc:AlternateContent>
      <p:cxnSp>
        <p:nvCxnSpPr>
          <p:cNvPr id="12" name="Straight Arrow Connector 11"/>
          <p:cNvCxnSpPr/>
          <p:nvPr/>
        </p:nvCxnSpPr>
        <p:spPr>
          <a:xfrm>
            <a:off x="3516284" y="4455622"/>
            <a:ext cx="2876203" cy="448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04015" y="4463935"/>
            <a:ext cx="2078181" cy="415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173884" y="4455622"/>
            <a:ext cx="656705" cy="448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325985" y="4455622"/>
            <a:ext cx="1687484" cy="8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13811" y="4455622"/>
            <a:ext cx="889462" cy="83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81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 ASU Math - Scott Surgent. Report errors to surgent@asu.edu</a:t>
            </a:r>
            <a:endParaRPr lang="en-US"/>
          </a:p>
        </p:txBody>
      </p:sp>
      <p:sp>
        <p:nvSpPr>
          <p:cNvPr id="3" name="Slide Number Placeholder 2"/>
          <p:cNvSpPr>
            <a:spLocks noGrp="1"/>
          </p:cNvSpPr>
          <p:nvPr>
            <p:ph type="sldNum" sz="quarter" idx="12"/>
          </p:nvPr>
        </p:nvSpPr>
        <p:spPr/>
        <p:txBody>
          <a:bodyPr/>
          <a:lstStyle/>
          <a:p>
            <a:fld id="{60764843-F96C-446F-A7FF-138926337B29}" type="slidenum">
              <a:rPr lang="en-US" smtClean="0"/>
              <a:t>12</a:t>
            </a:fld>
            <a:endParaRPr lang="en-US"/>
          </a:p>
        </p:txBody>
      </p:sp>
      <mc:AlternateContent xmlns:mc="http://schemas.openxmlformats.org/markup-compatibility/2006">
        <mc:Choice xmlns:a14="http://schemas.microsoft.com/office/drawing/2010/main" Requires="a14">
          <p:sp>
            <p:nvSpPr>
              <p:cNvPr id="4" name="Rectangle 3"/>
              <p:cNvSpPr/>
              <p:nvPr/>
            </p:nvSpPr>
            <p:spPr>
              <a:xfrm>
                <a:off x="152400" y="390699"/>
                <a:ext cx="11901055" cy="5995680"/>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From the last slide, we have </a:t>
                </a:r>
                <a14:m>
                  <m:oMath xmlns:m="http://schemas.openxmlformats.org/officeDocument/2006/math">
                    <m:r>
                      <a:rPr lang="en-US" sz="2400" i="1">
                        <a:latin typeface="Cambria Math" panose="02040503050406030204" pitchFamily="18" charset="0"/>
                        <a:cs typeface="Times New Roman" panose="02020603050405020304" pitchFamily="18" charset="0"/>
                      </a:rPr>
                      <m:t>5</m:t>
                    </m:r>
                    <m:r>
                      <a:rPr lang="en-US" sz="2400" i="1">
                        <a:latin typeface="Cambria Math" panose="02040503050406030204" pitchFamily="18" charset="0"/>
                        <a:cs typeface="Times New Roman" panose="02020603050405020304" pitchFamily="18" charset="0"/>
                      </a:rPr>
                      <m:t>𝐴</m:t>
                    </m:r>
                    <m:r>
                      <a:rPr lang="en-US" sz="2400" i="1">
                        <a:latin typeface="Cambria Math" panose="02040503050406030204" pitchFamily="18" charset="0"/>
                        <a:cs typeface="Times New Roman" panose="02020603050405020304" pitchFamily="18" charset="0"/>
                      </a:rPr>
                      <m:t>=1</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4</m:t>
                    </m:r>
                    <m:r>
                      <a:rPr lang="en-US" sz="2400" i="1">
                        <a:latin typeface="Cambria Math" panose="02040503050406030204" pitchFamily="18" charset="0"/>
                        <a:cs typeface="Times New Roman" panose="02020603050405020304" pitchFamily="18" charset="0"/>
                      </a:rPr>
                      <m:t>𝐴</m:t>
                    </m:r>
                    <m:r>
                      <a:rPr lang="en-US" sz="2400" i="1">
                        <a:latin typeface="Cambria Math" panose="02040503050406030204" pitchFamily="18" charset="0"/>
                        <a:cs typeface="Times New Roman" panose="02020603050405020304" pitchFamily="18" charset="0"/>
                      </a:rPr>
                      <m:t>+5</m:t>
                    </m:r>
                    <m:r>
                      <a:rPr lang="en-US" sz="2400" i="1">
                        <a:latin typeface="Cambria Math" panose="02040503050406030204" pitchFamily="18" charset="0"/>
                        <a:cs typeface="Times New Roman" panose="02020603050405020304" pitchFamily="18" charset="0"/>
                      </a:rPr>
                      <m:t>𝐵</m:t>
                    </m:r>
                    <m:r>
                      <a:rPr lang="en-US" sz="2400" i="1">
                        <a:latin typeface="Cambria Math" panose="02040503050406030204" pitchFamily="18" charset="0"/>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cs typeface="Times New Roman" panose="02020603050405020304" pitchFamily="18" charset="0"/>
                      </a:rPr>
                      <m:t>𝐴</m:t>
                    </m:r>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cs typeface="Times New Roman" panose="02020603050405020304" pitchFamily="18" charset="0"/>
                      </a:rPr>
                      <m:t>𝐵</m:t>
                    </m:r>
                    <m:r>
                      <a:rPr lang="en-US" sz="2400" i="1">
                        <a:latin typeface="Cambria Math" panose="02040503050406030204" pitchFamily="18" charset="0"/>
                        <a:cs typeface="Times New Roman" panose="02020603050405020304" pitchFamily="18" charset="0"/>
                      </a:rPr>
                      <m:t>+5</m:t>
                    </m:r>
                    <m:r>
                      <a:rPr lang="en-US" sz="2400" i="1">
                        <a:latin typeface="Cambria Math" panose="02040503050406030204" pitchFamily="18" charset="0"/>
                        <a:cs typeface="Times New Roman" panose="02020603050405020304" pitchFamily="18" charset="0"/>
                      </a:rPr>
                      <m:t>𝐶</m:t>
                    </m:r>
                    <m:r>
                      <a:rPr lang="en-US" sz="2400" i="1">
                        <a:latin typeface="Cambria Math" panose="02040503050406030204" pitchFamily="18" charset="0"/>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first equation gives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5</m:t>
                        </m:r>
                      </m:den>
                    </m:f>
                  </m:oMath>
                </a14:m>
                <a:r>
                  <a:rPr lang="en-US" sz="2400" dirty="0" smtClean="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Since </a:t>
                </a:r>
                <a14:m>
                  <m:oMath xmlns:m="http://schemas.openxmlformats.org/officeDocument/2006/math">
                    <m:r>
                      <a:rPr lang="en-US" sz="2400" i="1" smtClean="0">
                        <a:latin typeface="Cambria Math" panose="02040503050406030204" pitchFamily="18" charset="0"/>
                        <a:cs typeface="Times New Roman" panose="02020603050405020304" pitchFamily="18" charset="0"/>
                      </a:rPr>
                      <m:t>4</m:t>
                    </m:r>
                    <m:r>
                      <a:rPr lang="en-US" sz="2400" i="1" smtClean="0">
                        <a:latin typeface="Cambria Math" panose="02040503050406030204" pitchFamily="18" charset="0"/>
                        <a:cs typeface="Times New Roman" panose="02020603050405020304" pitchFamily="18" charset="0"/>
                      </a:rPr>
                      <m:t>𝐴</m:t>
                    </m:r>
                    <m:r>
                      <a:rPr lang="en-US" sz="2400" i="1" smtClean="0">
                        <a:latin typeface="Cambria Math" panose="02040503050406030204" pitchFamily="18" charset="0"/>
                        <a:cs typeface="Times New Roman" panose="02020603050405020304" pitchFamily="18" charset="0"/>
                      </a:rPr>
                      <m:t>+5</m:t>
                    </m:r>
                    <m:r>
                      <a:rPr lang="en-US" sz="2400" i="1" smtClean="0">
                        <a:latin typeface="Cambria Math" panose="02040503050406030204" pitchFamily="18" charset="0"/>
                        <a:cs typeface="Times New Roman" panose="02020603050405020304" pitchFamily="18" charset="0"/>
                      </a:rPr>
                      <m:t>𝐵</m:t>
                    </m:r>
                    <m:r>
                      <a:rPr lang="en-US" sz="2400" i="1" smtClean="0">
                        <a:latin typeface="Cambria Math" panose="02040503050406030204" pitchFamily="18" charset="0"/>
                        <a:cs typeface="Times New Roman" panose="02020603050405020304" pitchFamily="18" charset="0"/>
                      </a:rPr>
                      <m:t>=0</m:t>
                    </m:r>
                  </m:oMath>
                </a14:m>
                <a:r>
                  <a:rPr lang="en-US" sz="2400" dirty="0" smtClean="0">
                    <a:latin typeface="Times New Roman" panose="02020603050405020304" pitchFamily="18" charset="0"/>
                    <a:cs typeface="Times New Roman" panose="02020603050405020304" pitchFamily="18" charset="0"/>
                  </a:rPr>
                  <a:t>, we have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5</m:t>
                        </m:r>
                      </m:den>
                    </m:f>
                    <m:d>
                      <m:dPr>
                        <m:ctrlPr>
                          <a:rPr lang="en-US" sz="2400" b="0" i="1" smtClean="0">
                            <a:latin typeface="Cambria Math" panose="02040503050406030204" pitchFamily="18" charset="0"/>
                            <a:cs typeface="Times New Roman" panose="02020603050405020304" pitchFamily="18" charset="0"/>
                          </a:rPr>
                        </m:ctrlPr>
                      </m:dPr>
                      <m:e>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5</m:t>
                            </m:r>
                          </m:den>
                        </m:f>
                      </m:e>
                    </m:d>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25</m:t>
                        </m:r>
                      </m:den>
                    </m:f>
                  </m:oMath>
                </a14:m>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Since </a:t>
                </a:r>
                <a14:m>
                  <m:oMath xmlns:m="http://schemas.openxmlformats.org/officeDocument/2006/math">
                    <m:r>
                      <a:rPr lang="en-US" sz="2400" i="1" smtClean="0">
                        <a:latin typeface="Cambria Math" panose="02040503050406030204" pitchFamily="18" charset="0"/>
                        <a:cs typeface="Times New Roman" panose="02020603050405020304" pitchFamily="18" charset="0"/>
                      </a:rPr>
                      <m:t>2</m:t>
                    </m:r>
                    <m:r>
                      <a:rPr lang="en-US" sz="2400" i="1" smtClean="0">
                        <a:latin typeface="Cambria Math" panose="02040503050406030204" pitchFamily="18" charset="0"/>
                        <a:cs typeface="Times New Roman" panose="02020603050405020304" pitchFamily="18" charset="0"/>
                      </a:rPr>
                      <m:t>𝐴</m:t>
                    </m:r>
                    <m:r>
                      <a:rPr lang="en-US" sz="2400" i="1" smtClean="0">
                        <a:latin typeface="Cambria Math" panose="02040503050406030204" pitchFamily="18" charset="0"/>
                        <a:cs typeface="Times New Roman" panose="02020603050405020304" pitchFamily="18" charset="0"/>
                      </a:rPr>
                      <m:t>+2</m:t>
                    </m:r>
                    <m:r>
                      <a:rPr lang="en-US" sz="2400" i="1" smtClean="0">
                        <a:latin typeface="Cambria Math" panose="02040503050406030204" pitchFamily="18" charset="0"/>
                        <a:cs typeface="Times New Roman" panose="02020603050405020304" pitchFamily="18" charset="0"/>
                      </a:rPr>
                      <m:t>𝐵</m:t>
                    </m:r>
                    <m:r>
                      <a:rPr lang="en-US" sz="2400" i="1" smtClean="0">
                        <a:latin typeface="Cambria Math" panose="02040503050406030204" pitchFamily="18" charset="0"/>
                        <a:cs typeface="Times New Roman" panose="02020603050405020304" pitchFamily="18" charset="0"/>
                      </a:rPr>
                      <m:t>+5</m:t>
                    </m:r>
                    <m:r>
                      <a:rPr lang="en-US" sz="2400" i="1" smtClean="0">
                        <a:latin typeface="Cambria Math" panose="02040503050406030204" pitchFamily="18" charset="0"/>
                        <a:cs typeface="Times New Roman" panose="02020603050405020304" pitchFamily="18" charset="0"/>
                      </a:rPr>
                      <m:t>𝐶</m:t>
                    </m:r>
                    <m:r>
                      <a:rPr lang="en-US" sz="2400" i="1" smtClean="0">
                        <a:latin typeface="Cambria Math" panose="02040503050406030204" pitchFamily="18" charset="0"/>
                        <a:cs typeface="Times New Roman" panose="02020603050405020304" pitchFamily="18" charset="0"/>
                      </a:rPr>
                      <m:t>=0</m:t>
                    </m:r>
                  </m:oMath>
                </a14:m>
                <a:r>
                  <a:rPr lang="en-US" sz="2400" dirty="0" smtClean="0">
                    <a:latin typeface="Times New Roman" panose="02020603050405020304" pitchFamily="18" charset="0"/>
                    <a:cs typeface="Times New Roman" panose="02020603050405020304" pitchFamily="18" charset="0"/>
                  </a:rPr>
                  <a:t>, we have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𝐶</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m:t>
                        </m:r>
                      </m:num>
                      <m:den>
                        <m:r>
                          <a:rPr lang="en-US" sz="2400" b="0" i="1" smtClean="0">
                            <a:latin typeface="Cambria Math" panose="02040503050406030204" pitchFamily="18" charset="0"/>
                            <a:cs typeface="Times New Roman" panose="02020603050405020304" pitchFamily="18" charset="0"/>
                          </a:rPr>
                          <m:t>5</m:t>
                        </m:r>
                      </m:den>
                    </m:f>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m:t>
                        </m:r>
                      </m:num>
                      <m:den>
                        <m:r>
                          <a:rPr lang="en-US" sz="2400" b="0" i="1" smtClean="0">
                            <a:latin typeface="Cambria Math" panose="02040503050406030204" pitchFamily="18" charset="0"/>
                            <a:cs typeface="Times New Roman" panose="02020603050405020304" pitchFamily="18" charset="0"/>
                          </a:rPr>
                          <m:t>5</m:t>
                        </m:r>
                      </m:den>
                    </m:f>
                    <m:d>
                      <m:dPr>
                        <m:ctrlPr>
                          <a:rPr lang="en-US" sz="2400" b="0" i="1" smtClean="0">
                            <a:latin typeface="Cambria Math" panose="02040503050406030204" pitchFamily="18" charset="0"/>
                            <a:cs typeface="Times New Roman" panose="02020603050405020304" pitchFamily="18" charset="0"/>
                          </a:rPr>
                        </m:ctrlPr>
                      </m:dPr>
                      <m:e>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5</m:t>
                            </m:r>
                          </m:den>
                        </m:f>
                      </m:e>
                    </m:d>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m:t>
                        </m:r>
                      </m:num>
                      <m:den>
                        <m:r>
                          <a:rPr lang="en-US" sz="2400" b="0" i="1" smtClean="0">
                            <a:latin typeface="Cambria Math" panose="02040503050406030204" pitchFamily="18" charset="0"/>
                            <a:cs typeface="Times New Roman" panose="02020603050405020304" pitchFamily="18" charset="0"/>
                          </a:rPr>
                          <m:t>5</m:t>
                        </m:r>
                      </m:den>
                    </m:f>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25</m:t>
                            </m:r>
                          </m:den>
                        </m:f>
                      </m:e>
                    </m:d>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m:t>
                        </m:r>
                      </m:num>
                      <m:den>
                        <m:r>
                          <a:rPr lang="en-US" sz="2400" b="0" i="1" smtClean="0">
                            <a:latin typeface="Cambria Math" panose="02040503050406030204" pitchFamily="18" charset="0"/>
                            <a:cs typeface="Times New Roman" panose="02020603050405020304" pitchFamily="18" charset="0"/>
                          </a:rPr>
                          <m:t>125</m:t>
                        </m:r>
                      </m:den>
                    </m:f>
                  </m:oMath>
                </a14:m>
                <a:r>
                  <a:rPr lang="en-US" sz="2400" dirty="0" smtClean="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solution specific to the forcing function </a:t>
                </a:r>
                <a:r>
                  <a:rPr lang="en-US" sz="2400" dirty="0" smtClean="0">
                    <a:latin typeface="Times New Roman" panose="02020603050405020304" pitchFamily="18" charset="0"/>
                    <a:cs typeface="Times New Roman" panose="02020603050405020304" pitchFamily="18" charset="0"/>
                  </a:rPr>
                  <a:t>is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5</m:t>
                        </m:r>
                      </m:den>
                    </m:f>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𝑡</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25</m:t>
                        </m:r>
                      </m:den>
                    </m:f>
                    <m:r>
                      <a:rPr lang="en-US" sz="2400" b="0" i="1" smtClean="0">
                        <a:latin typeface="Cambria Math" panose="02040503050406030204" pitchFamily="18" charset="0"/>
                        <a:cs typeface="Times New Roman" panose="02020603050405020304" pitchFamily="18" charset="0"/>
                      </a:rPr>
                      <m:t>𝑡</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m:t>
                        </m:r>
                      </m:num>
                      <m:den>
                        <m:r>
                          <a:rPr lang="en-US" sz="2400" b="0" i="1" smtClean="0">
                            <a:latin typeface="Cambria Math" panose="02040503050406030204" pitchFamily="18" charset="0"/>
                            <a:cs typeface="Times New Roman" panose="02020603050405020304" pitchFamily="18" charset="0"/>
                          </a:rPr>
                          <m:t>125</m:t>
                        </m:r>
                      </m:den>
                    </m:f>
                  </m:oMath>
                </a14:m>
                <a:r>
                  <a:rPr lang="en-US" sz="2400" dirty="0" smtClean="0">
                    <a:latin typeface="Times New Roman" panose="02020603050405020304" pitchFamily="18" charset="0"/>
                    <a:cs typeface="Times New Roman" panose="02020603050405020304" pitchFamily="18" charset="0"/>
                  </a:rPr>
                  <a:t>, and the general solution is </a:t>
                </a:r>
              </a:p>
              <a:p>
                <a:endParaRPr lang="en-US"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1</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𝑡</m:t>
                        </m:r>
                      </m:sup>
                    </m:s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r>
                          <a:rPr lang="en-US" sz="2400" b="0" i="1" smtClean="0">
                            <a:latin typeface="Cambria Math" panose="02040503050406030204" pitchFamily="18" charset="0"/>
                          </a:rPr>
                          <m:t>2</m:t>
                        </m:r>
                        <m:r>
                          <a:rPr lang="en-US" sz="2400" b="0" i="1" smtClean="0">
                            <a:latin typeface="Cambria Math" panose="02040503050406030204" pitchFamily="18" charset="0"/>
                          </a:rPr>
                          <m:t>𝑡</m:t>
                        </m:r>
                      </m:e>
                    </m:fun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2</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𝑡</m:t>
                        </m:r>
                      </m:sup>
                    </m:s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b="0" i="1" smtClean="0">
                            <a:latin typeface="Cambria Math" panose="02040503050406030204" pitchFamily="18" charset="0"/>
                          </a:rPr>
                          <m:t>2</m:t>
                        </m:r>
                        <m:r>
                          <a:rPr lang="en-US" sz="2400" b="0" i="1" smtClean="0">
                            <a:latin typeface="Cambria Math" panose="02040503050406030204" pitchFamily="18" charset="0"/>
                          </a:rPr>
                          <m:t>𝑡</m:t>
                        </m:r>
                      </m:e>
                    </m:func>
                    <m:r>
                      <a:rPr lang="en-US" sz="2400" b="0" i="0" smtClean="0">
                        <a:latin typeface="Cambria Math" panose="020405030504060302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5</m:t>
                        </m:r>
                      </m:den>
                    </m:f>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𝑡</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m:t>
                        </m:r>
                      </m:num>
                      <m:den>
                        <m:r>
                          <a:rPr lang="en-US" sz="2400" b="0" i="1" smtClean="0">
                            <a:latin typeface="Cambria Math" panose="02040503050406030204" pitchFamily="18" charset="0"/>
                            <a:cs typeface="Times New Roman" panose="02020603050405020304" pitchFamily="18" charset="0"/>
                          </a:rPr>
                          <m:t>25</m:t>
                        </m:r>
                      </m:den>
                    </m:f>
                    <m:r>
                      <a:rPr lang="en-US" sz="2400" b="0" i="1" smtClean="0">
                        <a:latin typeface="Cambria Math" panose="02040503050406030204" pitchFamily="18" charset="0"/>
                        <a:cs typeface="Times New Roman" panose="02020603050405020304" pitchFamily="18" charset="0"/>
                      </a:rPr>
                      <m:t>𝑡</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m:t>
                        </m:r>
                      </m:num>
                      <m:den>
                        <m:r>
                          <a:rPr lang="en-US" sz="2400" b="0" i="1" smtClean="0">
                            <a:latin typeface="Cambria Math" panose="02040503050406030204" pitchFamily="18" charset="0"/>
                            <a:cs typeface="Times New Roman" panose="02020603050405020304" pitchFamily="18" charset="0"/>
                          </a:rPr>
                          <m:t>125</m:t>
                        </m:r>
                      </m:den>
                    </m:f>
                  </m:oMath>
                </a14:m>
                <a:r>
                  <a:rPr lang="en-US" sz="2400" dirty="0" smtClean="0">
                    <a:latin typeface="Times New Roman" panose="02020603050405020304" pitchFamily="18" charset="0"/>
                    <a:cs typeface="Times New Roman" panose="02020603050405020304" pitchFamily="18" charset="0"/>
                  </a:rPr>
                  <a:t>.</a:t>
                </a:r>
              </a:p>
              <a:p>
                <a:pPr algn="ctr"/>
                <a:endParaRPr lang="en-US" sz="2400" dirty="0">
                  <a:latin typeface="Times New Roman" panose="02020603050405020304" pitchFamily="18" charset="0"/>
                  <a:cs typeface="Times New Roman" panose="02020603050405020304" pitchFamily="18" charset="0"/>
                </a:endParaRPr>
              </a:p>
              <a:p>
                <a:pPr algn="ctr"/>
                <a:r>
                  <a:rPr lang="en-US" sz="1600" dirty="0" smtClean="0">
                    <a:latin typeface="Times New Roman" panose="02020603050405020304" pitchFamily="18" charset="0"/>
                    <a:cs typeface="Times New Roman" panose="02020603050405020304" pitchFamily="18" charset="0"/>
                  </a:rPr>
                  <a:t>(In case you wonder why we needed to have </a:t>
                </a:r>
                <a14:m>
                  <m:oMath xmlns:m="http://schemas.openxmlformats.org/officeDocument/2006/math">
                    <m:sSub>
                      <m:sSubPr>
                        <m:ctrlPr>
                          <a:rPr lang="en-US" sz="1600" b="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𝑦</m:t>
                        </m:r>
                      </m:e>
                      <m:sub>
                        <m:r>
                          <a:rPr lang="en-US" sz="1600" b="0" i="1" smtClean="0">
                            <a:latin typeface="Cambria Math" panose="02040503050406030204" pitchFamily="18" charset="0"/>
                            <a:cs typeface="Times New Roman" panose="02020603050405020304" pitchFamily="18" charset="0"/>
                          </a:rPr>
                          <m:t>𝑝</m:t>
                        </m:r>
                      </m:sub>
                    </m:sSub>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𝐴</m:t>
                    </m:r>
                    <m:sSup>
                      <m:sSupPr>
                        <m:ctrlPr>
                          <a:rPr lang="en-US" sz="1600" b="0" i="1" smtClean="0">
                            <a:latin typeface="Cambria Math" panose="02040503050406030204" pitchFamily="18" charset="0"/>
                            <a:cs typeface="Times New Roman" panose="02020603050405020304" pitchFamily="18" charset="0"/>
                          </a:rPr>
                        </m:ctrlPr>
                      </m:sSupPr>
                      <m:e>
                        <m:r>
                          <a:rPr lang="en-US" sz="1600" b="0" i="1" smtClean="0">
                            <a:latin typeface="Cambria Math" panose="02040503050406030204" pitchFamily="18" charset="0"/>
                            <a:cs typeface="Times New Roman" panose="02020603050405020304" pitchFamily="18" charset="0"/>
                          </a:rPr>
                          <m:t>𝑡</m:t>
                        </m:r>
                      </m:e>
                      <m:sup>
                        <m:r>
                          <a:rPr lang="en-US" sz="1600" b="0" i="1" smtClean="0">
                            <a:latin typeface="Cambria Math" panose="02040503050406030204" pitchFamily="18" charset="0"/>
                            <a:cs typeface="Times New Roman" panose="02020603050405020304" pitchFamily="18" charset="0"/>
                          </a:rPr>
                          <m:t>2</m:t>
                        </m:r>
                      </m:sup>
                    </m:sSup>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𝐵𝑡</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𝐶</m:t>
                    </m:r>
                  </m:oMath>
                </a14:m>
                <a:r>
                  <a:rPr lang="en-US" sz="1600" dirty="0" smtClean="0">
                    <a:latin typeface="Times New Roman" panose="02020603050405020304" pitchFamily="18" charset="0"/>
                    <a:cs typeface="Times New Roman" panose="02020603050405020304" pitchFamily="18" charset="0"/>
                  </a:rPr>
                  <a:t>, try it with just </a:t>
                </a:r>
                <a14:m>
                  <m:oMath xmlns:m="http://schemas.openxmlformats.org/officeDocument/2006/math">
                    <m:sSub>
                      <m:sSubPr>
                        <m:ctrlPr>
                          <a:rPr lang="en-US" sz="1600" b="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𝑦</m:t>
                        </m:r>
                      </m:e>
                      <m:sub>
                        <m:r>
                          <a:rPr lang="en-US" sz="1600" b="0" i="1" smtClean="0">
                            <a:latin typeface="Cambria Math" panose="02040503050406030204" pitchFamily="18" charset="0"/>
                            <a:cs typeface="Times New Roman" panose="02020603050405020304" pitchFamily="18" charset="0"/>
                          </a:rPr>
                          <m:t>𝑝</m:t>
                        </m:r>
                      </m:sub>
                    </m:sSub>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𝐴</m:t>
                    </m:r>
                    <m:sSup>
                      <m:sSupPr>
                        <m:ctrlPr>
                          <a:rPr lang="en-US" sz="1600" b="0" i="1" smtClean="0">
                            <a:latin typeface="Cambria Math" panose="02040503050406030204" pitchFamily="18" charset="0"/>
                            <a:cs typeface="Times New Roman" panose="02020603050405020304" pitchFamily="18" charset="0"/>
                          </a:rPr>
                        </m:ctrlPr>
                      </m:sSupPr>
                      <m:e>
                        <m:r>
                          <a:rPr lang="en-US" sz="1600" b="0" i="1" smtClean="0">
                            <a:latin typeface="Cambria Math" panose="02040503050406030204" pitchFamily="18" charset="0"/>
                            <a:cs typeface="Times New Roman" panose="02020603050405020304" pitchFamily="18" charset="0"/>
                          </a:rPr>
                          <m:t>𝑡</m:t>
                        </m:r>
                      </m:e>
                      <m:sup>
                        <m:r>
                          <a:rPr lang="en-US" sz="1600" b="0" i="1" smtClean="0">
                            <a:latin typeface="Cambria Math" panose="02040503050406030204" pitchFamily="18" charset="0"/>
                            <a:cs typeface="Times New Roman" panose="02020603050405020304" pitchFamily="18" charset="0"/>
                          </a:rPr>
                          <m:t>2</m:t>
                        </m:r>
                      </m:sup>
                    </m:sSup>
                  </m:oMath>
                </a14:m>
                <a:r>
                  <a:rPr lang="en-US" sz="1600" dirty="0" smtClean="0">
                    <a:latin typeface="Times New Roman" panose="02020603050405020304" pitchFamily="18" charset="0"/>
                    <a:cs typeface="Times New Roman" panose="02020603050405020304" pitchFamily="18" charset="0"/>
                  </a:rPr>
                  <a:t> and you’ll see that it won’t work.)</a:t>
                </a:r>
                <a:endParaRPr lang="en-US" sz="1600" dirty="0">
                  <a:latin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52400" y="390699"/>
                <a:ext cx="11901055" cy="5995680"/>
              </a:xfrm>
              <a:prstGeom prst="rect">
                <a:avLst/>
              </a:prstGeom>
              <a:blipFill>
                <a:blip r:embed="rId2"/>
                <a:stretch>
                  <a:fillRect l="-768" t="-813"/>
                </a:stretch>
              </a:blipFill>
            </p:spPr>
            <p:txBody>
              <a:bodyPr/>
              <a:lstStyle/>
              <a:p>
                <a:r>
                  <a:rPr lang="en-US">
                    <a:noFill/>
                  </a:rPr>
                  <a:t> </a:t>
                </a:r>
              </a:p>
            </p:txBody>
          </p:sp>
        </mc:Fallback>
      </mc:AlternateContent>
    </p:spTree>
    <p:extLst>
      <p:ext uri="{BB962C8B-B14F-4D97-AF65-F5344CB8AC3E}">
        <p14:creationId xmlns:p14="http://schemas.microsoft.com/office/powerpoint/2010/main" val="11207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 ASU Math - Scott Surgent. Report errors to surgent@asu.edu</a:t>
            </a:r>
            <a:endParaRPr lang="en-US"/>
          </a:p>
        </p:txBody>
      </p:sp>
      <p:sp>
        <p:nvSpPr>
          <p:cNvPr id="3" name="Slide Number Placeholder 2"/>
          <p:cNvSpPr>
            <a:spLocks noGrp="1"/>
          </p:cNvSpPr>
          <p:nvPr>
            <p:ph type="sldNum" sz="quarter" idx="12"/>
          </p:nvPr>
        </p:nvSpPr>
        <p:spPr/>
        <p:txBody>
          <a:bodyPr/>
          <a:lstStyle/>
          <a:p>
            <a:fld id="{60764843-F96C-446F-A7FF-138926337B29}" type="slidenum">
              <a:rPr lang="en-US" smtClean="0"/>
              <a:t>13</a:t>
            </a:fld>
            <a:endParaRPr lang="en-US"/>
          </a:p>
        </p:txBody>
      </p:sp>
      <mc:AlternateContent xmlns:mc="http://schemas.openxmlformats.org/markup-compatibility/2006">
        <mc:Choice xmlns:a14="http://schemas.microsoft.com/office/drawing/2010/main" Requires="a14">
          <p:sp>
            <p:nvSpPr>
              <p:cNvPr id="4" name="TextBox 3"/>
              <p:cNvSpPr txBox="1"/>
              <p:nvPr/>
            </p:nvSpPr>
            <p:spPr>
              <a:xfrm>
                <a:off x="415636" y="382385"/>
                <a:ext cx="11247120" cy="5723233"/>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Shorter Examples</a:t>
                </a:r>
              </a:p>
              <a:p>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Example: </a:t>
                </a:r>
                <a:r>
                  <a:rPr lang="en-US" sz="2400" dirty="0" smtClean="0">
                    <a:latin typeface="Times New Roman" panose="02020603050405020304" pitchFamily="18" charset="0"/>
                    <a:cs typeface="Times New Roman" panose="02020603050405020304" pitchFamily="18" charset="0"/>
                  </a:rPr>
                  <a:t>What is the correct form of the </a:t>
                </a:r>
                <a:r>
                  <a:rPr lang="en-US" sz="2400" dirty="0" smtClean="0">
                    <a:latin typeface="Times New Roman" panose="02020603050405020304" pitchFamily="18" charset="0"/>
                    <a:cs typeface="Times New Roman" panose="02020603050405020304" pitchFamily="18" charset="0"/>
                  </a:rPr>
                  <a:t>solution </a:t>
                </a:r>
                <a:r>
                  <a:rPr lang="en-US" sz="2400" dirty="0" smtClean="0">
                    <a:latin typeface="Times New Roman" panose="02020603050405020304" pitchFamily="18" charset="0"/>
                    <a:cs typeface="Times New Roman" panose="02020603050405020304" pitchFamily="18" charset="0"/>
                  </a:rPr>
                  <a:t>of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+4</m:t>
                    </m:r>
                    <m:r>
                      <a:rPr lang="en-US" sz="2400" b="0" i="1" smtClean="0">
                        <a:latin typeface="Cambria Math" panose="02040503050406030204" pitchFamily="18" charset="0"/>
                      </a:rPr>
                      <m:t>𝑦</m:t>
                    </m:r>
                    <m:r>
                      <a:rPr lang="en-US" sz="2400" b="0" i="1" smtClean="0">
                        <a:latin typeface="Cambria Math" panose="02040503050406030204" pitchFamily="18" charset="0"/>
                      </a:rPr>
                      <m:t>=3</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b="0" i="1" smtClean="0">
                            <a:latin typeface="Cambria Math" panose="02040503050406030204" pitchFamily="18" charset="0"/>
                          </a:rPr>
                          <m:t>2</m:t>
                        </m:r>
                        <m:r>
                          <a:rPr lang="en-US" sz="2400" b="0" i="1" smtClean="0">
                            <a:latin typeface="Cambria Math" panose="02040503050406030204" pitchFamily="18" charset="0"/>
                          </a:rPr>
                          <m:t>𝑡</m:t>
                        </m:r>
                      </m:e>
                    </m:func>
                  </m:oMath>
                </a14:m>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Solution: </a:t>
                </a:r>
                <a:r>
                  <a:rPr lang="en-US" sz="2400" dirty="0" smtClean="0">
                    <a:latin typeface="Times New Roman" panose="02020603050405020304" pitchFamily="18" charset="0"/>
                    <a:cs typeface="Times New Roman" panose="02020603050405020304" pitchFamily="18" charset="0"/>
                  </a:rPr>
                  <a:t>The homogeneous solution is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1</m:t>
                        </m:r>
                      </m:sub>
                    </m:sSub>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r>
                          <a:rPr lang="en-US" sz="2400" b="0" i="1" smtClean="0">
                            <a:latin typeface="Cambria Math" panose="02040503050406030204" pitchFamily="18" charset="0"/>
                          </a:rPr>
                          <m:t>2</m:t>
                        </m:r>
                        <m:r>
                          <a:rPr lang="en-US" sz="2400" b="0" i="1" smtClean="0">
                            <a:latin typeface="Cambria Math" panose="02040503050406030204" pitchFamily="18" charset="0"/>
                          </a:rPr>
                          <m:t>𝑡</m:t>
                        </m:r>
                      </m:e>
                    </m:fun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2</m:t>
                        </m:r>
                      </m:sub>
                    </m:sSub>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b="0" i="1" smtClean="0">
                            <a:latin typeface="Cambria Math" panose="02040503050406030204" pitchFamily="18" charset="0"/>
                          </a:rPr>
                          <m:t>2</m:t>
                        </m:r>
                        <m:r>
                          <a:rPr lang="en-US" sz="2400" b="0" i="1" smtClean="0">
                            <a:latin typeface="Cambria Math" panose="02040503050406030204" pitchFamily="18" charset="0"/>
                          </a:rPr>
                          <m:t>𝑡</m:t>
                        </m:r>
                      </m:e>
                    </m:func>
                  </m:oMath>
                </a14:m>
                <a:r>
                  <a:rPr lang="en-US" sz="2400" dirty="0" smtClean="0">
                    <a:latin typeface="Times New Roman" panose="02020603050405020304" pitchFamily="18" charset="0"/>
                    <a:cs typeface="Times New Roman" panose="02020603050405020304" pitchFamily="18" charset="0"/>
                  </a:rPr>
                  <a:t>, and the </a:t>
                </a:r>
                <a:r>
                  <a:rPr lang="en-US" sz="2400" dirty="0" smtClean="0">
                    <a:latin typeface="Times New Roman" panose="02020603050405020304" pitchFamily="18" charset="0"/>
                    <a:cs typeface="Times New Roman" panose="02020603050405020304" pitchFamily="18" charset="0"/>
                  </a:rPr>
                  <a:t>forcing function </a:t>
                </a:r>
                <a:r>
                  <a:rPr lang="en-US" sz="2400" dirty="0" smtClean="0">
                    <a:latin typeface="Times New Roman" panose="02020603050405020304" pitchFamily="18" charset="0"/>
                    <a:cs typeface="Times New Roman" panose="02020603050405020304" pitchFamily="18" charset="0"/>
                  </a:rPr>
                  <a:t>is a linear combination of the homogeneous solution. For </a:t>
                </a:r>
                <a:r>
                  <a:rPr lang="en-US" sz="2400" dirty="0" smtClean="0">
                    <a:latin typeface="Times New Roman" panose="02020603050405020304" pitchFamily="18" charset="0"/>
                    <a:cs typeface="Times New Roman" panose="02020603050405020304" pitchFamily="18" charset="0"/>
                  </a:rPr>
                  <a:t>its </a:t>
                </a:r>
                <a:r>
                  <a:rPr lang="en-US" sz="2400" dirty="0" smtClean="0">
                    <a:latin typeface="Times New Roman" panose="02020603050405020304" pitchFamily="18" charset="0"/>
                    <a:cs typeface="Times New Roman" panose="02020603050405020304" pitchFamily="18" charset="0"/>
                  </a:rPr>
                  <a:t>particular solution, we must use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𝐴𝑡</m:t>
                    </m:r>
                    <m:func>
                      <m:funcPr>
                        <m:ctrlPr>
                          <a:rPr lang="en-US" sz="2400" b="0" i="1" smtClean="0">
                            <a:latin typeface="Cambria Math" panose="02040503050406030204" pitchFamily="18" charset="0"/>
                            <a:cs typeface="Times New Roman" panose="02020603050405020304" pitchFamily="18" charset="0"/>
                          </a:rPr>
                        </m:ctrlPr>
                      </m:funcPr>
                      <m:fName>
                        <m:r>
                          <m:rPr>
                            <m:sty m:val="p"/>
                          </m:rPr>
                          <a:rPr lang="en-US" sz="2400" b="0" i="0" smtClean="0">
                            <a:latin typeface="Cambria Math" panose="02040503050406030204" pitchFamily="18" charset="0"/>
                            <a:cs typeface="Times New Roman" panose="02020603050405020304" pitchFamily="18" charset="0"/>
                          </a:rPr>
                          <m:t>cos</m:t>
                        </m:r>
                      </m:fName>
                      <m:e>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𝑡</m:t>
                        </m:r>
                      </m:e>
                    </m:func>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𝐵𝑡</m:t>
                    </m:r>
                    <m:func>
                      <m:funcPr>
                        <m:ctrlPr>
                          <a:rPr lang="en-US" sz="2400" b="0" i="1" smtClean="0">
                            <a:latin typeface="Cambria Math" panose="02040503050406030204" pitchFamily="18" charset="0"/>
                            <a:cs typeface="Times New Roman" panose="02020603050405020304" pitchFamily="18" charset="0"/>
                          </a:rPr>
                        </m:ctrlPr>
                      </m:funcPr>
                      <m:fName>
                        <m:r>
                          <m:rPr>
                            <m:sty m:val="p"/>
                          </m:rPr>
                          <a:rPr lang="en-US" sz="2400" b="0" i="0" smtClean="0">
                            <a:latin typeface="Cambria Math" panose="02040503050406030204" pitchFamily="18" charset="0"/>
                            <a:cs typeface="Times New Roman" panose="02020603050405020304" pitchFamily="18" charset="0"/>
                          </a:rPr>
                          <m:t>sin</m:t>
                        </m:r>
                      </m:fName>
                      <m:e>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𝑡</m:t>
                        </m:r>
                      </m:e>
                    </m:func>
                    <m:r>
                      <a:rPr lang="en-US" sz="2400" b="0" i="1" smtClean="0">
                        <a:latin typeface="Cambria Math" panose="02040503050406030204" pitchFamily="18" charset="0"/>
                        <a:cs typeface="Times New Roman" panose="02020603050405020304" pitchFamily="18" charset="0"/>
                      </a:rPr>
                      <m:t>.</m:t>
                    </m:r>
                  </m:oMath>
                </a14:m>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Example: </a:t>
                </a:r>
                <a:r>
                  <a:rPr lang="en-US" sz="2400" dirty="0" smtClean="0">
                    <a:latin typeface="Times New Roman" panose="02020603050405020304" pitchFamily="18" charset="0"/>
                    <a:cs typeface="Times New Roman" panose="02020603050405020304" pitchFamily="18" charset="0"/>
                  </a:rPr>
                  <a:t>What’s a good way to handle </a:t>
                </a:r>
                <a14:m>
                  <m:oMath xmlns:m="http://schemas.openxmlformats.org/officeDocument/2006/math">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𝑦</m:t>
                        </m:r>
                      </m:e>
                      <m:sup>
                        <m:r>
                          <a:rPr lang="en-US" sz="2400" b="0" i="1" smtClean="0">
                            <a:latin typeface="Cambria Math" panose="02040503050406030204" pitchFamily="18" charset="0"/>
                            <a:cs typeface="Times New Roman" panose="02020603050405020304" pitchFamily="18" charset="0"/>
                          </a:rPr>
                          <m:t>′′</m:t>
                        </m:r>
                      </m:sup>
                    </m:sSup>
                    <m:r>
                      <a:rPr lang="en-US" sz="2400" b="0" i="1" smtClean="0">
                        <a:latin typeface="Cambria Math" panose="02040503050406030204" pitchFamily="18" charset="0"/>
                        <a:cs typeface="Times New Roman" panose="02020603050405020304" pitchFamily="18" charset="0"/>
                      </a:rPr>
                      <m:t>−4</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𝑦</m:t>
                        </m:r>
                      </m:e>
                      <m:sup>
                        <m:r>
                          <a:rPr lang="en-US" sz="2400" b="0" i="1" smtClean="0">
                            <a:latin typeface="Cambria Math" panose="02040503050406030204" pitchFamily="18" charset="0"/>
                            <a:cs typeface="Times New Roman" panose="02020603050405020304" pitchFamily="18" charset="0"/>
                          </a:rPr>
                          <m:t>′</m:t>
                        </m:r>
                      </m:sup>
                    </m:s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7</m:t>
                        </m:r>
                        <m:r>
                          <a:rPr lang="en-US" sz="2400" b="0" i="1" smtClean="0">
                            <a:latin typeface="Cambria Math" panose="02040503050406030204" pitchFamily="18" charset="0"/>
                            <a:cs typeface="Times New Roman" panose="02020603050405020304" pitchFamily="18" charset="0"/>
                          </a:rPr>
                          <m:t>𝑡</m:t>
                        </m:r>
                      </m:sup>
                    </m:sSup>
                    <m:r>
                      <a:rPr lang="en-US" sz="2400" b="0" i="1" smtClean="0">
                        <a:latin typeface="Cambria Math" panose="02040503050406030204" pitchFamily="18" charset="0"/>
                        <a:cs typeface="Times New Roman" panose="02020603050405020304" pitchFamily="18" charset="0"/>
                      </a:rPr>
                      <m:t>−5</m:t>
                    </m:r>
                    <m:r>
                      <a:rPr lang="en-US" sz="2400" b="0" i="1" smtClean="0">
                        <a:latin typeface="Cambria Math" panose="02040503050406030204" pitchFamily="18" charset="0"/>
                        <a:cs typeface="Times New Roman" panose="02020603050405020304" pitchFamily="18" charset="0"/>
                      </a:rPr>
                      <m:t>𝑡</m:t>
                    </m:r>
                    <m:r>
                      <a:rPr lang="en-US" sz="2400" b="0" i="1" smtClean="0">
                        <a:latin typeface="Cambria Math" panose="02040503050406030204" pitchFamily="18" charset="0"/>
                        <a:cs typeface="Times New Roman" panose="02020603050405020304" pitchFamily="18" charset="0"/>
                      </a:rPr>
                      <m:t>+</m:t>
                    </m:r>
                    <m:func>
                      <m:funcPr>
                        <m:ctrlPr>
                          <a:rPr lang="en-US" sz="2400" b="0" i="1" smtClean="0">
                            <a:latin typeface="Cambria Math" panose="02040503050406030204" pitchFamily="18" charset="0"/>
                            <a:cs typeface="Times New Roman" panose="02020603050405020304" pitchFamily="18" charset="0"/>
                          </a:rPr>
                        </m:ctrlPr>
                      </m:funcPr>
                      <m:fName>
                        <m:r>
                          <m:rPr>
                            <m:sty m:val="p"/>
                          </m:rPr>
                          <a:rPr lang="en-US" sz="2400" b="0" i="0" smtClean="0">
                            <a:latin typeface="Cambria Math" panose="02040503050406030204" pitchFamily="18" charset="0"/>
                            <a:cs typeface="Times New Roman" panose="02020603050405020304" pitchFamily="18" charset="0"/>
                          </a:rPr>
                          <m:t>sin</m:t>
                        </m:r>
                      </m:fName>
                      <m:e>
                        <m:r>
                          <a:rPr lang="en-US" sz="2400" b="0" i="1" smtClean="0">
                            <a:latin typeface="Cambria Math" panose="02040503050406030204" pitchFamily="18" charset="0"/>
                            <a:cs typeface="Times New Roman" panose="02020603050405020304" pitchFamily="18" charset="0"/>
                          </a:rPr>
                          <m:t>6</m:t>
                        </m:r>
                        <m:r>
                          <a:rPr lang="en-US" sz="2400" b="0" i="1" smtClean="0">
                            <a:latin typeface="Cambria Math" panose="02040503050406030204" pitchFamily="18" charset="0"/>
                            <a:cs typeface="Times New Roman" panose="02020603050405020304" pitchFamily="18" charset="0"/>
                          </a:rPr>
                          <m:t>𝑡</m:t>
                        </m:r>
                      </m:e>
                    </m:func>
                    <m:r>
                      <a:rPr lang="en-US" sz="2400" b="0" i="1" smtClean="0">
                        <a:latin typeface="Cambria Math" panose="02040503050406030204" pitchFamily="18" charset="0"/>
                        <a:cs typeface="Times New Roman" panose="02020603050405020304" pitchFamily="18" charset="0"/>
                      </a:rPr>
                      <m:t>?</m:t>
                    </m:r>
                  </m:oMath>
                </a14:m>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Solution: </a:t>
                </a:r>
                <a:r>
                  <a:rPr lang="en-US" sz="2400" dirty="0" smtClean="0">
                    <a:latin typeface="Times New Roman" panose="02020603050405020304" pitchFamily="18" charset="0"/>
                    <a:cs typeface="Times New Roman" panose="02020603050405020304" pitchFamily="18" charset="0"/>
                  </a:rPr>
                  <a:t>The homogeneous solution is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h</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𝐶</m:t>
                        </m:r>
                      </m:e>
                      <m:sub>
                        <m:r>
                          <a:rPr lang="en-US" sz="2400" b="0" i="1" smtClean="0">
                            <a:latin typeface="Cambria Math" panose="02040503050406030204" pitchFamily="18" charset="0"/>
                            <a:cs typeface="Times New Roman" panose="02020603050405020304" pitchFamily="18" charset="0"/>
                          </a:rPr>
                          <m:t>1</m:t>
                        </m:r>
                      </m:sub>
                    </m:sSub>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𝑡</m:t>
                        </m:r>
                      </m:sup>
                    </m:sSup>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𝐶</m:t>
                        </m:r>
                      </m:e>
                      <m:sub>
                        <m:r>
                          <a:rPr lang="en-US" sz="2400" b="0" i="1" smtClean="0">
                            <a:latin typeface="Cambria Math" panose="02040503050406030204" pitchFamily="18" charset="0"/>
                            <a:cs typeface="Times New Roman" panose="02020603050405020304" pitchFamily="18" charset="0"/>
                          </a:rPr>
                          <m:t>2</m:t>
                        </m:r>
                      </m:sub>
                    </m:sSub>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𝑡</m:t>
                        </m:r>
                      </m:sup>
                    </m:sSup>
                  </m:oMath>
                </a14:m>
                <a:r>
                  <a:rPr lang="en-US" sz="2400" dirty="0" smtClean="0">
                    <a:latin typeface="Times New Roman" panose="02020603050405020304" pitchFamily="18" charset="0"/>
                    <a:cs typeface="Times New Roman" panose="02020603050405020304" pitchFamily="18" charset="0"/>
                  </a:rPr>
                  <a:t>, and none of the terms on the right are dependent on the homogeneous terms. The best way to find the </a:t>
                </a:r>
                <a:r>
                  <a:rPr lang="en-US" sz="2400" smtClean="0">
                    <a:latin typeface="Times New Roman" panose="02020603050405020304" pitchFamily="18" charset="0"/>
                    <a:cs typeface="Times New Roman" panose="02020603050405020304" pitchFamily="18" charset="0"/>
                  </a:rPr>
                  <a:t>particular </a:t>
                </a:r>
                <a:r>
                  <a:rPr lang="en-US" sz="2400" smtClean="0">
                    <a:latin typeface="Times New Roman" panose="02020603050405020304" pitchFamily="18" charset="0"/>
                    <a:cs typeface="Times New Roman" panose="02020603050405020304" pitchFamily="18" charset="0"/>
                  </a:rPr>
                  <a:t>solution(s) </a:t>
                </a:r>
                <a:r>
                  <a:rPr lang="en-US" sz="2400" dirty="0" smtClean="0">
                    <a:latin typeface="Times New Roman" panose="02020603050405020304" pitchFamily="18" charset="0"/>
                    <a:cs typeface="Times New Roman" panose="02020603050405020304" pitchFamily="18" charset="0"/>
                  </a:rPr>
                  <a:t>is to treat it as three different problems: First, set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7</m:t>
                        </m:r>
                        <m:r>
                          <a:rPr lang="en-US" sz="2400" b="0" i="1" smtClean="0">
                            <a:latin typeface="Cambria Math" panose="02040503050406030204" pitchFamily="18" charset="0"/>
                            <a:cs typeface="Times New Roman" panose="02020603050405020304" pitchFamily="18" charset="0"/>
                          </a:rPr>
                          <m:t>𝑡</m:t>
                        </m:r>
                      </m:sup>
                    </m:sSup>
                  </m:oMath>
                </a14:m>
                <a:r>
                  <a:rPr lang="en-US" sz="2400" dirty="0" smtClean="0">
                    <a:latin typeface="Times New Roman" panose="02020603050405020304" pitchFamily="18" charset="0"/>
                    <a:cs typeface="Times New Roman" panose="02020603050405020304" pitchFamily="18" charset="0"/>
                  </a:rPr>
                  <a:t> and determine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m:t>
                    </m:r>
                  </m:oMath>
                </a14:m>
                <a:r>
                  <a:rPr lang="en-US" sz="2400" dirty="0" smtClean="0">
                    <a:latin typeface="Times New Roman" panose="02020603050405020304" pitchFamily="18" charset="0"/>
                    <a:cs typeface="Times New Roman" panose="02020603050405020304" pitchFamily="18" charset="0"/>
                  </a:rPr>
                  <a:t>, then set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𝐵𝑡</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𝐶</m:t>
                    </m:r>
                  </m:oMath>
                </a14:m>
                <a:r>
                  <a:rPr lang="en-US" sz="2400" dirty="0" smtClean="0">
                    <a:latin typeface="Times New Roman" panose="02020603050405020304" pitchFamily="18" charset="0"/>
                    <a:cs typeface="Times New Roman" panose="02020603050405020304" pitchFamily="18" charset="0"/>
                  </a:rPr>
                  <a:t> and find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𝐵</m:t>
                    </m:r>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𝐶</m:t>
                    </m:r>
                  </m:oMath>
                </a14:m>
                <a:r>
                  <a:rPr lang="en-US" sz="2400" dirty="0" smtClean="0">
                    <a:latin typeface="Times New Roman" panose="02020603050405020304" pitchFamily="18" charset="0"/>
                    <a:cs typeface="Times New Roman" panose="02020603050405020304" pitchFamily="18" charset="0"/>
                  </a:rPr>
                  <a:t>, then set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𝐷</m:t>
                    </m:r>
                    <m:func>
                      <m:funcPr>
                        <m:ctrlPr>
                          <a:rPr lang="en-US" sz="2400" b="0" i="1" smtClean="0">
                            <a:latin typeface="Cambria Math" panose="02040503050406030204" pitchFamily="18" charset="0"/>
                            <a:cs typeface="Times New Roman" panose="02020603050405020304" pitchFamily="18" charset="0"/>
                          </a:rPr>
                        </m:ctrlPr>
                      </m:funcPr>
                      <m:fName>
                        <m:r>
                          <m:rPr>
                            <m:sty m:val="p"/>
                          </m:rPr>
                          <a:rPr lang="en-US" sz="2400" b="0" i="0" smtClean="0">
                            <a:latin typeface="Cambria Math" panose="02040503050406030204" pitchFamily="18" charset="0"/>
                            <a:cs typeface="Times New Roman" panose="02020603050405020304" pitchFamily="18" charset="0"/>
                          </a:rPr>
                          <m:t>cos</m:t>
                        </m:r>
                      </m:fName>
                      <m:e>
                        <m:r>
                          <a:rPr lang="en-US" sz="2400" b="0" i="1" smtClean="0">
                            <a:latin typeface="Cambria Math" panose="02040503050406030204" pitchFamily="18" charset="0"/>
                            <a:cs typeface="Times New Roman" panose="02020603050405020304" pitchFamily="18" charset="0"/>
                          </a:rPr>
                          <m:t>6</m:t>
                        </m:r>
                        <m:r>
                          <a:rPr lang="en-US" sz="2400" b="0" i="1" smtClean="0">
                            <a:latin typeface="Cambria Math" panose="02040503050406030204" pitchFamily="18" charset="0"/>
                            <a:cs typeface="Times New Roman" panose="02020603050405020304" pitchFamily="18" charset="0"/>
                          </a:rPr>
                          <m:t>𝑡</m:t>
                        </m:r>
                      </m:e>
                    </m:func>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𝐸</m:t>
                    </m:r>
                    <m:func>
                      <m:funcPr>
                        <m:ctrlPr>
                          <a:rPr lang="en-US" sz="2400" b="0" i="1" smtClean="0">
                            <a:latin typeface="Cambria Math" panose="02040503050406030204" pitchFamily="18" charset="0"/>
                            <a:cs typeface="Times New Roman" panose="02020603050405020304" pitchFamily="18" charset="0"/>
                          </a:rPr>
                        </m:ctrlPr>
                      </m:funcPr>
                      <m:fName>
                        <m:r>
                          <m:rPr>
                            <m:sty m:val="p"/>
                          </m:rPr>
                          <a:rPr lang="en-US" sz="2400" b="0" i="0" smtClean="0">
                            <a:latin typeface="Cambria Math" panose="02040503050406030204" pitchFamily="18" charset="0"/>
                            <a:cs typeface="Times New Roman" panose="02020603050405020304" pitchFamily="18" charset="0"/>
                          </a:rPr>
                          <m:t>sin</m:t>
                        </m:r>
                      </m:fName>
                      <m:e>
                        <m:r>
                          <a:rPr lang="en-US" sz="2400" b="0" i="1" smtClean="0">
                            <a:latin typeface="Cambria Math" panose="02040503050406030204" pitchFamily="18" charset="0"/>
                            <a:cs typeface="Times New Roman" panose="02020603050405020304" pitchFamily="18" charset="0"/>
                          </a:rPr>
                          <m:t>6</m:t>
                        </m:r>
                        <m:r>
                          <a:rPr lang="en-US" sz="2400" b="0" i="1" smtClean="0">
                            <a:latin typeface="Cambria Math" panose="02040503050406030204" pitchFamily="18" charset="0"/>
                            <a:cs typeface="Times New Roman" panose="02020603050405020304" pitchFamily="18" charset="0"/>
                          </a:rPr>
                          <m:t>𝑡</m:t>
                        </m:r>
                      </m:e>
                    </m:func>
                  </m:oMath>
                </a14:m>
                <a:r>
                  <a:rPr lang="en-US" sz="2400" dirty="0" smtClean="0">
                    <a:latin typeface="Times New Roman" panose="02020603050405020304" pitchFamily="18" charset="0"/>
                    <a:cs typeface="Times New Roman" panose="02020603050405020304" pitchFamily="18" charset="0"/>
                  </a:rPr>
                  <a:t> and find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𝐷</m:t>
                    </m:r>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𝐸</m:t>
                    </m:r>
                  </m:oMath>
                </a14:m>
                <a:r>
                  <a:rPr lang="en-US" sz="2400" dirty="0" smtClean="0">
                    <a:latin typeface="Times New Roman" panose="02020603050405020304" pitchFamily="18" charset="0"/>
                    <a:cs typeface="Times New Roman" panose="02020603050405020304" pitchFamily="18" charset="0"/>
                  </a:rPr>
                  <a:t>. In other words, you can break this into smaller problems.</a:t>
                </a:r>
                <a:endParaRPr lang="en-US" sz="2400" dirty="0">
                  <a:latin typeface="Times New Roman" panose="020206030504050203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415636" y="382385"/>
                <a:ext cx="11247120" cy="5723233"/>
              </a:xfrm>
              <a:prstGeom prst="rect">
                <a:avLst/>
              </a:prstGeom>
              <a:blipFill>
                <a:blip r:embed="rId2"/>
                <a:stretch>
                  <a:fillRect l="-813" t="-852" r="-867" b="-1491"/>
                </a:stretch>
              </a:blipFill>
            </p:spPr>
            <p:txBody>
              <a:bodyPr/>
              <a:lstStyle/>
              <a:p>
                <a:r>
                  <a:rPr lang="en-US">
                    <a:noFill/>
                  </a:rPr>
                  <a:t> </a:t>
                </a:r>
              </a:p>
            </p:txBody>
          </p:sp>
        </mc:Fallback>
      </mc:AlternateContent>
    </p:spTree>
    <p:extLst>
      <p:ext uri="{BB962C8B-B14F-4D97-AF65-F5344CB8AC3E}">
        <p14:creationId xmlns:p14="http://schemas.microsoft.com/office/powerpoint/2010/main" val="6276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315884" y="315884"/>
                <a:ext cx="11438312" cy="5689378"/>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Consider a linear, nth-order ODE with constant coefficients that is </a:t>
                </a:r>
                <a:r>
                  <a:rPr lang="en-US" sz="2400" b="1" dirty="0" smtClean="0">
                    <a:latin typeface="Times New Roman" panose="02020603050405020304" pitchFamily="18" charset="0"/>
                    <a:cs typeface="Times New Roman" panose="02020603050405020304" pitchFamily="18" charset="0"/>
                  </a:rPr>
                  <a:t>not</a:t>
                </a:r>
                <a:r>
                  <a:rPr lang="en-US" sz="2400" dirty="0" smtClean="0">
                    <a:latin typeface="Times New Roman" panose="02020603050405020304" pitchFamily="18" charset="0"/>
                    <a:cs typeface="Times New Roman" panose="02020603050405020304" pitchFamily="18" charset="0"/>
                  </a:rPr>
                  <a:t> homogeneous—that is, its forcing function is not 0. We can determine a general solution by using the </a:t>
                </a:r>
                <a:r>
                  <a:rPr lang="en-US" sz="2400" b="1" dirty="0" smtClean="0">
                    <a:latin typeface="Times New Roman" panose="02020603050405020304" pitchFamily="18" charset="0"/>
                    <a:cs typeface="Times New Roman" panose="02020603050405020304" pitchFamily="18" charset="0"/>
                  </a:rPr>
                  <a:t>Method of Undetermined Coefficients</a:t>
                </a:r>
                <a:r>
                  <a:rPr lang="en-US" sz="2400" dirty="0" smtClean="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usual routine is to find the general solution for the homogeneous case (call it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h</m:t>
                        </m:r>
                      </m:sub>
                    </m:sSub>
                  </m:oMath>
                </a14:m>
                <a:r>
                  <a:rPr lang="en-US" sz="2400" dirty="0" smtClean="0">
                    <a:latin typeface="Times New Roman" panose="02020603050405020304" pitchFamily="18" charset="0"/>
                    <a:cs typeface="Times New Roman" panose="02020603050405020304" pitchFamily="18" charset="0"/>
                  </a:rPr>
                  <a:t>), then find a </a:t>
                </a:r>
                <a:r>
                  <a:rPr lang="en-US" sz="2400" dirty="0" smtClean="0">
                    <a:latin typeface="Times New Roman" panose="02020603050405020304" pitchFamily="18" charset="0"/>
                    <a:cs typeface="Times New Roman" panose="02020603050405020304" pitchFamily="18" charset="0"/>
                  </a:rPr>
                  <a:t>solution </a:t>
                </a:r>
                <a:r>
                  <a:rPr lang="en-US" sz="2400" dirty="0" smtClean="0">
                    <a:latin typeface="Times New Roman" panose="02020603050405020304" pitchFamily="18" charset="0"/>
                    <a:cs typeface="Times New Roman" panose="02020603050405020304" pitchFamily="18" charset="0"/>
                  </a:rPr>
                  <a:t>for the non-zero forcing function (call it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oMath>
                </a14:m>
                <a:r>
                  <a:rPr lang="en-US" sz="2400" dirty="0" smtClean="0">
                    <a:latin typeface="Times New Roman" panose="02020603050405020304" pitchFamily="18" charset="0"/>
                    <a:cs typeface="Times New Roman" panose="02020603050405020304" pitchFamily="18" charset="0"/>
                  </a:rPr>
                  <a:t>). The general solution is the sum: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h</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oMath>
                </a14:m>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Example: </a:t>
                </a:r>
                <a:r>
                  <a:rPr lang="en-US" sz="2400" dirty="0" smtClean="0">
                    <a:latin typeface="Times New Roman" panose="02020603050405020304" pitchFamily="18" charset="0"/>
                    <a:cs typeface="Times New Roman" panose="02020603050405020304" pitchFamily="18" charset="0"/>
                  </a:rPr>
                  <a:t>Find the general solution of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−3</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+2</m:t>
                    </m:r>
                    <m:r>
                      <a:rPr lang="en-US" sz="2400" b="0" i="1" smtClean="0">
                        <a:latin typeface="Cambria Math" panose="02040503050406030204" pitchFamily="18" charset="0"/>
                      </a:rPr>
                      <m:t>𝑦</m:t>
                    </m:r>
                    <m:r>
                      <a:rPr lang="en-US" sz="2400" b="0" i="1" smtClean="0">
                        <a:latin typeface="Cambria Math" panose="02040503050406030204" pitchFamily="18" charset="0"/>
                      </a:rPr>
                      <m:t>=10</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4</m:t>
                        </m:r>
                        <m:r>
                          <a:rPr lang="en-US" sz="2400" b="0" i="1" smtClean="0">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Solution: </a:t>
                </a:r>
                <a:r>
                  <a:rPr lang="en-US" sz="2400" dirty="0" smtClean="0">
                    <a:latin typeface="Times New Roman" panose="02020603050405020304" pitchFamily="18" charset="0"/>
                    <a:cs typeface="Times New Roman" panose="02020603050405020304" pitchFamily="18" charset="0"/>
                  </a:rPr>
                  <a:t>First, we find the solution of the homogeneous case. The auxiliary polynomial is </a:t>
                </a:r>
                <a14:m>
                  <m:oMath xmlns:m="http://schemas.openxmlformats.org/officeDocument/2006/math">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𝑟</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𝑟</m:t>
                    </m:r>
                    <m:r>
                      <a:rPr lang="en-US" sz="2400" b="0" i="1" smtClean="0">
                        <a:latin typeface="Cambria Math" panose="02040503050406030204" pitchFamily="18" charset="0"/>
                        <a:cs typeface="Times New Roman" panose="02020603050405020304" pitchFamily="18" charset="0"/>
                      </a:rPr>
                      <m:t>+2=0</m:t>
                    </m:r>
                  </m:oMath>
                </a14:m>
                <a:r>
                  <a:rPr lang="en-US" sz="2400" dirty="0" smtClean="0">
                    <a:latin typeface="Times New Roman" panose="02020603050405020304" pitchFamily="18" charset="0"/>
                    <a:cs typeface="Times New Roman" panose="02020603050405020304" pitchFamily="18" charset="0"/>
                  </a:rPr>
                  <a:t>, which factors as </a:t>
                </a:r>
                <a14:m>
                  <m:oMath xmlns:m="http://schemas.openxmlformats.org/officeDocument/2006/math">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𝑟</m:t>
                        </m:r>
                        <m:r>
                          <a:rPr lang="en-US" sz="2400" b="0" i="1" smtClean="0">
                            <a:latin typeface="Cambria Math" panose="02040503050406030204" pitchFamily="18" charset="0"/>
                            <a:cs typeface="Times New Roman" panose="02020603050405020304" pitchFamily="18" charset="0"/>
                          </a:rPr>
                          <m:t>−1</m:t>
                        </m:r>
                      </m:e>
                    </m:d>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𝑟</m:t>
                        </m:r>
                        <m:r>
                          <a:rPr lang="en-US" sz="2400" b="0" i="1" smtClean="0">
                            <a:latin typeface="Cambria Math" panose="02040503050406030204" pitchFamily="18" charset="0"/>
                            <a:cs typeface="Times New Roman" panose="02020603050405020304" pitchFamily="18" charset="0"/>
                          </a:rPr>
                          <m:t>−2</m:t>
                        </m:r>
                      </m:e>
                    </m:d>
                    <m:r>
                      <a:rPr lang="en-US" sz="2400" b="0" i="1" smtClean="0">
                        <a:latin typeface="Cambria Math" panose="02040503050406030204" pitchFamily="18" charset="0"/>
                        <a:cs typeface="Times New Roman" panose="02020603050405020304" pitchFamily="18" charset="0"/>
                      </a:rPr>
                      <m:t>=0</m:t>
                    </m:r>
                  </m:oMath>
                </a14:m>
                <a:r>
                  <a:rPr lang="en-US" sz="2400" dirty="0" smtClean="0">
                    <a:latin typeface="Times New Roman" panose="02020603050405020304" pitchFamily="18" charset="0"/>
                    <a:cs typeface="Times New Roman" panose="02020603050405020304" pitchFamily="18" charset="0"/>
                  </a:rPr>
                  <a:t>. Thus, it has roots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𝑟</m:t>
                    </m:r>
                    <m:r>
                      <a:rPr lang="en-US" sz="2400" b="0" i="1" smtClean="0">
                        <a:latin typeface="Cambria Math" panose="02040503050406030204" pitchFamily="18" charset="0"/>
                        <a:cs typeface="Times New Roman" panose="02020603050405020304" pitchFamily="18" charset="0"/>
                      </a:rPr>
                      <m:t>=1</m:t>
                    </m:r>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𝑟</m:t>
                    </m:r>
                    <m:r>
                      <a:rPr lang="en-US" sz="2400" b="0" i="1" smtClean="0">
                        <a:latin typeface="Cambria Math" panose="02040503050406030204" pitchFamily="18" charset="0"/>
                        <a:cs typeface="Times New Roman" panose="02020603050405020304" pitchFamily="18" charset="0"/>
                      </a:rPr>
                      <m:t>=2</m:t>
                    </m:r>
                  </m:oMath>
                </a14:m>
                <a:r>
                  <a:rPr lang="en-US" sz="2400" dirty="0" smtClean="0">
                    <a:latin typeface="Times New Roman" panose="02020603050405020304" pitchFamily="18" charset="0"/>
                    <a:cs typeface="Times New Roman" panose="02020603050405020304" pitchFamily="18" charset="0"/>
                  </a:rPr>
                  <a:t>, and the homogeneous solution is </a:t>
                </a:r>
              </a:p>
              <a:p>
                <a:pPr algn="just"/>
                <a:endParaRPr lang="en-US" sz="2400" b="0" i="1"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h</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𝐶</m:t>
                          </m:r>
                        </m:e>
                        <m:sub>
                          <m:r>
                            <a:rPr lang="en-US" sz="2400" b="0" i="1" smtClean="0">
                              <a:latin typeface="Cambria Math" panose="02040503050406030204" pitchFamily="18" charset="0"/>
                              <a:cs typeface="Times New Roman" panose="02020603050405020304" pitchFamily="18" charset="0"/>
                            </a:rPr>
                            <m:t>1</m:t>
                          </m:r>
                        </m:sub>
                      </m:sSub>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𝐶</m:t>
                          </m:r>
                        </m:e>
                        <m:sub>
                          <m:r>
                            <a:rPr lang="en-US" sz="2400" b="0" i="1" smtClean="0">
                              <a:latin typeface="Cambria Math" panose="02040503050406030204" pitchFamily="18" charset="0"/>
                              <a:cs typeface="Times New Roman" panose="02020603050405020304" pitchFamily="18" charset="0"/>
                            </a:rPr>
                            <m:t>2</m:t>
                          </m:r>
                        </m:sub>
                      </m:sSub>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oMath>
                  </m:oMathPara>
                </a14:m>
                <a:endParaRPr lang="en-US" sz="24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315884" y="315884"/>
                <a:ext cx="11438312" cy="5689378"/>
              </a:xfrm>
              <a:prstGeom prst="rect">
                <a:avLst/>
              </a:prstGeom>
              <a:blipFill>
                <a:blip r:embed="rId2"/>
                <a:stretch>
                  <a:fillRect l="-853" t="-857" r="-800" b="-107"/>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60764843-F96C-446F-A7FF-138926337B29}" type="slidenum">
              <a:rPr lang="en-US" smtClean="0"/>
              <a:t>2</a:t>
            </a:fld>
            <a:endParaRPr lang="en-US"/>
          </a:p>
        </p:txBody>
      </p:sp>
    </p:spTree>
    <p:extLst>
      <p:ext uri="{BB962C8B-B14F-4D97-AF65-F5344CB8AC3E}">
        <p14:creationId xmlns:p14="http://schemas.microsoft.com/office/powerpoint/2010/main" val="225891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315884" y="148188"/>
                <a:ext cx="11380123" cy="6390724"/>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Now we find a </a:t>
                </a:r>
                <a:r>
                  <a:rPr lang="en-US" sz="2400" dirty="0" smtClean="0">
                    <a:latin typeface="Times New Roman" panose="02020603050405020304" pitchFamily="18" charset="0"/>
                    <a:cs typeface="Times New Roman" panose="02020603050405020304" pitchFamily="18" charset="0"/>
                  </a:rPr>
                  <a:t>solution </a:t>
                </a:r>
                <a:r>
                  <a:rPr lang="en-US" sz="2400" dirty="0" smtClean="0">
                    <a:latin typeface="Times New Roman" panose="02020603050405020304" pitchFamily="18" charset="0"/>
                    <a:cs typeface="Times New Roman" panose="02020603050405020304" pitchFamily="18" charset="0"/>
                  </a:rPr>
                  <a:t>for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−3</m:t>
                    </m:r>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+2</m:t>
                    </m:r>
                    <m:r>
                      <a:rPr lang="en-US" sz="2400" i="1">
                        <a:latin typeface="Cambria Math" panose="02040503050406030204" pitchFamily="18" charset="0"/>
                      </a:rPr>
                      <m:t>𝑦</m:t>
                    </m:r>
                    <m:r>
                      <a:rPr lang="en-US" sz="2400" i="1">
                        <a:latin typeface="Cambria Math" panose="02040503050406030204" pitchFamily="18" charset="0"/>
                      </a:rPr>
                      <m:t>=10</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4</m:t>
                        </m:r>
                        <m:r>
                          <a:rPr lang="en-US" sz="2400" i="1">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We “guess” that </a:t>
                </a:r>
                <a:r>
                  <a:rPr lang="en-US" sz="2400" dirty="0" smtClean="0">
                    <a:latin typeface="Times New Roman" panose="02020603050405020304" pitchFamily="18" charset="0"/>
                    <a:cs typeface="Times New Roman" panose="02020603050405020304" pitchFamily="18" charset="0"/>
                  </a:rPr>
                  <a:t>it </a:t>
                </a:r>
                <a:r>
                  <a:rPr lang="en-US" sz="2400" dirty="0" smtClean="0">
                    <a:latin typeface="Times New Roman" panose="02020603050405020304" pitchFamily="18" charset="0"/>
                    <a:cs typeface="Times New Roman" panose="02020603050405020304" pitchFamily="18" charset="0"/>
                  </a:rPr>
                  <a:t>probably has the appearance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𝑝</m:t>
                        </m:r>
                      </m:sub>
                    </m:sSub>
                    <m:r>
                      <a:rPr lang="en-US" sz="2400" b="0" i="1" smtClean="0">
                        <a:latin typeface="Cambria Math" panose="02040503050406030204" pitchFamily="18" charset="0"/>
                      </a:rPr>
                      <m:t>=</m:t>
                    </m:r>
                    <m:r>
                      <a:rPr lang="en-US" sz="2400" b="0" i="1" smtClean="0">
                        <a:latin typeface="Cambria Math" panose="02040503050406030204" pitchFamily="18" charset="0"/>
                      </a:rPr>
                      <m:t>𝐴</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4</m:t>
                        </m:r>
                        <m:r>
                          <a:rPr lang="en-US" sz="2400" b="0" i="1" smtClean="0">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 Taking derivatives, we have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𝑦</m:t>
                        </m:r>
                      </m:e>
                      <m:sub>
                        <m:r>
                          <a:rPr lang="en-US" sz="2400" b="0" i="1" smtClean="0">
                            <a:latin typeface="Cambria Math" panose="02040503050406030204" pitchFamily="18" charset="0"/>
                          </a:rPr>
                          <m:t>𝑝</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=4</m:t>
                    </m:r>
                    <m:r>
                      <a:rPr lang="en-US" sz="2400" b="0" i="1" smtClean="0">
                        <a:latin typeface="Cambria Math" panose="02040503050406030204" pitchFamily="18" charset="0"/>
                      </a:rPr>
                      <m:t>𝐴</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4</m:t>
                        </m:r>
                        <m:r>
                          <a:rPr lang="en-US" sz="2400" b="0" i="1" smtClean="0">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en-US" sz="2400" b="0" i="1" smtClean="0">
                            <a:latin typeface="Cambria Math" panose="02040503050406030204" pitchFamily="18" charset="0"/>
                            <a:cs typeface="Times New Roman" panose="02020603050405020304" pitchFamily="18" charset="0"/>
                          </a:rPr>
                        </m:ctrlPr>
                      </m:sSubSup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up>
                        <m:r>
                          <a:rPr lang="en-US" sz="2400" b="0" i="1" smtClean="0">
                            <a:latin typeface="Cambria Math" panose="02040503050406030204" pitchFamily="18" charset="0"/>
                            <a:cs typeface="Times New Roman" panose="02020603050405020304" pitchFamily="18" charset="0"/>
                          </a:rPr>
                          <m:t>′′</m:t>
                        </m:r>
                      </m:sup>
                    </m:sSubSup>
                    <m:r>
                      <a:rPr lang="en-US" sz="2400" b="0" i="1" smtClean="0">
                        <a:latin typeface="Cambria Math" panose="02040503050406030204" pitchFamily="18" charset="0"/>
                        <a:cs typeface="Times New Roman" panose="02020603050405020304" pitchFamily="18" charset="0"/>
                      </a:rPr>
                      <m:t>=16</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oMath>
                </a14:m>
                <a:r>
                  <a:rPr lang="en-US" sz="2400" dirty="0" smtClean="0">
                    <a:latin typeface="Times New Roman" panose="02020603050405020304" pitchFamily="18" charset="0"/>
                    <a:cs typeface="Times New Roman" panose="02020603050405020304" pitchFamily="18" charset="0"/>
                  </a:rPr>
                  <a:t>. These are substituted:</a:t>
                </a:r>
              </a:p>
              <a:p>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16</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e>
                      </m:d>
                      <m:r>
                        <a:rPr lang="en-US" sz="2400" b="0" i="1" smtClean="0">
                          <a:latin typeface="Cambria Math" panose="02040503050406030204" pitchFamily="18" charset="0"/>
                          <a:cs typeface="Times New Roman" panose="02020603050405020304" pitchFamily="18" charset="0"/>
                        </a:rPr>
                        <m:t>−3</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e>
                      </m:d>
                      <m:r>
                        <a:rPr lang="en-US" sz="2400" b="0" i="1" smtClean="0">
                          <a:latin typeface="Cambria Math" panose="02040503050406030204" pitchFamily="18" charset="0"/>
                          <a:cs typeface="Times New Roman" panose="02020603050405020304" pitchFamily="18" charset="0"/>
                        </a:rPr>
                        <m:t>+2</m:t>
                      </m:r>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e>
                      </m:d>
                      <m:r>
                        <a:rPr lang="en-US" sz="2400" b="0" i="1" smtClean="0">
                          <a:latin typeface="Cambria Math" panose="02040503050406030204" pitchFamily="18" charset="0"/>
                          <a:cs typeface="Times New Roman" panose="02020603050405020304" pitchFamily="18" charset="0"/>
                        </a:rPr>
                        <m:t>=10</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oMath>
                  </m:oMathPara>
                </a14:m>
                <a:endParaRPr lang="en-US" sz="24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16</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−12</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=10</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oMath>
                  </m:oMathPara>
                </a14:m>
                <a:endParaRPr lang="en-US" sz="24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16</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−12</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𝐴</m:t>
                          </m:r>
                        </m:e>
                      </m:d>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=10</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oMath>
                  </m:oMathPara>
                </a14:m>
                <a:endParaRPr lang="en-US" sz="24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6</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=10</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oMath>
                  </m:oMathPara>
                </a14:m>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Therefore,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5</m:t>
                        </m:r>
                      </m:num>
                      <m:den>
                        <m:r>
                          <a:rPr lang="en-US" sz="2400" b="0" i="1" smtClean="0">
                            <a:latin typeface="Cambria Math" panose="02040503050406030204" pitchFamily="18" charset="0"/>
                            <a:cs typeface="Times New Roman" panose="02020603050405020304" pitchFamily="18" charset="0"/>
                          </a:rPr>
                          <m:t>3</m:t>
                        </m:r>
                      </m:den>
                    </m:f>
                  </m:oMath>
                </a14:m>
                <a:r>
                  <a:rPr lang="en-US" sz="2400" dirty="0" smtClean="0">
                    <a:latin typeface="Times New Roman" panose="02020603050405020304" pitchFamily="18" charset="0"/>
                    <a:cs typeface="Times New Roman" panose="02020603050405020304" pitchFamily="18" charset="0"/>
                  </a:rPr>
                  <a:t>, and the </a:t>
                </a:r>
                <a:r>
                  <a:rPr lang="en-US" sz="2400" dirty="0" smtClean="0">
                    <a:latin typeface="Times New Roman" panose="02020603050405020304" pitchFamily="18" charset="0"/>
                    <a:cs typeface="Times New Roman" panose="02020603050405020304" pitchFamily="18" charset="0"/>
                  </a:rPr>
                  <a:t>solution </a:t>
                </a:r>
                <a:r>
                  <a:rPr lang="en-US" sz="2400" dirty="0" smtClean="0">
                    <a:latin typeface="Times New Roman" panose="02020603050405020304" pitchFamily="18" charset="0"/>
                    <a:cs typeface="Times New Roman" panose="02020603050405020304" pitchFamily="18" charset="0"/>
                  </a:rPr>
                  <a:t>is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5</m:t>
                        </m:r>
                      </m:num>
                      <m:den>
                        <m:r>
                          <a:rPr lang="en-US" sz="2400" b="0" i="1" smtClean="0">
                            <a:latin typeface="Cambria Math" panose="02040503050406030204" pitchFamily="18" charset="0"/>
                            <a:cs typeface="Times New Roman" panose="02020603050405020304" pitchFamily="18" charset="0"/>
                          </a:rPr>
                          <m:t>3</m:t>
                        </m:r>
                      </m:den>
                    </m:f>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oMath>
                </a14:m>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general solution is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h</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𝐶</m:t>
                        </m:r>
                      </m:e>
                      <m:sub>
                        <m:r>
                          <a:rPr lang="en-US" sz="2400" b="0" i="1" smtClean="0">
                            <a:latin typeface="Cambria Math" panose="02040503050406030204" pitchFamily="18" charset="0"/>
                            <a:cs typeface="Times New Roman" panose="02020603050405020304" pitchFamily="18" charset="0"/>
                          </a:rPr>
                          <m:t>1</m:t>
                        </m:r>
                      </m:sub>
                    </m:sSub>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𝐶</m:t>
                        </m:r>
                      </m:e>
                      <m:sub>
                        <m:r>
                          <a:rPr lang="en-US" sz="2400" b="0" i="1" smtClean="0">
                            <a:latin typeface="Cambria Math" panose="02040503050406030204" pitchFamily="18" charset="0"/>
                            <a:cs typeface="Times New Roman" panose="02020603050405020304" pitchFamily="18" charset="0"/>
                          </a:rPr>
                          <m:t>2</m:t>
                        </m:r>
                      </m:sub>
                    </m:sSub>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5</m:t>
                        </m:r>
                      </m:num>
                      <m:den>
                        <m:r>
                          <a:rPr lang="en-US" sz="2400" b="0" i="1" smtClean="0">
                            <a:latin typeface="Cambria Math" panose="02040503050406030204" pitchFamily="18" charset="0"/>
                            <a:cs typeface="Times New Roman" panose="02020603050405020304" pitchFamily="18" charset="0"/>
                          </a:rPr>
                          <m:t>3</m:t>
                        </m:r>
                      </m:den>
                    </m:f>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oMath>
                </a14:m>
                <a:endParaRPr lang="en-US" sz="2400" b="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homogeneous solution is included because it has the effect of adding 0 to the particular solution when actually evaluated into the differential equation. Try it.</a:t>
                </a:r>
                <a:endParaRPr lang="en-US" sz="24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315884" y="148188"/>
                <a:ext cx="11380123" cy="6390724"/>
              </a:xfrm>
              <a:prstGeom prst="rect">
                <a:avLst/>
              </a:prstGeom>
              <a:blipFill>
                <a:blip r:embed="rId2"/>
                <a:stretch>
                  <a:fillRect l="-857" t="-763" r="-1018" b="-1144"/>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(c) ASU Math - Scott Surgent. Report errors to surgent@asu.edu</a:t>
            </a:r>
            <a:endParaRPr lang="en-US"/>
          </a:p>
        </p:txBody>
      </p:sp>
      <p:sp>
        <p:nvSpPr>
          <p:cNvPr id="4" name="Slide Number Placeholder 3"/>
          <p:cNvSpPr>
            <a:spLocks noGrp="1"/>
          </p:cNvSpPr>
          <p:nvPr>
            <p:ph type="sldNum" sz="quarter" idx="12"/>
          </p:nvPr>
        </p:nvSpPr>
        <p:spPr/>
        <p:txBody>
          <a:bodyPr/>
          <a:lstStyle/>
          <a:p>
            <a:fld id="{60764843-F96C-446F-A7FF-138926337B29}" type="slidenum">
              <a:rPr lang="en-US" smtClean="0"/>
              <a:t>3</a:t>
            </a:fld>
            <a:endParaRPr lang="en-US"/>
          </a:p>
        </p:txBody>
      </p:sp>
    </p:spTree>
    <p:extLst>
      <p:ext uri="{BB962C8B-B14F-4D97-AF65-F5344CB8AC3E}">
        <p14:creationId xmlns:p14="http://schemas.microsoft.com/office/powerpoint/2010/main" val="272832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 ASU Math - Scott Surgent. Report errors to surgent@asu.edu</a:t>
            </a:r>
            <a:endParaRPr lang="en-US"/>
          </a:p>
        </p:txBody>
      </p:sp>
      <p:sp>
        <p:nvSpPr>
          <p:cNvPr id="3" name="Slide Number Placeholder 2"/>
          <p:cNvSpPr>
            <a:spLocks noGrp="1"/>
          </p:cNvSpPr>
          <p:nvPr>
            <p:ph type="sldNum" sz="quarter" idx="12"/>
          </p:nvPr>
        </p:nvSpPr>
        <p:spPr/>
        <p:txBody>
          <a:bodyPr/>
          <a:lstStyle/>
          <a:p>
            <a:fld id="{60764843-F96C-446F-A7FF-138926337B29}" type="slidenum">
              <a:rPr lang="en-US" smtClean="0"/>
              <a:t>4</a:t>
            </a:fld>
            <a:endParaRPr lang="en-US"/>
          </a:p>
        </p:txBody>
      </p:sp>
      <mc:AlternateContent xmlns:mc="http://schemas.openxmlformats.org/markup-compatibility/2006">
        <mc:Choice xmlns:a14="http://schemas.microsoft.com/office/drawing/2010/main" Requires="a14">
          <p:sp>
            <p:nvSpPr>
              <p:cNvPr id="4" name="Rectangle 3"/>
              <p:cNvSpPr/>
              <p:nvPr/>
            </p:nvSpPr>
            <p:spPr>
              <a:xfrm>
                <a:off x="174568" y="232756"/>
                <a:ext cx="11720946" cy="5483039"/>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From the previous example, the general solution of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−3</m:t>
                    </m:r>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+2</m:t>
                    </m:r>
                    <m:r>
                      <a:rPr lang="en-US" sz="2400" i="1">
                        <a:latin typeface="Cambria Math" panose="02040503050406030204" pitchFamily="18" charset="0"/>
                      </a:rPr>
                      <m:t>𝑦</m:t>
                    </m:r>
                    <m:r>
                      <a:rPr lang="en-US" sz="2400" i="1">
                        <a:latin typeface="Cambria Math" panose="02040503050406030204" pitchFamily="18" charset="0"/>
                      </a:rPr>
                      <m:t>=10</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4</m:t>
                        </m:r>
                        <m:r>
                          <a:rPr lang="en-US" sz="2400" i="1">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 is </a:t>
                </a:r>
              </a:p>
              <a:p>
                <a:endParaRPr lang="en-US" sz="2400" i="1" dirty="0">
                  <a:latin typeface="Times New Roman" panose="02020603050405020304" pitchFamily="18" charset="0"/>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cs typeface="Times New Roman" panose="02020603050405020304" pitchFamily="18" charset="0"/>
                        </a:rPr>
                        <m:t>𝑦</m:t>
                      </m:r>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𝐶</m:t>
                          </m:r>
                        </m:e>
                        <m:sub>
                          <m:r>
                            <a:rPr lang="en-US" sz="2400" i="1">
                              <a:latin typeface="Cambria Math" panose="02040503050406030204" pitchFamily="18" charset="0"/>
                              <a:cs typeface="Times New Roman" panose="02020603050405020304" pitchFamily="18" charset="0"/>
                            </a:rPr>
                            <m:t>1</m:t>
                          </m:r>
                        </m:sub>
                      </m:sSub>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𝑒</m:t>
                          </m:r>
                        </m:e>
                        <m:sup>
                          <m:r>
                            <a:rPr lang="en-US" sz="2400" i="1">
                              <a:latin typeface="Cambria Math" panose="02040503050406030204" pitchFamily="18" charset="0"/>
                              <a:cs typeface="Times New Roman" panose="02020603050405020304" pitchFamily="18" charset="0"/>
                            </a:rPr>
                            <m:t>𝑥</m:t>
                          </m:r>
                        </m:sup>
                      </m:sSup>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𝐶</m:t>
                          </m:r>
                        </m:e>
                        <m:sub>
                          <m:r>
                            <a:rPr lang="en-US" sz="2400" i="1">
                              <a:latin typeface="Cambria Math" panose="02040503050406030204" pitchFamily="18" charset="0"/>
                              <a:cs typeface="Times New Roman" panose="02020603050405020304" pitchFamily="18" charset="0"/>
                            </a:rPr>
                            <m:t>2</m:t>
                          </m:r>
                        </m:sub>
                      </m:sSub>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𝑒</m:t>
                          </m:r>
                        </m:e>
                        <m:sup>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cs typeface="Times New Roman" panose="02020603050405020304" pitchFamily="18" charset="0"/>
                            </a:rPr>
                            <m:t>𝑥</m:t>
                          </m:r>
                        </m:sup>
                      </m:sSup>
                      <m:r>
                        <a:rPr lang="en-US" sz="2400" i="1">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5</m:t>
                          </m:r>
                        </m:num>
                        <m:den>
                          <m:r>
                            <a:rPr lang="en-US" sz="2400" i="1">
                              <a:latin typeface="Cambria Math" panose="02040503050406030204" pitchFamily="18" charset="0"/>
                              <a:cs typeface="Times New Roman" panose="02020603050405020304" pitchFamily="18" charset="0"/>
                            </a:rPr>
                            <m:t>3</m:t>
                          </m:r>
                        </m:den>
                      </m:f>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𝑒</m:t>
                          </m:r>
                        </m:e>
                        <m:sup>
                          <m:r>
                            <a:rPr lang="en-US" sz="2400" i="1">
                              <a:latin typeface="Cambria Math" panose="02040503050406030204" pitchFamily="18" charset="0"/>
                              <a:cs typeface="Times New Roman" panose="02020603050405020304" pitchFamily="18" charset="0"/>
                            </a:rPr>
                            <m:t>4</m:t>
                          </m:r>
                          <m:r>
                            <a:rPr lang="en-US" sz="2400" i="1">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oMath>
                  </m:oMathPara>
                </a14:m>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A particular solution is any possible solution fitting the form of the general solution. For example, the following are all particular solutions of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−3</m:t>
                    </m:r>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+2</m:t>
                    </m:r>
                    <m:r>
                      <a:rPr lang="en-US" sz="2400" i="1">
                        <a:latin typeface="Cambria Math" panose="02040503050406030204" pitchFamily="18" charset="0"/>
                      </a:rPr>
                      <m:t>𝑦</m:t>
                    </m:r>
                    <m:r>
                      <a:rPr lang="en-US" sz="2400" i="1">
                        <a:latin typeface="Cambria Math" panose="02040503050406030204" pitchFamily="18" charset="0"/>
                      </a:rPr>
                      <m:t>=10</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4</m:t>
                        </m:r>
                        <m:r>
                          <a:rPr lang="en-US" sz="2400" i="1">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5</m:t>
                          </m:r>
                        </m:num>
                        <m:den>
                          <m:r>
                            <a:rPr lang="en-US" sz="2400" b="0" i="1" smtClean="0">
                              <a:latin typeface="Cambria Math" panose="02040503050406030204" pitchFamily="18" charset="0"/>
                              <a:cs typeface="Times New Roman" panose="02020603050405020304" pitchFamily="18" charset="0"/>
                            </a:rPr>
                            <m:t>3</m:t>
                          </m:r>
                        </m:den>
                      </m:f>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      </m:t>
                      </m:r>
                      <m:d>
                        <m:dPr>
                          <m:ctrlPr>
                            <a:rPr lang="en-US" sz="2400" b="0" i="1" smtClean="0">
                              <a:latin typeface="Cambria Math" panose="02040503050406030204" pitchFamily="18" charset="0"/>
                              <a:cs typeface="Times New Roman" panose="02020603050405020304" pitchFamily="18" charset="0"/>
                            </a:rPr>
                          </m:ctrlPr>
                        </m:dPr>
                        <m:e>
                          <m:r>
                            <m:rPr>
                              <m:sty m:val="p"/>
                            </m:rPr>
                            <a:rPr lang="en-US" sz="2400" b="0" i="0" smtClean="0">
                              <a:latin typeface="Cambria Math" panose="02040503050406030204" pitchFamily="18" charset="0"/>
                              <a:cs typeface="Times New Roman" panose="02020603050405020304" pitchFamily="18" charset="0"/>
                            </a:rPr>
                            <m:t>Setting</m:t>
                          </m:r>
                          <m:r>
                            <a:rPr lang="en-US" sz="2400" b="0" i="1" smtClean="0">
                              <a:latin typeface="Cambria Math" panose="02040503050406030204" pitchFamily="18" charset="0"/>
                              <a:cs typeface="Times New Roman" panose="02020603050405020304" pitchFamily="18" charset="0"/>
                            </a:rPr>
                            <m:t> </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𝐶</m:t>
                              </m:r>
                            </m:e>
                            <m:sub>
                              <m:r>
                                <a:rPr lang="en-US" sz="2400" b="0" i="1" smtClean="0">
                                  <a:latin typeface="Cambria Math" panose="02040503050406030204" pitchFamily="18" charset="0"/>
                                  <a:cs typeface="Times New Roman" panose="02020603050405020304" pitchFamily="18" charset="0"/>
                                </a:rPr>
                                <m:t>1</m:t>
                              </m:r>
                            </m:sub>
                          </m:sSub>
                          <m:r>
                            <a:rPr lang="en-US" sz="2400" b="0" i="1" smtClean="0">
                              <a:latin typeface="Cambria Math" panose="02040503050406030204" pitchFamily="18" charset="0"/>
                              <a:cs typeface="Times New Roman" panose="02020603050405020304" pitchFamily="18" charset="0"/>
                            </a:rPr>
                            <m:t>=0, </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𝐶</m:t>
                              </m:r>
                            </m:e>
                            <m:sub>
                              <m:r>
                                <a:rPr lang="en-US" sz="2400" b="0" i="1" smtClean="0">
                                  <a:latin typeface="Cambria Math" panose="02040503050406030204" pitchFamily="18" charset="0"/>
                                  <a:cs typeface="Times New Roman" panose="02020603050405020304" pitchFamily="18" charset="0"/>
                                </a:rPr>
                                <m:t>2</m:t>
                              </m:r>
                            </m:sub>
                          </m:sSub>
                          <m:r>
                            <a:rPr lang="en-US" sz="2400" b="0" i="1" smtClean="0">
                              <a:latin typeface="Cambria Math" panose="02040503050406030204" pitchFamily="18" charset="0"/>
                              <a:cs typeface="Times New Roman" panose="02020603050405020304" pitchFamily="18" charset="0"/>
                            </a:rPr>
                            <m:t>=0</m:t>
                          </m:r>
                        </m:e>
                      </m:d>
                      <m:r>
                        <a:rPr lang="en-US" sz="2400" b="0" i="0" smtClean="0">
                          <a:latin typeface="Cambria Math" panose="02040503050406030204" pitchFamily="18" charset="0"/>
                          <a:cs typeface="Times New Roman" panose="02020603050405020304" pitchFamily="18" charset="0"/>
                        </a:rPr>
                        <m:t>,</m:t>
                      </m:r>
                    </m:oMath>
                  </m:oMathPara>
                </a14:m>
                <a:endParaRPr lang="en-US" sz="2400" b="0" dirty="0" smtClean="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=2</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−6</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5</m:t>
                          </m:r>
                        </m:num>
                        <m:den>
                          <m:r>
                            <a:rPr lang="en-US" sz="2400" b="0" i="1" smtClean="0">
                              <a:latin typeface="Cambria Math" panose="02040503050406030204" pitchFamily="18" charset="0"/>
                              <a:cs typeface="Times New Roman" panose="02020603050405020304" pitchFamily="18" charset="0"/>
                            </a:rPr>
                            <m:t>3</m:t>
                          </m:r>
                        </m:den>
                      </m:f>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oMath>
                  </m:oMathPara>
                </a14:m>
                <a:endParaRPr lang="en-US" sz="2400" dirty="0" smtClean="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𝜋</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rad>
                        <m:radPr>
                          <m:degHide m:val="on"/>
                          <m:ctrlPr>
                            <a:rPr lang="en-US" sz="2400" b="0" i="1" smtClean="0">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11</m:t>
                          </m:r>
                        </m:e>
                      </m:rad>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5</m:t>
                          </m:r>
                        </m:num>
                        <m:den>
                          <m:r>
                            <a:rPr lang="en-US" sz="2400" b="0" i="1" smtClean="0">
                              <a:latin typeface="Cambria Math" panose="02040503050406030204" pitchFamily="18" charset="0"/>
                              <a:cs typeface="Times New Roman" panose="02020603050405020304" pitchFamily="18" charset="0"/>
                            </a:rPr>
                            <m:t>3</m:t>
                          </m:r>
                        </m:den>
                      </m:f>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oMath>
                  </m:oMathPara>
                </a14:m>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and so on.</a:t>
                </a:r>
                <a:endParaRPr lang="en-US" sz="2400" dirty="0">
                  <a:latin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74568" y="232756"/>
                <a:ext cx="11720946" cy="5483039"/>
              </a:xfrm>
              <a:prstGeom prst="rect">
                <a:avLst/>
              </a:prstGeom>
              <a:blipFill>
                <a:blip r:embed="rId2"/>
                <a:stretch>
                  <a:fillRect l="-832" t="-889" r="-832" b="-1556"/>
                </a:stretch>
              </a:blipFill>
            </p:spPr>
            <p:txBody>
              <a:bodyPr/>
              <a:lstStyle/>
              <a:p>
                <a:r>
                  <a:rPr lang="en-US">
                    <a:noFill/>
                  </a:rPr>
                  <a:t> </a:t>
                </a:r>
              </a:p>
            </p:txBody>
          </p:sp>
        </mc:Fallback>
      </mc:AlternateContent>
    </p:spTree>
    <p:extLst>
      <p:ext uri="{BB962C8B-B14F-4D97-AF65-F5344CB8AC3E}">
        <p14:creationId xmlns:p14="http://schemas.microsoft.com/office/powerpoint/2010/main" val="215315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 ASU Math - Scott Surgent. Report errors to surgent@asu.edu</a:t>
            </a:r>
            <a:endParaRPr lang="en-US"/>
          </a:p>
        </p:txBody>
      </p:sp>
      <p:sp>
        <p:nvSpPr>
          <p:cNvPr id="3" name="Slide Number Placeholder 2"/>
          <p:cNvSpPr>
            <a:spLocks noGrp="1"/>
          </p:cNvSpPr>
          <p:nvPr>
            <p:ph type="sldNum" sz="quarter" idx="12"/>
          </p:nvPr>
        </p:nvSpPr>
        <p:spPr/>
        <p:txBody>
          <a:bodyPr/>
          <a:lstStyle/>
          <a:p>
            <a:fld id="{60764843-F96C-446F-A7FF-138926337B29}" type="slidenum">
              <a:rPr lang="en-US" smtClean="0"/>
              <a:t>5</a:t>
            </a:fld>
            <a:endParaRPr lang="en-US"/>
          </a:p>
        </p:txBody>
      </p:sp>
      <mc:AlternateContent xmlns:mc="http://schemas.openxmlformats.org/markup-compatibility/2006">
        <mc:Choice xmlns:a14="http://schemas.microsoft.com/office/drawing/2010/main" Requires="a14">
          <p:sp>
            <p:nvSpPr>
              <p:cNvPr id="4" name="TextBox 3"/>
              <p:cNvSpPr txBox="1"/>
              <p:nvPr/>
            </p:nvSpPr>
            <p:spPr>
              <a:xfrm>
                <a:off x="374073" y="382385"/>
                <a:ext cx="11213869" cy="4956613"/>
              </a:xfrm>
              <a:prstGeom prst="rect">
                <a:avLst/>
              </a:prstGeom>
              <a:noFill/>
            </p:spPr>
            <p:txBody>
              <a:bodyPr wrap="square" rtlCol="0">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First Rule!!! </a:t>
                </a:r>
                <a:r>
                  <a:rPr lang="en-US" sz="2400" b="1" dirty="0" smtClean="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solution form for the forcing function must </a:t>
                </a:r>
                <a:r>
                  <a:rPr lang="en-US" sz="2400" b="1" dirty="0" smtClean="0">
                    <a:latin typeface="Times New Roman" panose="02020603050405020304" pitchFamily="18" charset="0"/>
                    <a:cs typeface="Times New Roman" panose="02020603050405020304" pitchFamily="18" charset="0"/>
                  </a:rPr>
                  <a:t>have a form that is </a:t>
                </a:r>
                <a:r>
                  <a:rPr lang="en-US" sz="2400" b="1" u="sng" dirty="0" smtClean="0">
                    <a:latin typeface="Times New Roman" panose="02020603050405020304" pitchFamily="18" charset="0"/>
                    <a:cs typeface="Times New Roman" panose="02020603050405020304" pitchFamily="18" charset="0"/>
                  </a:rPr>
                  <a:t>linearly independent</a:t>
                </a:r>
                <a:r>
                  <a:rPr lang="en-US" sz="2400" b="1" dirty="0" smtClean="0">
                    <a:latin typeface="Times New Roman" panose="02020603050405020304" pitchFamily="18" charset="0"/>
                    <a:cs typeface="Times New Roman" panose="02020603050405020304" pitchFamily="18" charset="0"/>
                  </a:rPr>
                  <a:t> of the homogeneous solution.</a:t>
                </a:r>
              </a:p>
              <a:p>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In the previous example, the homogeneous solution was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𝑦</m:t>
                        </m:r>
                      </m:e>
                      <m:sub>
                        <m:r>
                          <a:rPr lang="en-US" sz="2400" i="1">
                            <a:latin typeface="Cambria Math" panose="02040503050406030204" pitchFamily="18" charset="0"/>
                            <a:cs typeface="Times New Roman" panose="02020603050405020304" pitchFamily="18" charset="0"/>
                          </a:rPr>
                          <m:t>h</m:t>
                        </m:r>
                      </m:sub>
                    </m:sSub>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𝐶</m:t>
                        </m:r>
                      </m:e>
                      <m:sub>
                        <m:r>
                          <a:rPr lang="en-US" sz="2400" i="1">
                            <a:latin typeface="Cambria Math" panose="02040503050406030204" pitchFamily="18" charset="0"/>
                            <a:cs typeface="Times New Roman" panose="02020603050405020304" pitchFamily="18" charset="0"/>
                          </a:rPr>
                          <m:t>1</m:t>
                        </m:r>
                      </m:sub>
                    </m:sSub>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𝑒</m:t>
                        </m:r>
                      </m:e>
                      <m:sup>
                        <m:r>
                          <a:rPr lang="en-US" sz="2400" i="1">
                            <a:latin typeface="Cambria Math" panose="02040503050406030204" pitchFamily="18" charset="0"/>
                            <a:cs typeface="Times New Roman" panose="02020603050405020304" pitchFamily="18" charset="0"/>
                          </a:rPr>
                          <m:t>𝑥</m:t>
                        </m:r>
                      </m:sup>
                    </m:sSup>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𝐶</m:t>
                        </m:r>
                      </m:e>
                      <m:sub>
                        <m:r>
                          <a:rPr lang="en-US" sz="2400" i="1">
                            <a:latin typeface="Cambria Math" panose="02040503050406030204" pitchFamily="18" charset="0"/>
                            <a:cs typeface="Times New Roman" panose="02020603050405020304" pitchFamily="18" charset="0"/>
                          </a:rPr>
                          <m:t>2</m:t>
                        </m:r>
                      </m:sub>
                    </m:sSub>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𝑒</m:t>
                        </m:r>
                      </m:e>
                      <m:sup>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cs typeface="Times New Roman" panose="02020603050405020304" pitchFamily="18" charset="0"/>
                          </a:rPr>
                          <m:t>𝑥</m:t>
                        </m:r>
                      </m:sup>
                    </m:sSup>
                  </m:oMath>
                </a14:m>
                <a:r>
                  <a:rPr lang="en-US" sz="2400" dirty="0" smtClean="0">
                    <a:latin typeface="Times New Roman" panose="02020603050405020304" pitchFamily="18" charset="0"/>
                    <a:cs typeface="Times New Roman" panose="02020603050405020304" pitchFamily="18" charset="0"/>
                  </a:rPr>
                  <a:t> and the forcing function suggested that </a:t>
                </a:r>
                <a:r>
                  <a:rPr lang="en-US" sz="2400" dirty="0" smtClean="0">
                    <a:latin typeface="Times New Roman" panose="02020603050405020304" pitchFamily="18" charset="0"/>
                    <a:cs typeface="Times New Roman" panose="02020603050405020304" pitchFamily="18" charset="0"/>
                  </a:rPr>
                  <a:t>a solution </a:t>
                </a:r>
                <a:r>
                  <a:rPr lang="en-US" sz="2400" dirty="0" smtClean="0">
                    <a:latin typeface="Times New Roman" panose="02020603050405020304" pitchFamily="18" charset="0"/>
                    <a:cs typeface="Times New Roman" panose="02020603050405020304" pitchFamily="18" charset="0"/>
                  </a:rPr>
                  <a:t>would have the form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𝑝</m:t>
                        </m:r>
                      </m:sub>
                    </m:sSub>
                    <m:r>
                      <a:rPr lang="en-US" sz="2400" b="0" i="1" smtClean="0">
                        <a:latin typeface="Cambria Math" panose="02040503050406030204" pitchFamily="18" charset="0"/>
                      </a:rPr>
                      <m:t>=</m:t>
                    </m:r>
                    <m:r>
                      <a:rPr lang="en-US" sz="2400" b="0" i="1" smtClean="0">
                        <a:latin typeface="Cambria Math" panose="02040503050406030204" pitchFamily="18" charset="0"/>
                      </a:rPr>
                      <m:t>𝐴</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4</m:t>
                        </m:r>
                        <m:r>
                          <a:rPr lang="en-US" sz="2400" b="0" i="1" smtClean="0">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 The terms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2</m:t>
                        </m:r>
                        <m:r>
                          <a:rPr lang="en-US" sz="2400" b="0" i="1" smtClean="0">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4</m:t>
                        </m:r>
                        <m:r>
                          <a:rPr lang="en-US" sz="2400" b="0" i="1" smtClean="0">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 are linearly independent, so it was safe to “guess” that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𝑝</m:t>
                        </m:r>
                      </m:sub>
                    </m:sSub>
                    <m:r>
                      <a:rPr lang="en-US" sz="2400" b="0" i="1" smtClean="0">
                        <a:latin typeface="Cambria Math" panose="02040503050406030204" pitchFamily="18" charset="0"/>
                      </a:rPr>
                      <m:t>=</m:t>
                    </m:r>
                    <m:r>
                      <a:rPr lang="en-US" sz="2400" b="0" i="1" smtClean="0">
                        <a:latin typeface="Cambria Math" panose="02040503050406030204" pitchFamily="18" charset="0"/>
                      </a:rPr>
                      <m:t>𝐴</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4</m:t>
                        </m:r>
                        <m:r>
                          <a:rPr lang="en-US" sz="2400" b="0" i="1" smtClean="0">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 It was a good guess because it worked.</a:t>
                </a: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It is important that the homogeneous solution be found first. It will be part of the general solution, and it will help you determine the right form of a possible </a:t>
                </a:r>
                <a:r>
                  <a:rPr lang="en-US" sz="2400" dirty="0" smtClean="0">
                    <a:latin typeface="Times New Roman" panose="02020603050405020304" pitchFamily="18" charset="0"/>
                    <a:cs typeface="Times New Roman" panose="02020603050405020304" pitchFamily="18" charset="0"/>
                  </a:rPr>
                  <a:t>solution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What happens if the forcing function has a form that is not linearly independent of the homogeneous solution? See next slide.</a:t>
                </a:r>
                <a:endParaRPr lang="en-US" sz="2400" dirty="0">
                  <a:latin typeface="Times New Roman" panose="020206030504050203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374073" y="382385"/>
                <a:ext cx="11213869" cy="4956613"/>
              </a:xfrm>
              <a:prstGeom prst="rect">
                <a:avLst/>
              </a:prstGeom>
              <a:blipFill>
                <a:blip r:embed="rId2"/>
                <a:stretch>
                  <a:fillRect l="-815" t="-984" r="-815" b="-1968"/>
                </a:stretch>
              </a:blipFill>
            </p:spPr>
            <p:txBody>
              <a:bodyPr/>
              <a:lstStyle/>
              <a:p>
                <a:r>
                  <a:rPr lang="en-US">
                    <a:noFill/>
                  </a:rPr>
                  <a:t> </a:t>
                </a:r>
              </a:p>
            </p:txBody>
          </p:sp>
        </mc:Fallback>
      </mc:AlternateContent>
    </p:spTree>
    <p:extLst>
      <p:ext uri="{BB962C8B-B14F-4D97-AF65-F5344CB8AC3E}">
        <p14:creationId xmlns:p14="http://schemas.microsoft.com/office/powerpoint/2010/main" val="273636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 ASU Math - Scott Surgent. Report errors to surgent@asu.edu</a:t>
            </a:r>
            <a:endParaRPr lang="en-US"/>
          </a:p>
        </p:txBody>
      </p:sp>
      <p:sp>
        <p:nvSpPr>
          <p:cNvPr id="3" name="Slide Number Placeholder 2"/>
          <p:cNvSpPr>
            <a:spLocks noGrp="1"/>
          </p:cNvSpPr>
          <p:nvPr>
            <p:ph type="sldNum" sz="quarter" idx="12"/>
          </p:nvPr>
        </p:nvSpPr>
        <p:spPr/>
        <p:txBody>
          <a:bodyPr/>
          <a:lstStyle/>
          <a:p>
            <a:fld id="{60764843-F96C-446F-A7FF-138926337B29}" type="slidenum">
              <a:rPr lang="en-US" smtClean="0"/>
              <a:t>6</a:t>
            </a:fld>
            <a:endParaRPr lang="en-US"/>
          </a:p>
        </p:txBody>
      </p:sp>
      <mc:AlternateContent xmlns:mc="http://schemas.openxmlformats.org/markup-compatibility/2006">
        <mc:Choice xmlns:a14="http://schemas.microsoft.com/office/drawing/2010/main" Requires="a14">
          <p:sp>
            <p:nvSpPr>
              <p:cNvPr id="4" name="TextBox 3"/>
              <p:cNvSpPr txBox="1"/>
              <p:nvPr/>
            </p:nvSpPr>
            <p:spPr>
              <a:xfrm>
                <a:off x="423949" y="382385"/>
                <a:ext cx="11263746" cy="5339090"/>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Example: </a:t>
                </a:r>
                <a:r>
                  <a:rPr lang="en-US" sz="2400" dirty="0" smtClean="0">
                    <a:latin typeface="Times New Roman" panose="02020603050405020304" pitchFamily="18" charset="0"/>
                    <a:cs typeface="Times New Roman" panose="02020603050405020304" pitchFamily="18" charset="0"/>
                  </a:rPr>
                  <a:t>Find the general solution of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+2</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−15</m:t>
                    </m:r>
                    <m:r>
                      <a:rPr lang="en-US" sz="2400" b="0" i="1" smtClean="0">
                        <a:latin typeface="Cambria Math" panose="02040503050406030204" pitchFamily="18" charset="0"/>
                      </a:rPr>
                      <m:t>𝑦</m:t>
                    </m:r>
                    <m:r>
                      <a:rPr lang="en-US" sz="2400" b="0" i="1" smtClean="0">
                        <a:latin typeface="Cambria Math" panose="02040503050406030204" pitchFamily="18" charset="0"/>
                      </a:rPr>
                      <m:t>=6</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3</m:t>
                        </m:r>
                        <m:r>
                          <a:rPr lang="en-US" sz="2400" b="0" i="1" smtClean="0">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Solution: </a:t>
                </a:r>
                <a:r>
                  <a:rPr lang="en-US" sz="2400" dirty="0" smtClean="0">
                    <a:latin typeface="Times New Roman" panose="02020603050405020304" pitchFamily="18" charset="0"/>
                    <a:cs typeface="Times New Roman" panose="02020603050405020304" pitchFamily="18" charset="0"/>
                  </a:rPr>
                  <a:t>The homogeneous solution is found first:</a:t>
                </a:r>
              </a:p>
              <a:p>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auxiliary polynomial is </a:t>
                </a:r>
                <a14:m>
                  <m:oMath xmlns:m="http://schemas.openxmlformats.org/officeDocument/2006/math">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𝑟</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𝑟</m:t>
                    </m:r>
                    <m:r>
                      <a:rPr lang="en-US" sz="2400" b="0" i="1" smtClean="0">
                        <a:latin typeface="Cambria Math" panose="02040503050406030204" pitchFamily="18" charset="0"/>
                        <a:cs typeface="Times New Roman" panose="02020603050405020304" pitchFamily="18" charset="0"/>
                      </a:rPr>
                      <m:t>−15=0</m:t>
                    </m:r>
                  </m:oMath>
                </a14:m>
                <a:r>
                  <a:rPr lang="en-US" sz="2400" dirty="0" smtClean="0">
                    <a:latin typeface="Times New Roman" panose="02020603050405020304" pitchFamily="18" charset="0"/>
                    <a:cs typeface="Times New Roman" panose="02020603050405020304" pitchFamily="18" charset="0"/>
                  </a:rPr>
                  <a:t>, factoring to </a:t>
                </a:r>
                <a14:m>
                  <m:oMath xmlns:m="http://schemas.openxmlformats.org/officeDocument/2006/math">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𝑟</m:t>
                        </m:r>
                        <m:r>
                          <a:rPr lang="en-US" sz="2400" b="0" i="1" smtClean="0">
                            <a:latin typeface="Cambria Math" panose="02040503050406030204" pitchFamily="18" charset="0"/>
                            <a:cs typeface="Times New Roman" panose="02020603050405020304" pitchFamily="18" charset="0"/>
                          </a:rPr>
                          <m:t>+5</m:t>
                        </m:r>
                      </m:e>
                    </m:d>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𝑟</m:t>
                        </m:r>
                        <m:r>
                          <a:rPr lang="en-US" sz="2400" b="0" i="1" smtClean="0">
                            <a:latin typeface="Cambria Math" panose="02040503050406030204" pitchFamily="18" charset="0"/>
                            <a:cs typeface="Times New Roman" panose="02020603050405020304" pitchFamily="18" charset="0"/>
                          </a:rPr>
                          <m:t>−3</m:t>
                        </m:r>
                      </m:e>
                    </m:d>
                    <m:r>
                      <a:rPr lang="en-US" sz="2400" b="0" i="1" smtClean="0">
                        <a:latin typeface="Cambria Math" panose="02040503050406030204" pitchFamily="18" charset="0"/>
                        <a:cs typeface="Times New Roman" panose="02020603050405020304" pitchFamily="18" charset="0"/>
                      </a:rPr>
                      <m:t>=0</m:t>
                    </m:r>
                  </m:oMath>
                </a14:m>
                <a:r>
                  <a:rPr lang="en-US" sz="2400" dirty="0" smtClean="0">
                    <a:latin typeface="Times New Roman" panose="02020603050405020304" pitchFamily="18" charset="0"/>
                    <a:cs typeface="Times New Roman" panose="02020603050405020304" pitchFamily="18" charset="0"/>
                  </a:rPr>
                  <a:t>, providing roots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𝑟</m:t>
                    </m:r>
                    <m:r>
                      <a:rPr lang="en-US" sz="2400" b="0" i="1" smtClean="0">
                        <a:latin typeface="Cambria Math" panose="02040503050406030204" pitchFamily="18" charset="0"/>
                        <a:cs typeface="Times New Roman" panose="02020603050405020304" pitchFamily="18" charset="0"/>
                      </a:rPr>
                      <m:t>=−5</m:t>
                    </m:r>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𝑟</m:t>
                    </m:r>
                    <m:r>
                      <a:rPr lang="en-US" sz="2400" b="0" i="1" smtClean="0">
                        <a:latin typeface="Cambria Math" panose="02040503050406030204" pitchFamily="18" charset="0"/>
                        <a:cs typeface="Times New Roman" panose="02020603050405020304" pitchFamily="18" charset="0"/>
                      </a:rPr>
                      <m:t>=3</m:t>
                    </m:r>
                  </m:oMath>
                </a14:m>
                <a:r>
                  <a:rPr lang="en-US" sz="2400" dirty="0" smtClean="0">
                    <a:latin typeface="Times New Roman" panose="02020603050405020304" pitchFamily="18" charset="0"/>
                    <a:cs typeface="Times New Roman" panose="02020603050405020304" pitchFamily="18" charset="0"/>
                  </a:rPr>
                  <a:t>. Thus,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h</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𝐶</m:t>
                        </m:r>
                      </m:e>
                      <m:sub>
                        <m:r>
                          <a:rPr lang="en-US" sz="2400" b="0" i="1" smtClean="0">
                            <a:latin typeface="Cambria Math" panose="02040503050406030204" pitchFamily="18" charset="0"/>
                            <a:cs typeface="Times New Roman" panose="02020603050405020304" pitchFamily="18" charset="0"/>
                          </a:rPr>
                          <m:t>1</m:t>
                        </m:r>
                      </m:sub>
                    </m:sSub>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−5</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𝐶</m:t>
                        </m:r>
                      </m:e>
                      <m:sub>
                        <m:r>
                          <a:rPr lang="en-US" sz="2400" b="0" i="1" smtClean="0">
                            <a:latin typeface="Cambria Math" panose="02040503050406030204" pitchFamily="18" charset="0"/>
                            <a:cs typeface="Times New Roman" panose="02020603050405020304" pitchFamily="18" charset="0"/>
                          </a:rPr>
                          <m:t>2</m:t>
                        </m:r>
                      </m:sub>
                    </m:sSub>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oMath>
                </a14:m>
                <a:r>
                  <a:rPr lang="en-US" sz="2400" dirty="0" smtClean="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smtClean="0">
                    <a:solidFill>
                      <a:srgbClr val="FF0000"/>
                    </a:solidFill>
                    <a:latin typeface="Times New Roman" panose="02020603050405020304" pitchFamily="18" charset="0"/>
                    <a:cs typeface="Times New Roman" panose="02020603050405020304" pitchFamily="18" charset="0"/>
                  </a:rPr>
                  <a:t>Look carefully! </a:t>
                </a:r>
                <a:r>
                  <a:rPr lang="en-US" sz="2400" dirty="0" smtClean="0">
                    <a:latin typeface="Times New Roman" panose="02020603050405020304" pitchFamily="18" charset="0"/>
                    <a:cs typeface="Times New Roman" panose="02020603050405020304" pitchFamily="18" charset="0"/>
                  </a:rPr>
                  <a:t>The forcing function, </a:t>
                </a:r>
                <a14:m>
                  <m:oMath xmlns:m="http://schemas.openxmlformats.org/officeDocument/2006/math">
                    <m:r>
                      <a:rPr lang="en-US" sz="2400" b="0" i="1" smtClean="0">
                        <a:latin typeface="Cambria Math" panose="02040503050406030204" pitchFamily="18" charset="0"/>
                      </a:rPr>
                      <m:t>6</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3</m:t>
                        </m:r>
                        <m:r>
                          <a:rPr lang="en-US" sz="2400" b="0" i="1" smtClean="0">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 is </a:t>
                </a:r>
                <a:r>
                  <a:rPr lang="en-US" sz="2400" u="sng" dirty="0" smtClean="0">
                    <a:latin typeface="Times New Roman" panose="02020603050405020304" pitchFamily="18" charset="0"/>
                    <a:cs typeface="Times New Roman" panose="02020603050405020304" pitchFamily="18" charset="0"/>
                  </a:rPr>
                  <a:t>not</a:t>
                </a:r>
                <a:r>
                  <a:rPr lang="en-US" sz="2400" dirty="0" smtClean="0">
                    <a:latin typeface="Times New Roman" panose="02020603050405020304" pitchFamily="18" charset="0"/>
                    <a:cs typeface="Times New Roman" panose="02020603050405020304" pitchFamily="18" charset="0"/>
                  </a:rPr>
                  <a:t> linearly independent of the homogeneous solution. It is a multiple of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𝐶</m:t>
                        </m:r>
                      </m:e>
                      <m:sub>
                        <m:r>
                          <a:rPr lang="en-US" sz="2400" b="0" i="1" smtClean="0">
                            <a:latin typeface="Cambria Math" panose="02040503050406030204" pitchFamily="18" charset="0"/>
                            <a:cs typeface="Times New Roman" panose="02020603050405020304" pitchFamily="18" charset="0"/>
                          </a:rPr>
                          <m:t>2</m:t>
                        </m:r>
                      </m:sub>
                    </m:sSub>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oMath>
                </a14:m>
                <a:r>
                  <a:rPr lang="en-US" sz="2400" dirty="0" smtClean="0">
                    <a:latin typeface="Times New Roman" panose="02020603050405020304" pitchFamily="18" charset="0"/>
                    <a:cs typeface="Times New Roman" panose="02020603050405020304" pitchFamily="18" charset="0"/>
                  </a:rPr>
                  <a:t>. Thus we cannot guess that the </a:t>
                </a:r>
                <a:r>
                  <a:rPr lang="en-US" sz="2400" dirty="0" smtClean="0">
                    <a:latin typeface="Times New Roman" panose="02020603050405020304" pitchFamily="18" charset="0"/>
                    <a:cs typeface="Times New Roman" panose="02020603050405020304" pitchFamily="18" charset="0"/>
                  </a:rPr>
                  <a:t>solution form </a:t>
                </a:r>
                <a:r>
                  <a:rPr lang="en-US" sz="2400" dirty="0" smtClean="0">
                    <a:latin typeface="Times New Roman" panose="02020603050405020304" pitchFamily="18" charset="0"/>
                    <a:cs typeface="Times New Roman" panose="02020603050405020304" pitchFamily="18" charset="0"/>
                  </a:rPr>
                  <a:t>has the form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oMath>
                </a14:m>
                <a:r>
                  <a:rPr lang="en-US" sz="2400" dirty="0" smtClean="0">
                    <a:latin typeface="Times New Roman" panose="02020603050405020304" pitchFamily="18" charset="0"/>
                    <a:cs typeface="Times New Roman" panose="02020603050405020304" pitchFamily="18" charset="0"/>
                  </a:rPr>
                  <a:t>. Instead, we try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𝐴𝑥</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oMath>
                </a14:m>
                <a:r>
                  <a:rPr lang="en-US" sz="2400" dirty="0" smtClean="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Taking derivatives, we have </a:t>
                </a:r>
                <a14:m>
                  <m:oMath xmlns:m="http://schemas.openxmlformats.org/officeDocument/2006/math">
                    <m:sSubSup>
                      <m:sSubSupPr>
                        <m:ctrlPr>
                          <a:rPr lang="en-US" sz="2400" b="0" i="1" smtClean="0">
                            <a:latin typeface="Cambria Math" panose="02040503050406030204" pitchFamily="18" charset="0"/>
                            <a:cs typeface="Times New Roman" panose="02020603050405020304" pitchFamily="18" charset="0"/>
                          </a:rPr>
                        </m:ctrlPr>
                      </m:sSubSup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up>
                        <m:r>
                          <a:rPr lang="en-US" sz="2400" b="0" i="1" smtClean="0">
                            <a:latin typeface="Cambria Math" panose="02040503050406030204" pitchFamily="18" charset="0"/>
                            <a:cs typeface="Times New Roman" panose="02020603050405020304" pitchFamily="18" charset="0"/>
                          </a:rPr>
                          <m:t>′</m:t>
                        </m:r>
                      </m:sup>
                    </m:sSub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𝐴𝑥</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en-US" sz="2400" b="0" i="1" smtClean="0">
                            <a:latin typeface="Cambria Math" panose="02040503050406030204" pitchFamily="18" charset="0"/>
                            <a:cs typeface="Times New Roman" panose="02020603050405020304" pitchFamily="18" charset="0"/>
                          </a:rPr>
                        </m:ctrlPr>
                      </m:sSubSup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up>
                        <m:r>
                          <a:rPr lang="en-US" sz="2400" b="0" i="1" smtClean="0">
                            <a:latin typeface="Cambria Math" panose="02040503050406030204" pitchFamily="18" charset="0"/>
                            <a:cs typeface="Times New Roman" panose="02020603050405020304" pitchFamily="18" charset="0"/>
                          </a:rPr>
                          <m:t>′′</m:t>
                        </m:r>
                      </m:sup>
                    </m:sSubSup>
                    <m:r>
                      <a:rPr lang="en-US" sz="2400" b="0" i="1" smtClean="0">
                        <a:latin typeface="Cambria Math" panose="02040503050406030204" pitchFamily="18" charset="0"/>
                        <a:cs typeface="Times New Roman" panose="02020603050405020304" pitchFamily="18" charset="0"/>
                      </a:rPr>
                      <m:t>=9</m:t>
                    </m:r>
                    <m:r>
                      <a:rPr lang="en-US" sz="2400" b="0" i="1" smtClean="0">
                        <a:latin typeface="Cambria Math" panose="02040503050406030204" pitchFamily="18" charset="0"/>
                        <a:cs typeface="Times New Roman" panose="02020603050405020304" pitchFamily="18" charset="0"/>
                      </a:rPr>
                      <m:t>𝐴𝑥</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+6</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oMath>
                </a14:m>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These are substituted into the differential equation (see next slide).</a:t>
                </a:r>
                <a:endParaRPr lang="en-US" sz="2400" dirty="0">
                  <a:latin typeface="Times New Roman" panose="020206030504050203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423949" y="382385"/>
                <a:ext cx="11263746" cy="5339090"/>
              </a:xfrm>
              <a:prstGeom prst="rect">
                <a:avLst/>
              </a:prstGeom>
              <a:blipFill>
                <a:blip r:embed="rId2"/>
                <a:stretch>
                  <a:fillRect l="-866" t="-913" r="-866" b="-1712"/>
                </a:stretch>
              </a:blipFill>
            </p:spPr>
            <p:txBody>
              <a:bodyPr/>
              <a:lstStyle/>
              <a:p>
                <a:r>
                  <a:rPr lang="en-US">
                    <a:noFill/>
                  </a:rPr>
                  <a:t> </a:t>
                </a:r>
              </a:p>
            </p:txBody>
          </p:sp>
        </mc:Fallback>
      </mc:AlternateContent>
    </p:spTree>
    <p:extLst>
      <p:ext uri="{BB962C8B-B14F-4D97-AF65-F5344CB8AC3E}">
        <p14:creationId xmlns:p14="http://schemas.microsoft.com/office/powerpoint/2010/main" val="124183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 ASU Math - Scott Surgent. Report errors to surgent@asu.edu</a:t>
            </a:r>
            <a:endParaRPr lang="en-US"/>
          </a:p>
        </p:txBody>
      </p:sp>
      <p:sp>
        <p:nvSpPr>
          <p:cNvPr id="3" name="Slide Number Placeholder 2"/>
          <p:cNvSpPr>
            <a:spLocks noGrp="1"/>
          </p:cNvSpPr>
          <p:nvPr>
            <p:ph type="sldNum" sz="quarter" idx="12"/>
          </p:nvPr>
        </p:nvSpPr>
        <p:spPr/>
        <p:txBody>
          <a:bodyPr/>
          <a:lstStyle/>
          <a:p>
            <a:fld id="{60764843-F96C-446F-A7FF-138926337B29}" type="slidenum">
              <a:rPr lang="en-US" smtClean="0"/>
              <a:t>7</a:t>
            </a:fld>
            <a:endParaRPr lang="en-US"/>
          </a:p>
        </p:txBody>
      </p:sp>
      <mc:AlternateContent xmlns:mc="http://schemas.openxmlformats.org/markup-compatibility/2006">
        <mc:Choice xmlns:a14="http://schemas.microsoft.com/office/drawing/2010/main" Requires="a14">
          <p:sp>
            <p:nvSpPr>
              <p:cNvPr id="4" name="TextBox 3"/>
              <p:cNvSpPr txBox="1"/>
              <p:nvPr/>
            </p:nvSpPr>
            <p:spPr>
              <a:xfrm>
                <a:off x="432262" y="399011"/>
                <a:ext cx="11255433" cy="59382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We make the substitutions into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+2</m:t>
                    </m:r>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−15</m:t>
                    </m:r>
                    <m:r>
                      <a:rPr lang="en-US" sz="2400" i="1">
                        <a:latin typeface="Cambria Math" panose="02040503050406030204" pitchFamily="18" charset="0"/>
                      </a:rPr>
                      <m:t>𝑦</m:t>
                    </m:r>
                    <m:r>
                      <a:rPr lang="en-US" sz="2400" i="1">
                        <a:latin typeface="Cambria Math" panose="02040503050406030204" pitchFamily="18" charset="0"/>
                      </a:rPr>
                      <m:t>=6</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3</m:t>
                        </m:r>
                        <m:r>
                          <a:rPr lang="en-US" sz="2400" i="1">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 and simplify:</a:t>
                </a:r>
              </a:p>
              <a:p>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9</m:t>
                          </m:r>
                          <m:r>
                            <a:rPr lang="en-US" sz="2400" i="1">
                              <a:latin typeface="Cambria Math" panose="02040503050406030204" pitchFamily="18" charset="0"/>
                              <a:cs typeface="Times New Roman" panose="02020603050405020304" pitchFamily="18" charset="0"/>
                            </a:rPr>
                            <m:t>𝐴𝑥</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𝑒</m:t>
                              </m:r>
                            </m:e>
                            <m:sup>
                              <m:r>
                                <a:rPr lang="en-US" sz="2400" i="1">
                                  <a:latin typeface="Cambria Math" panose="02040503050406030204" pitchFamily="18" charset="0"/>
                                  <a:cs typeface="Times New Roman" panose="02020603050405020304" pitchFamily="18" charset="0"/>
                                </a:rPr>
                                <m:t>3</m:t>
                              </m:r>
                              <m:r>
                                <a:rPr lang="en-US" sz="2400" i="1">
                                  <a:latin typeface="Cambria Math" panose="02040503050406030204" pitchFamily="18" charset="0"/>
                                  <a:cs typeface="Times New Roman" panose="02020603050405020304" pitchFamily="18" charset="0"/>
                                </a:rPr>
                                <m:t>𝑥</m:t>
                              </m:r>
                            </m:sup>
                          </m:sSup>
                          <m:r>
                            <a:rPr lang="en-US" sz="2400" i="1">
                              <a:latin typeface="Cambria Math" panose="02040503050406030204" pitchFamily="18" charset="0"/>
                              <a:cs typeface="Times New Roman" panose="02020603050405020304" pitchFamily="18" charset="0"/>
                            </a:rPr>
                            <m:t>+6</m:t>
                          </m:r>
                          <m:r>
                            <a:rPr lang="en-US" sz="2400" i="1">
                              <a:latin typeface="Cambria Math" panose="02040503050406030204" pitchFamily="18" charset="0"/>
                              <a:cs typeface="Times New Roman" panose="02020603050405020304" pitchFamily="18" charset="0"/>
                            </a:rPr>
                            <m:t>𝐴</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𝑒</m:t>
                              </m:r>
                            </m:e>
                            <m:sup>
                              <m:r>
                                <a:rPr lang="en-US" sz="2400" i="1">
                                  <a:latin typeface="Cambria Math" panose="02040503050406030204" pitchFamily="18" charset="0"/>
                                  <a:cs typeface="Times New Roman" panose="02020603050405020304" pitchFamily="18" charset="0"/>
                                </a:rPr>
                                <m:t>3</m:t>
                              </m:r>
                              <m:r>
                                <a:rPr lang="en-US" sz="2400" i="1">
                                  <a:latin typeface="Cambria Math" panose="02040503050406030204" pitchFamily="18" charset="0"/>
                                  <a:cs typeface="Times New Roman" panose="02020603050405020304" pitchFamily="18" charset="0"/>
                                </a:rPr>
                                <m:t>𝑥</m:t>
                              </m:r>
                            </m:sup>
                          </m:sSup>
                        </m:e>
                      </m:d>
                      <m:r>
                        <a:rPr lang="en-US" sz="2400" b="0" i="1" smtClean="0">
                          <a:latin typeface="Cambria Math" panose="02040503050406030204" pitchFamily="18" charset="0"/>
                          <a:cs typeface="Times New Roman" panose="02020603050405020304" pitchFamily="18" charset="0"/>
                        </a:rPr>
                        <m:t>+2</m:t>
                      </m:r>
                      <m:d>
                        <m:dPr>
                          <m:ctrlPr>
                            <a:rPr lang="en-US" sz="2400" b="0" i="1" smtClean="0">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3</m:t>
                          </m:r>
                          <m:r>
                            <a:rPr lang="en-US" sz="2400" i="1">
                              <a:latin typeface="Cambria Math" panose="02040503050406030204" pitchFamily="18" charset="0"/>
                              <a:cs typeface="Times New Roman" panose="02020603050405020304" pitchFamily="18" charset="0"/>
                            </a:rPr>
                            <m:t>𝐴𝑥</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𝑒</m:t>
                              </m:r>
                            </m:e>
                            <m:sup>
                              <m:r>
                                <a:rPr lang="en-US" sz="2400" i="1">
                                  <a:latin typeface="Cambria Math" panose="02040503050406030204" pitchFamily="18" charset="0"/>
                                  <a:cs typeface="Times New Roman" panose="02020603050405020304" pitchFamily="18" charset="0"/>
                                </a:rPr>
                                <m:t>3</m:t>
                              </m:r>
                              <m:r>
                                <a:rPr lang="en-US" sz="2400" i="1">
                                  <a:latin typeface="Cambria Math" panose="02040503050406030204" pitchFamily="18" charset="0"/>
                                  <a:cs typeface="Times New Roman" panose="02020603050405020304" pitchFamily="18" charset="0"/>
                                </a:rPr>
                                <m:t>𝑥</m:t>
                              </m:r>
                            </m:sup>
                          </m:sSup>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𝐴</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𝑒</m:t>
                              </m:r>
                            </m:e>
                            <m:sup>
                              <m:r>
                                <a:rPr lang="en-US" sz="2400" i="1">
                                  <a:latin typeface="Cambria Math" panose="02040503050406030204" pitchFamily="18" charset="0"/>
                                  <a:cs typeface="Times New Roman" panose="02020603050405020304" pitchFamily="18" charset="0"/>
                                </a:rPr>
                                <m:t>3</m:t>
                              </m:r>
                              <m:r>
                                <a:rPr lang="en-US" sz="2400" i="1">
                                  <a:latin typeface="Cambria Math" panose="02040503050406030204" pitchFamily="18" charset="0"/>
                                  <a:cs typeface="Times New Roman" panose="02020603050405020304" pitchFamily="18" charset="0"/>
                                </a:rPr>
                                <m:t>𝑥</m:t>
                              </m:r>
                            </m:sup>
                          </m:sSup>
                        </m:e>
                      </m:d>
                      <m:r>
                        <a:rPr lang="en-US" sz="2400" b="0" i="1" smtClean="0">
                          <a:latin typeface="Cambria Math" panose="02040503050406030204" pitchFamily="18" charset="0"/>
                          <a:cs typeface="Times New Roman" panose="02020603050405020304" pitchFamily="18" charset="0"/>
                        </a:rPr>
                        <m:t>−15</m:t>
                      </m:r>
                      <m:d>
                        <m:dPr>
                          <m:ctrlPr>
                            <a:rPr lang="en-US" sz="2400" b="0" i="1" smtClean="0">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𝐴𝑥</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𝑒</m:t>
                              </m:r>
                            </m:e>
                            <m:sup>
                              <m:r>
                                <a:rPr lang="en-US" sz="2400" i="1">
                                  <a:latin typeface="Cambria Math" panose="02040503050406030204" pitchFamily="18" charset="0"/>
                                  <a:cs typeface="Times New Roman" panose="02020603050405020304" pitchFamily="18" charset="0"/>
                                </a:rPr>
                                <m:t>3</m:t>
                              </m:r>
                              <m:r>
                                <a:rPr lang="en-US" sz="2400" i="1">
                                  <a:latin typeface="Cambria Math" panose="02040503050406030204" pitchFamily="18" charset="0"/>
                                  <a:cs typeface="Times New Roman" panose="02020603050405020304" pitchFamily="18" charset="0"/>
                                </a:rPr>
                                <m:t>𝑥</m:t>
                              </m:r>
                            </m:sup>
                          </m:sSup>
                        </m:e>
                      </m:d>
                      <m:r>
                        <a:rPr lang="en-US" sz="2400" b="0" i="0" smtClean="0">
                          <a:latin typeface="Cambria Math" panose="02040503050406030204" pitchFamily="18" charset="0"/>
                          <a:cs typeface="Times New Roman" panose="02020603050405020304" pitchFamily="18" charset="0"/>
                        </a:rPr>
                        <m:t>=6</m:t>
                      </m:r>
                      <m:sSup>
                        <m:sSupPr>
                          <m:ctrlPr>
                            <a:rPr lang="en-US" sz="2400" b="0" i="1" smtClean="0">
                              <a:latin typeface="Cambria Math" panose="02040503050406030204" pitchFamily="18" charset="0"/>
                              <a:cs typeface="Times New Roman" panose="02020603050405020304" pitchFamily="18" charset="0"/>
                            </a:rPr>
                          </m:ctrlPr>
                        </m:sSupPr>
                        <m:e>
                          <m:r>
                            <m:rPr>
                              <m:sty m:val="p"/>
                            </m:rPr>
                            <a:rPr lang="en-US" sz="2400" b="0" i="0" smtClean="0">
                              <a:latin typeface="Cambria Math" panose="02040503050406030204" pitchFamily="18" charset="0"/>
                              <a:cs typeface="Times New Roman" panose="02020603050405020304" pitchFamily="18" charset="0"/>
                            </a:rPr>
                            <m:t>e</m:t>
                          </m:r>
                        </m:e>
                        <m:sup>
                          <m:r>
                            <a:rPr lang="en-US" sz="2400" b="0" i="0"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oMath>
                  </m:oMathPara>
                </a14:m>
                <a:endParaRPr lang="en-US" sz="2400" b="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cs typeface="Times New Roman" panose="02020603050405020304" pitchFamily="18" charset="0"/>
                        </a:rPr>
                        <m:t>9</m:t>
                      </m:r>
                      <m:r>
                        <a:rPr lang="en-US" sz="2400" i="1" smtClean="0">
                          <a:latin typeface="Cambria Math" panose="02040503050406030204" pitchFamily="18" charset="0"/>
                          <a:cs typeface="Times New Roman" panose="02020603050405020304" pitchFamily="18" charset="0"/>
                        </a:rPr>
                        <m:t>𝐴𝑥</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𝑒</m:t>
                          </m:r>
                        </m:e>
                        <m:sup>
                          <m:r>
                            <a:rPr lang="en-US" sz="2400" i="1">
                              <a:latin typeface="Cambria Math" panose="02040503050406030204" pitchFamily="18" charset="0"/>
                              <a:cs typeface="Times New Roman" panose="02020603050405020304" pitchFamily="18" charset="0"/>
                            </a:rPr>
                            <m:t>3</m:t>
                          </m:r>
                          <m:r>
                            <a:rPr lang="en-US" sz="2400" i="1">
                              <a:latin typeface="Cambria Math" panose="02040503050406030204" pitchFamily="18" charset="0"/>
                              <a:cs typeface="Times New Roman" panose="02020603050405020304" pitchFamily="18" charset="0"/>
                            </a:rPr>
                            <m:t>𝑥</m:t>
                          </m:r>
                        </m:sup>
                      </m:sSup>
                      <m:r>
                        <a:rPr lang="en-US" sz="2400" i="1">
                          <a:latin typeface="Cambria Math" panose="02040503050406030204" pitchFamily="18" charset="0"/>
                          <a:cs typeface="Times New Roman" panose="02020603050405020304" pitchFamily="18" charset="0"/>
                        </a:rPr>
                        <m:t>+6</m:t>
                      </m:r>
                      <m:r>
                        <a:rPr lang="en-US" sz="2400" i="1">
                          <a:latin typeface="Cambria Math" panose="02040503050406030204" pitchFamily="18" charset="0"/>
                          <a:cs typeface="Times New Roman" panose="02020603050405020304" pitchFamily="18" charset="0"/>
                        </a:rPr>
                        <m:t>𝐴</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𝑒</m:t>
                          </m:r>
                        </m:e>
                        <m:sup>
                          <m:r>
                            <a:rPr lang="en-US" sz="2400" i="1">
                              <a:latin typeface="Cambria Math" panose="02040503050406030204" pitchFamily="18" charset="0"/>
                              <a:cs typeface="Times New Roman" panose="02020603050405020304" pitchFamily="18" charset="0"/>
                            </a:rPr>
                            <m:t>3</m:t>
                          </m:r>
                          <m:r>
                            <a:rPr lang="en-US" sz="2400" i="1">
                              <a:latin typeface="Cambria Math" panose="02040503050406030204" pitchFamily="18" charset="0"/>
                              <a:cs typeface="Times New Roman" panose="02020603050405020304" pitchFamily="18" charset="0"/>
                            </a:rPr>
                            <m:t>𝑥</m:t>
                          </m:r>
                        </m:sup>
                      </m:sSup>
                      <m:r>
                        <a:rPr lang="en-US" sz="2400" b="0" i="0" smtClean="0">
                          <a:latin typeface="Cambria Math" panose="02040503050406030204" pitchFamily="18" charset="0"/>
                          <a:cs typeface="Times New Roman" panose="02020603050405020304" pitchFamily="18" charset="0"/>
                        </a:rPr>
                        <m:t>+6</m:t>
                      </m:r>
                      <m:r>
                        <a:rPr lang="en-US" sz="2400" b="0" i="1" smtClean="0">
                          <a:latin typeface="Cambria Math" panose="02040503050406030204" pitchFamily="18" charset="0"/>
                          <a:cs typeface="Times New Roman" panose="02020603050405020304" pitchFamily="18" charset="0"/>
                        </a:rPr>
                        <m:t>𝐴𝑥</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−15</m:t>
                      </m:r>
                      <m:r>
                        <a:rPr lang="en-US" sz="2400" b="0" i="1" smtClean="0">
                          <a:latin typeface="Cambria Math" panose="02040503050406030204" pitchFamily="18" charset="0"/>
                          <a:cs typeface="Times New Roman" panose="02020603050405020304" pitchFamily="18" charset="0"/>
                        </a:rPr>
                        <m:t>𝐴𝑥</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=6</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oMath>
                  </m:oMathPara>
                </a14:m>
                <a:endParaRPr lang="en-US" sz="2400" b="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In the next step, group the terms containing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𝑥</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oMath>
                </a14:m>
                <a:r>
                  <a:rPr lang="en-US" sz="2400" b="0" dirty="0" smtClean="0">
                    <a:latin typeface="Times New Roman" panose="02020603050405020304" pitchFamily="18" charset="0"/>
                    <a:cs typeface="Times New Roman" panose="02020603050405020304" pitchFamily="18" charset="0"/>
                  </a:rPr>
                  <a:t> or </a:t>
                </a:r>
                <a14:m>
                  <m:oMath xmlns:m="http://schemas.openxmlformats.org/officeDocument/2006/math">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oMath>
                </a14:m>
                <a:r>
                  <a:rPr lang="en-US" sz="2400" b="0" dirty="0" smtClean="0">
                    <a:latin typeface="Times New Roman" panose="02020603050405020304" pitchFamily="18" charset="0"/>
                    <a:cs typeface="Times New Roman" panose="02020603050405020304" pitchFamily="18" charset="0"/>
                  </a:rPr>
                  <a:t>:</a:t>
                </a:r>
              </a:p>
              <a:p>
                <a:endParaRPr lang="en-US" sz="2400" b="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𝑥</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9</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+6</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−15</m:t>
                          </m:r>
                          <m:r>
                            <a:rPr lang="en-US" sz="2400" b="0" i="1" smtClean="0">
                              <a:latin typeface="Cambria Math" panose="02040503050406030204" pitchFamily="18" charset="0"/>
                              <a:cs typeface="Times New Roman" panose="02020603050405020304" pitchFamily="18" charset="0"/>
                            </a:rPr>
                            <m:t>𝐴</m:t>
                          </m:r>
                        </m:e>
                      </m:d>
                      <m:r>
                        <a:rPr lang="en-US" sz="2400" b="0" i="1" smtClean="0">
                          <a:latin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6</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𝐴</m:t>
                          </m:r>
                        </m:e>
                      </m:d>
                      <m:r>
                        <a:rPr lang="en-US" sz="2400" b="0" i="1" smtClean="0">
                          <a:latin typeface="Cambria Math" panose="02040503050406030204" pitchFamily="18" charset="0"/>
                          <a:cs typeface="Times New Roman" panose="02020603050405020304" pitchFamily="18" charset="0"/>
                        </a:rPr>
                        <m:t>=6</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oMath>
                  </m:oMathPara>
                </a14:m>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Note that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9</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+6</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−15</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=0</m:t>
                    </m:r>
                  </m:oMath>
                </a14:m>
                <a:r>
                  <a:rPr lang="en-US" sz="2400" dirty="0" smtClean="0">
                    <a:latin typeface="Times New Roman" panose="02020603050405020304" pitchFamily="18" charset="0"/>
                    <a:cs typeface="Times New Roman" panose="02020603050405020304" pitchFamily="18" charset="0"/>
                  </a:rPr>
                  <a:t>, so that the first part drops out. We’re left with</a:t>
                </a:r>
              </a:p>
              <a:p>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6</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𝐴</m:t>
                          </m:r>
                        </m:e>
                      </m:d>
                      <m:r>
                        <a:rPr lang="en-US" sz="2400" b="0" i="1" smtClean="0">
                          <a:latin typeface="Cambria Math" panose="02040503050406030204" pitchFamily="18" charset="0"/>
                          <a:cs typeface="Times New Roman" panose="02020603050405020304" pitchFamily="18" charset="0"/>
                        </a:rPr>
                        <m:t>=6</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which</m:t>
                      </m:r>
                      <m:r>
                        <a:rPr lang="en-US" sz="2400" b="0" i="0"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simplifies</m:t>
                      </m:r>
                      <m:r>
                        <a:rPr lang="en-US" sz="2400" b="0" i="0"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to</m:t>
                      </m:r>
                      <m:r>
                        <a:rPr lang="en-US" sz="2400" b="0" i="0"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8</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=6</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oMath>
                  </m:oMathPara>
                </a14:m>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Thus,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8</m:t>
                    </m:r>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=6</m:t>
                    </m:r>
                  </m:oMath>
                </a14:m>
                <a:r>
                  <a:rPr lang="en-US" sz="2400" dirty="0" smtClean="0">
                    <a:latin typeface="Times New Roman" panose="02020603050405020304" pitchFamily="18" charset="0"/>
                    <a:cs typeface="Times New Roman" panose="02020603050405020304" pitchFamily="18" charset="0"/>
                  </a:rPr>
                  <a:t> so that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num>
                      <m:den>
                        <m:r>
                          <a:rPr lang="en-US" sz="2400" b="0" i="1" smtClean="0">
                            <a:latin typeface="Cambria Math" panose="02040503050406030204" pitchFamily="18" charset="0"/>
                            <a:cs typeface="Times New Roman" panose="02020603050405020304" pitchFamily="18" charset="0"/>
                          </a:rPr>
                          <m:t>4</m:t>
                        </m:r>
                      </m:den>
                    </m:f>
                  </m:oMath>
                </a14:m>
                <a:r>
                  <a:rPr lang="en-US" sz="2400" dirty="0" smtClean="0">
                    <a:latin typeface="Times New Roman" panose="02020603050405020304" pitchFamily="18" charset="0"/>
                    <a:cs typeface="Times New Roman" panose="02020603050405020304" pitchFamily="18" charset="0"/>
                  </a:rPr>
                  <a:t>. The </a:t>
                </a:r>
                <a:r>
                  <a:rPr lang="en-US" sz="2400" dirty="0" smtClean="0">
                    <a:latin typeface="Times New Roman" panose="02020603050405020304" pitchFamily="18" charset="0"/>
                    <a:cs typeface="Times New Roman" panose="02020603050405020304" pitchFamily="18" charset="0"/>
                  </a:rPr>
                  <a:t>solution specific to the forcing function is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num>
                      <m:den>
                        <m:r>
                          <a:rPr lang="en-US" sz="2400" b="0" i="1" smtClean="0">
                            <a:latin typeface="Cambria Math" panose="02040503050406030204" pitchFamily="18" charset="0"/>
                            <a:cs typeface="Times New Roman" panose="02020603050405020304" pitchFamily="18" charset="0"/>
                          </a:rPr>
                          <m:t>4</m:t>
                        </m:r>
                      </m:den>
                    </m:f>
                    <m:r>
                      <a:rPr lang="en-US" sz="2400" b="0" i="1" smtClean="0">
                        <a:latin typeface="Cambria Math" panose="02040503050406030204" pitchFamily="18" charset="0"/>
                        <a:cs typeface="Times New Roman" panose="02020603050405020304" pitchFamily="18" charset="0"/>
                      </a:rPr>
                      <m:t>𝑥</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oMath>
                </a14:m>
                <a:r>
                  <a:rPr lang="en-US" sz="2400" dirty="0" smtClean="0">
                    <a:latin typeface="Times New Roman" panose="02020603050405020304" pitchFamily="18" charset="0"/>
                    <a:cs typeface="Times New Roman" panose="02020603050405020304" pitchFamily="18" charset="0"/>
                  </a:rPr>
                  <a:t>, and the general solution is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h</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𝐶</m:t>
                        </m:r>
                      </m:e>
                      <m:sub>
                        <m:r>
                          <a:rPr lang="en-US" sz="2400" b="0" i="1" smtClean="0">
                            <a:latin typeface="Cambria Math" panose="02040503050406030204" pitchFamily="18" charset="0"/>
                            <a:cs typeface="Times New Roman" panose="02020603050405020304" pitchFamily="18" charset="0"/>
                          </a:rPr>
                          <m:t>1</m:t>
                        </m:r>
                      </m:sub>
                    </m:sSub>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−5</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𝐶</m:t>
                        </m:r>
                      </m:e>
                      <m:sub>
                        <m:r>
                          <a:rPr lang="en-US" sz="2400" b="0" i="1" smtClean="0">
                            <a:latin typeface="Cambria Math" panose="02040503050406030204" pitchFamily="18" charset="0"/>
                            <a:cs typeface="Times New Roman" panose="02020603050405020304" pitchFamily="18" charset="0"/>
                          </a:rPr>
                          <m:t>2</m:t>
                        </m:r>
                      </m:sub>
                    </m:sSub>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num>
                      <m:den>
                        <m:r>
                          <a:rPr lang="en-US" sz="2400" b="0" i="1" smtClean="0">
                            <a:latin typeface="Cambria Math" panose="02040503050406030204" pitchFamily="18" charset="0"/>
                            <a:cs typeface="Times New Roman" panose="02020603050405020304" pitchFamily="18" charset="0"/>
                          </a:rPr>
                          <m:t>4</m:t>
                        </m:r>
                      </m:den>
                    </m:f>
                    <m:r>
                      <a:rPr lang="en-US" sz="2400" b="0" i="1" smtClean="0">
                        <a:latin typeface="Cambria Math" panose="02040503050406030204" pitchFamily="18" charset="0"/>
                        <a:cs typeface="Times New Roman" panose="02020603050405020304" pitchFamily="18" charset="0"/>
                      </a:rPr>
                      <m:t>𝑥</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m:t>
                        </m:r>
                      </m:sup>
                    </m:sSup>
                  </m:oMath>
                </a14:m>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432262" y="399011"/>
                <a:ext cx="11255433" cy="5938292"/>
              </a:xfrm>
              <a:prstGeom prst="rect">
                <a:avLst/>
              </a:prstGeom>
              <a:blipFill>
                <a:blip r:embed="rId2"/>
                <a:stretch>
                  <a:fillRect l="-867" t="-821"/>
                </a:stretch>
              </a:blipFill>
            </p:spPr>
            <p:txBody>
              <a:bodyPr/>
              <a:lstStyle/>
              <a:p>
                <a:r>
                  <a:rPr lang="en-US">
                    <a:noFill/>
                  </a:rPr>
                  <a:t> </a:t>
                </a:r>
              </a:p>
            </p:txBody>
          </p:sp>
        </mc:Fallback>
      </mc:AlternateContent>
    </p:spTree>
    <p:extLst>
      <p:ext uri="{BB962C8B-B14F-4D97-AF65-F5344CB8AC3E}">
        <p14:creationId xmlns:p14="http://schemas.microsoft.com/office/powerpoint/2010/main" val="358343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 ASU Math - Scott Surgent. Report errors to surgent@asu.edu</a:t>
            </a:r>
            <a:endParaRPr lang="en-US"/>
          </a:p>
        </p:txBody>
      </p:sp>
      <p:sp>
        <p:nvSpPr>
          <p:cNvPr id="3" name="Slide Number Placeholder 2"/>
          <p:cNvSpPr>
            <a:spLocks noGrp="1"/>
          </p:cNvSpPr>
          <p:nvPr>
            <p:ph type="sldNum" sz="quarter" idx="12"/>
          </p:nvPr>
        </p:nvSpPr>
        <p:spPr/>
        <p:txBody>
          <a:bodyPr/>
          <a:lstStyle/>
          <a:p>
            <a:fld id="{60764843-F96C-446F-A7FF-138926337B29}" type="slidenum">
              <a:rPr lang="en-US" smtClean="0"/>
              <a:t>8</a:t>
            </a:fld>
            <a:endParaRPr lang="en-US"/>
          </a:p>
        </p:txBody>
      </p:sp>
      <mc:AlternateContent xmlns:mc="http://schemas.openxmlformats.org/markup-compatibility/2006">
        <mc:Choice xmlns:a14="http://schemas.microsoft.com/office/drawing/2010/main" Requires="a14">
          <p:sp>
            <p:nvSpPr>
              <p:cNvPr id="4" name="TextBox 3"/>
              <p:cNvSpPr txBox="1"/>
              <p:nvPr/>
            </p:nvSpPr>
            <p:spPr>
              <a:xfrm>
                <a:off x="393469" y="382386"/>
                <a:ext cx="11405062" cy="4232569"/>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Forms of the Particular Solution</a:t>
                </a:r>
              </a:p>
              <a:p>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In the case where the forcing function is linearly independent of the homogeneous solution, here is a handy guide for making the right choice of a probable form of </a:t>
                </a:r>
                <a:r>
                  <a:rPr lang="en-US" sz="2400" dirty="0" smtClean="0">
                    <a:latin typeface="Times New Roman" panose="02020603050405020304" pitchFamily="18" charset="0"/>
                    <a:cs typeface="Times New Roman" panose="02020603050405020304" pitchFamily="18" charset="0"/>
                  </a:rPr>
                  <a:t>its solution</a:t>
                </a:r>
                <a:r>
                  <a:rPr lang="en-US" sz="2400" dirty="0" smtClean="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the forcing function is of the form </a:t>
                </a:r>
                <a14:m>
                  <m:oMath xmlns:m="http://schemas.openxmlformats.org/officeDocument/2006/math">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𝑘𝑥</m:t>
                        </m:r>
                      </m:sup>
                    </m:sSup>
                  </m:oMath>
                </a14:m>
                <a:r>
                  <a:rPr lang="en-US" sz="2400" dirty="0" smtClean="0">
                    <a:latin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choose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𝑘𝑥</m:t>
                        </m:r>
                      </m:sup>
                    </m:sSup>
                  </m:oMath>
                </a14:m>
                <a:r>
                  <a:rPr lang="en-US"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the forcing function is of the form </a:t>
                </a:r>
                <a14:m>
                  <m:oMath xmlns:m="http://schemas.openxmlformats.org/officeDocument/2006/math">
                    <m:func>
                      <m:funcPr>
                        <m:ctrlPr>
                          <a:rPr lang="en-US" sz="2400" b="0" i="1" smtClean="0">
                            <a:latin typeface="Cambria Math" panose="02040503050406030204" pitchFamily="18" charset="0"/>
                            <a:cs typeface="Times New Roman" panose="02020603050405020304" pitchFamily="18" charset="0"/>
                          </a:rPr>
                        </m:ctrlPr>
                      </m:funcPr>
                      <m:fName>
                        <m:r>
                          <m:rPr>
                            <m:sty m:val="p"/>
                          </m:rPr>
                          <a:rPr lang="en-US" sz="2400" b="0" i="0" smtClean="0">
                            <a:latin typeface="Cambria Math" panose="02040503050406030204" pitchFamily="18" charset="0"/>
                            <a:cs typeface="Times New Roman" panose="02020603050405020304" pitchFamily="18" charset="0"/>
                          </a:rPr>
                          <m:t>sin</m:t>
                        </m:r>
                      </m:fName>
                      <m:e>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𝑘𝑥</m:t>
                        </m:r>
                        <m:r>
                          <a:rPr lang="en-US" sz="2400" b="0" i="1" smtClean="0">
                            <a:latin typeface="Cambria Math" panose="02040503050406030204" pitchFamily="18" charset="0"/>
                            <a:cs typeface="Times New Roman" panose="02020603050405020304" pitchFamily="18" charset="0"/>
                          </a:rPr>
                          <m:t>)</m:t>
                        </m:r>
                      </m:e>
                    </m:func>
                  </m:oMath>
                </a14:m>
                <a:r>
                  <a:rPr lang="en-US" sz="2400" dirty="0" smtClean="0">
                    <a:latin typeface="Times New Roman" panose="02020603050405020304" pitchFamily="18" charset="0"/>
                    <a:cs typeface="Times New Roman" panose="02020603050405020304" pitchFamily="18" charset="0"/>
                  </a:rPr>
                  <a:t> or </a:t>
                </a:r>
                <a14:m>
                  <m:oMath xmlns:m="http://schemas.openxmlformats.org/officeDocument/2006/math">
                    <m:func>
                      <m:funcPr>
                        <m:ctrlPr>
                          <a:rPr lang="en-US" sz="2400" b="0" i="1" smtClean="0">
                            <a:latin typeface="Cambria Math" panose="02040503050406030204" pitchFamily="18" charset="0"/>
                            <a:cs typeface="Times New Roman" panose="02020603050405020304" pitchFamily="18" charset="0"/>
                          </a:rPr>
                        </m:ctrlPr>
                      </m:funcPr>
                      <m:fName>
                        <m:r>
                          <m:rPr>
                            <m:sty m:val="p"/>
                          </m:rPr>
                          <a:rPr lang="en-US" sz="2400" b="0" i="0" smtClean="0">
                            <a:latin typeface="Cambria Math" panose="02040503050406030204" pitchFamily="18" charset="0"/>
                            <a:cs typeface="Times New Roman" panose="02020603050405020304" pitchFamily="18" charset="0"/>
                          </a:rPr>
                          <m:t>cos</m:t>
                        </m:r>
                      </m:fName>
                      <m:e>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𝑘𝑥</m:t>
                        </m:r>
                      </m:e>
                    </m:func>
                    <m:r>
                      <a:rPr lang="en-US" sz="2400" b="0" i="1" smtClean="0">
                        <a:latin typeface="Cambria Math" panose="02040503050406030204" pitchFamily="18" charset="0"/>
                        <a:cs typeface="Times New Roman" panose="02020603050405020304" pitchFamily="18" charset="0"/>
                      </a:rPr>
                      <m:t>)</m:t>
                    </m:r>
                  </m:oMath>
                </a14:m>
                <a:r>
                  <a:rPr lang="en-US" sz="2400" dirty="0" smtClean="0">
                    <a:latin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choose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𝐴</m:t>
                    </m:r>
                    <m:func>
                      <m:funcPr>
                        <m:ctrlPr>
                          <a:rPr lang="en-US" sz="2400" b="0" i="1" smtClean="0">
                            <a:latin typeface="Cambria Math" panose="02040503050406030204" pitchFamily="18" charset="0"/>
                            <a:cs typeface="Times New Roman" panose="02020603050405020304" pitchFamily="18" charset="0"/>
                          </a:rPr>
                        </m:ctrlPr>
                      </m:funcPr>
                      <m:fName>
                        <m:r>
                          <m:rPr>
                            <m:sty m:val="p"/>
                          </m:rPr>
                          <a:rPr lang="en-US" sz="2400" b="0" i="0" smtClean="0">
                            <a:latin typeface="Cambria Math" panose="02040503050406030204" pitchFamily="18" charset="0"/>
                            <a:cs typeface="Times New Roman" panose="02020603050405020304" pitchFamily="18" charset="0"/>
                          </a:rPr>
                          <m:t>cos</m:t>
                        </m:r>
                      </m:fName>
                      <m:e>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𝑘𝑥</m:t>
                        </m:r>
                        <m:r>
                          <a:rPr lang="en-US" sz="2400" b="0" i="1" smtClean="0">
                            <a:latin typeface="Cambria Math" panose="02040503050406030204" pitchFamily="18" charset="0"/>
                            <a:cs typeface="Times New Roman" panose="02020603050405020304" pitchFamily="18" charset="0"/>
                          </a:rPr>
                          <m:t>)</m:t>
                        </m:r>
                      </m:e>
                    </m:func>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𝐵</m:t>
                    </m:r>
                    <m:func>
                      <m:funcPr>
                        <m:ctrlPr>
                          <a:rPr lang="en-US" sz="2400" b="0" i="1" smtClean="0">
                            <a:latin typeface="Cambria Math" panose="02040503050406030204" pitchFamily="18" charset="0"/>
                            <a:cs typeface="Times New Roman" panose="02020603050405020304" pitchFamily="18" charset="0"/>
                          </a:rPr>
                        </m:ctrlPr>
                      </m:funcPr>
                      <m:fName>
                        <m:r>
                          <m:rPr>
                            <m:sty m:val="p"/>
                          </m:rPr>
                          <a:rPr lang="en-US" sz="2400" b="0" i="0" smtClean="0">
                            <a:latin typeface="Cambria Math" panose="02040503050406030204" pitchFamily="18" charset="0"/>
                            <a:cs typeface="Times New Roman" panose="02020603050405020304" pitchFamily="18" charset="0"/>
                          </a:rPr>
                          <m:t>sin</m:t>
                        </m:r>
                      </m:fName>
                      <m:e>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𝑘𝑥</m:t>
                        </m:r>
                      </m:e>
                    </m:func>
                    <m:r>
                      <a:rPr lang="en-US" sz="2400" b="0" i="1" smtClean="0">
                        <a:latin typeface="Cambria Math" panose="02040503050406030204" pitchFamily="18" charset="0"/>
                        <a:cs typeface="Times New Roman" panose="02020603050405020304" pitchFamily="18" charset="0"/>
                      </a:rPr>
                      <m:t>)</m:t>
                    </m:r>
                  </m:oMath>
                </a14:m>
                <a:r>
                  <a:rPr lang="en-US" sz="2400" dirty="0" smtClean="0">
                    <a:latin typeface="Times New Roman" panose="02020603050405020304" pitchFamily="18" charset="0"/>
                    <a:cs typeface="Times New Roman" panose="02020603050405020304" pitchFamily="18" charset="0"/>
                  </a:rPr>
                  <a:t>. That is, choose </a:t>
                </a:r>
                <a:r>
                  <a:rPr lang="en-US" sz="2400" i="1" dirty="0" smtClean="0">
                    <a:latin typeface="Times New Roman" panose="02020603050405020304" pitchFamily="18" charset="0"/>
                    <a:cs typeface="Times New Roman" panose="02020603050405020304" pitchFamily="18" charset="0"/>
                  </a:rPr>
                  <a:t>both</a:t>
                </a:r>
                <a:r>
                  <a:rPr lang="en-US" sz="2400" dirty="0" smtClean="0">
                    <a:latin typeface="Times New Roman" panose="02020603050405020304" pitchFamily="18" charset="0"/>
                    <a:cs typeface="Times New Roman" panose="02020603050405020304" pitchFamily="18" charset="0"/>
                  </a:rPr>
                  <a:t> sine and cosine forms!</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the forcing function is an </a:t>
                </a:r>
                <a:r>
                  <a:rPr lang="en-US" sz="2400" i="1" dirty="0" smtClean="0">
                    <a:latin typeface="Times New Roman" panose="02020603050405020304" pitchFamily="18" charset="0"/>
                    <a:cs typeface="Times New Roman" panose="02020603050405020304" pitchFamily="18" charset="0"/>
                  </a:rPr>
                  <a:t>n</a:t>
                </a:r>
                <a:r>
                  <a:rPr lang="en-US" sz="2400" dirty="0" smtClean="0">
                    <a:latin typeface="Times New Roman" panose="02020603050405020304" pitchFamily="18" charset="0"/>
                    <a:cs typeface="Times New Roman" panose="02020603050405020304" pitchFamily="18" charset="0"/>
                  </a:rPr>
                  <a:t>th-degree polynomial, …</a:t>
                </a: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choose the </a:t>
                </a:r>
                <a:r>
                  <a:rPr lang="en-US" sz="2400" i="1" dirty="0" smtClean="0">
                    <a:latin typeface="Times New Roman" panose="02020603050405020304" pitchFamily="18" charset="0"/>
                    <a:cs typeface="Times New Roman" panose="02020603050405020304" pitchFamily="18" charset="0"/>
                  </a:rPr>
                  <a:t>entire</a:t>
                </a:r>
                <a:r>
                  <a:rPr lang="en-US" sz="2400" dirty="0" smtClean="0">
                    <a:latin typeface="Times New Roman" panose="02020603050405020304" pitchFamily="18" charset="0"/>
                    <a:cs typeface="Times New Roman" panose="02020603050405020304" pitchFamily="18" charset="0"/>
                  </a:rPr>
                  <a:t> polynomial, </a:t>
                </a:r>
                <a14:m>
                  <m:oMath xmlns:m="http://schemas.openxmlformats.org/officeDocument/2006/math">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𝑦</m:t>
                        </m:r>
                      </m:e>
                      <m:sub>
                        <m:r>
                          <a:rPr lang="en-US" sz="2400" b="0" i="1" smtClean="0">
                            <a:latin typeface="Cambria Math" panose="02040503050406030204" pitchFamily="18" charset="0"/>
                            <a:cs typeface="Times New Roman" panose="02020603050405020304" pitchFamily="18" charset="0"/>
                          </a:rPr>
                          <m:t>𝑝</m:t>
                        </m:r>
                      </m:sub>
                    </m:sSub>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𝐴</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𝑡</m:t>
                        </m:r>
                      </m:e>
                      <m:sup>
                        <m:r>
                          <a:rPr lang="en-US" sz="2400" b="0" i="1" smtClean="0">
                            <a:latin typeface="Cambria Math" panose="02040503050406030204" pitchFamily="18" charset="0"/>
                            <a:cs typeface="Times New Roman" panose="02020603050405020304" pitchFamily="18" charset="0"/>
                          </a:rPr>
                          <m:t>𝑛</m:t>
                        </m:r>
                      </m:sup>
                    </m:sSup>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𝐵</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𝑡</m:t>
                        </m:r>
                      </m:e>
                      <m:sup>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−1</m:t>
                        </m:r>
                      </m:sup>
                    </m:sSup>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𝐶</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𝑡</m:t>
                        </m:r>
                      </m:e>
                      <m:sup>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oMath>
                </a14:m>
                <a:r>
                  <a:rPr lang="en-US" sz="2400" b="0" dirty="0" smtClean="0">
                    <a:latin typeface="Times New Roman" panose="02020603050405020304" pitchFamily="18" charset="0"/>
                    <a:cs typeface="Times New Roman" panose="02020603050405020304" pitchFamily="18" charset="0"/>
                  </a:rPr>
                  <a:t>.</a:t>
                </a:r>
              </a:p>
            </p:txBody>
          </p:sp>
        </mc:Choice>
        <mc:Fallback>
          <p:sp>
            <p:nvSpPr>
              <p:cNvPr id="4" name="TextBox 3"/>
              <p:cNvSpPr txBox="1">
                <a:spLocks noRot="1" noChangeAspect="1" noMove="1" noResize="1" noEditPoints="1" noAdjustHandles="1" noChangeArrowheads="1" noChangeShapeType="1" noTextEdit="1"/>
              </p:cNvSpPr>
              <p:nvPr/>
            </p:nvSpPr>
            <p:spPr>
              <a:xfrm>
                <a:off x="393469" y="382386"/>
                <a:ext cx="11405062" cy="4232569"/>
              </a:xfrm>
              <a:prstGeom prst="rect">
                <a:avLst/>
              </a:prstGeom>
              <a:blipFill>
                <a:blip r:embed="rId2"/>
                <a:stretch>
                  <a:fillRect l="-856" t="-1153" r="-856" b="-1585"/>
                </a:stretch>
              </a:blipFill>
            </p:spPr>
            <p:txBody>
              <a:bodyPr/>
              <a:lstStyle/>
              <a:p>
                <a:r>
                  <a:rPr lang="en-US">
                    <a:noFill/>
                  </a:rPr>
                  <a:t> </a:t>
                </a:r>
              </a:p>
            </p:txBody>
          </p:sp>
        </mc:Fallback>
      </mc:AlternateContent>
    </p:spTree>
    <p:extLst>
      <p:ext uri="{BB962C8B-B14F-4D97-AF65-F5344CB8AC3E}">
        <p14:creationId xmlns:p14="http://schemas.microsoft.com/office/powerpoint/2010/main" val="244772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 ASU Math - Scott Surgent. Report errors to surgent@asu.edu</a:t>
            </a:r>
            <a:endParaRPr lang="en-US"/>
          </a:p>
        </p:txBody>
      </p:sp>
      <p:sp>
        <p:nvSpPr>
          <p:cNvPr id="3" name="Slide Number Placeholder 2"/>
          <p:cNvSpPr>
            <a:spLocks noGrp="1"/>
          </p:cNvSpPr>
          <p:nvPr>
            <p:ph type="sldNum" sz="quarter" idx="12"/>
          </p:nvPr>
        </p:nvSpPr>
        <p:spPr/>
        <p:txBody>
          <a:bodyPr/>
          <a:lstStyle/>
          <a:p>
            <a:fld id="{60764843-F96C-446F-A7FF-138926337B29}" type="slidenum">
              <a:rPr lang="en-US" smtClean="0"/>
              <a:t>9</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99258" y="340822"/>
                <a:ext cx="11413375" cy="544315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Example: </a:t>
                </a:r>
                <a:r>
                  <a:rPr lang="en-US" sz="2400" dirty="0" smtClean="0">
                    <a:latin typeface="Times New Roman" panose="02020603050405020304" pitchFamily="18" charset="0"/>
                    <a:cs typeface="Times New Roman" panose="02020603050405020304" pitchFamily="18" charset="0"/>
                  </a:rPr>
                  <a:t>Find the general solution of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−4</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+4</m:t>
                    </m:r>
                    <m:r>
                      <a:rPr lang="en-US" sz="2400" b="0" i="1" smtClean="0">
                        <a:latin typeface="Cambria Math" panose="02040503050406030204" pitchFamily="18" charset="0"/>
                      </a:rPr>
                      <m:t>𝑦</m:t>
                    </m:r>
                    <m:r>
                      <a:rPr lang="en-US" sz="2400" b="0" i="1" smtClean="0">
                        <a:latin typeface="Cambria Math" panose="02040503050406030204" pitchFamily="18" charset="0"/>
                      </a:rPr>
                      <m:t>=2</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b="0" i="1" smtClean="0">
                            <a:latin typeface="Cambria Math" panose="02040503050406030204" pitchFamily="18" charset="0"/>
                          </a:rPr>
                          <m:t>3</m:t>
                        </m:r>
                        <m:r>
                          <a:rPr lang="en-US" sz="2400" b="0" i="1" smtClean="0">
                            <a:latin typeface="Cambria Math" panose="02040503050406030204" pitchFamily="18" charset="0"/>
                          </a:rPr>
                          <m:t>𝑥</m:t>
                        </m:r>
                      </m:e>
                    </m:func>
                  </m:oMath>
                </a14:m>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Solution: </a:t>
                </a:r>
                <a:r>
                  <a:rPr lang="en-US" sz="2400" dirty="0" smtClean="0">
                    <a:latin typeface="Times New Roman" panose="02020603050405020304" pitchFamily="18" charset="0"/>
                    <a:cs typeface="Times New Roman" panose="02020603050405020304" pitchFamily="18" charset="0"/>
                  </a:rPr>
                  <a:t>The homogeneous solution is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1</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2</m:t>
                        </m:r>
                        <m:r>
                          <a:rPr lang="en-US" sz="2400" b="0" i="1" smtClean="0">
                            <a:latin typeface="Cambria Math" panose="02040503050406030204" pitchFamily="18" charset="0"/>
                          </a:rPr>
                          <m:t>𝑥</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𝑥</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2</m:t>
                        </m:r>
                        <m:r>
                          <a:rPr lang="en-US" sz="2400" b="0" i="1" smtClean="0">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 (you verify this).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forcing function is linearly independent of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2</m:t>
                        </m:r>
                        <m:r>
                          <a:rPr lang="en-US" sz="2400" b="0" i="1" smtClean="0">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sz="2400" b="0" i="1" smtClean="0">
                        <a:latin typeface="Cambria Math" panose="02040503050406030204" pitchFamily="18" charset="0"/>
                      </a:rPr>
                      <m:t>𝑥</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2</m:t>
                        </m:r>
                        <m:r>
                          <a:rPr lang="en-US" sz="2400" b="0" i="1" smtClean="0">
                            <a:latin typeface="Cambria Math" panose="02040503050406030204" pitchFamily="18" charset="0"/>
                          </a:rPr>
                          <m:t>𝑥</m:t>
                        </m:r>
                      </m:sup>
                    </m:sSup>
                  </m:oMath>
                </a14:m>
                <a:r>
                  <a:rPr lang="en-US" sz="2400" dirty="0" smtClean="0">
                    <a:latin typeface="Times New Roman" panose="02020603050405020304" pitchFamily="18" charset="0"/>
                    <a:cs typeface="Times New Roman" panose="02020603050405020304" pitchFamily="18" charset="0"/>
                  </a:rPr>
                  <a:t>. Thus, we choose </a:t>
                </a:r>
              </a:p>
              <a:p>
                <a:endParaRPr lang="en-US"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𝑝</m:t>
                          </m:r>
                        </m:sub>
                      </m:sSub>
                      <m:r>
                        <a:rPr lang="en-US" sz="2400" b="0" i="1" smtClean="0">
                          <a:latin typeface="Cambria Math" panose="02040503050406030204" pitchFamily="18" charset="0"/>
                        </a:rPr>
                        <m:t>=</m:t>
                      </m:r>
                      <m:r>
                        <a:rPr lang="en-US" sz="2400" b="0" i="1" smtClean="0">
                          <a:latin typeface="Cambria Math" panose="02040503050406030204" pitchFamily="18" charset="0"/>
                        </a:rPr>
                        <m:t>𝐴</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r>
                            <a:rPr lang="en-US" sz="2400" b="0" i="1" smtClean="0">
                              <a:latin typeface="Cambria Math" panose="02040503050406030204" pitchFamily="18" charset="0"/>
                            </a:rPr>
                            <m:t>3</m:t>
                          </m:r>
                          <m:r>
                            <a:rPr lang="en-US" sz="2400" b="0" i="1" smtClean="0">
                              <a:latin typeface="Cambria Math" panose="02040503050406030204" pitchFamily="18" charset="0"/>
                            </a:rPr>
                            <m:t>𝑥</m:t>
                          </m:r>
                        </m:e>
                      </m:func>
                      <m:r>
                        <a:rPr lang="en-US" sz="2400" b="0" i="1" smtClean="0">
                          <a:latin typeface="Cambria Math" panose="02040503050406030204" pitchFamily="18" charset="0"/>
                        </a:rPr>
                        <m:t>+</m:t>
                      </m:r>
                      <m:r>
                        <a:rPr lang="en-US" sz="2400" b="0" i="1" smtClean="0">
                          <a:latin typeface="Cambria Math" panose="02040503050406030204" pitchFamily="18" charset="0"/>
                        </a:rPr>
                        <m:t>𝐵</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b="0" i="1" smtClean="0">
                              <a:latin typeface="Cambria Math" panose="02040503050406030204" pitchFamily="18" charset="0"/>
                            </a:rPr>
                            <m:t>3</m:t>
                          </m:r>
                          <m:r>
                            <a:rPr lang="en-US" sz="2400" b="0" i="1" smtClean="0">
                              <a:latin typeface="Cambria Math" panose="02040503050406030204" pitchFamily="18" charset="0"/>
                            </a:rPr>
                            <m:t>𝑥</m:t>
                          </m:r>
                        </m:e>
                      </m:func>
                    </m:oMath>
                  </m:oMathPara>
                </a14:m>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derivatives are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𝑦</m:t>
                        </m:r>
                      </m:e>
                      <m:sub>
                        <m:r>
                          <a:rPr lang="en-US" sz="2400" b="0" i="1" smtClean="0">
                            <a:latin typeface="Cambria Math" panose="02040503050406030204" pitchFamily="18" charset="0"/>
                          </a:rPr>
                          <m:t>𝑝</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=−3</m:t>
                    </m:r>
                    <m:r>
                      <a:rPr lang="en-US" sz="2400" b="0" i="1" smtClean="0">
                        <a:latin typeface="Cambria Math" panose="02040503050406030204" pitchFamily="18" charset="0"/>
                      </a:rPr>
                      <m:t>𝐴</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b="0" i="1" smtClean="0">
                            <a:latin typeface="Cambria Math" panose="02040503050406030204" pitchFamily="18" charset="0"/>
                          </a:rPr>
                          <m:t>3</m:t>
                        </m:r>
                        <m:r>
                          <a:rPr lang="en-US" sz="2400" b="0" i="1" smtClean="0">
                            <a:latin typeface="Cambria Math" panose="02040503050406030204" pitchFamily="18" charset="0"/>
                          </a:rPr>
                          <m:t>𝑥</m:t>
                        </m:r>
                      </m:e>
                    </m:func>
                    <m:r>
                      <a:rPr lang="en-US" sz="2400" b="0" i="1" smtClean="0">
                        <a:latin typeface="Cambria Math" panose="02040503050406030204" pitchFamily="18" charset="0"/>
                      </a:rPr>
                      <m:t>+3</m:t>
                    </m:r>
                    <m:r>
                      <a:rPr lang="en-US" sz="2400" b="0" i="1" smtClean="0">
                        <a:latin typeface="Cambria Math" panose="02040503050406030204" pitchFamily="18" charset="0"/>
                      </a:rPr>
                      <m:t>𝐵</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r>
                          <a:rPr lang="en-US" sz="2400" b="0" i="1" smtClean="0">
                            <a:latin typeface="Cambria Math" panose="02040503050406030204" pitchFamily="18" charset="0"/>
                          </a:rPr>
                          <m:t>3</m:t>
                        </m:r>
                        <m:r>
                          <a:rPr lang="en-US" sz="2400" b="0" i="1" smtClean="0">
                            <a:latin typeface="Cambria Math" panose="02040503050406030204" pitchFamily="18" charset="0"/>
                          </a:rPr>
                          <m:t>𝑥</m:t>
                        </m:r>
                      </m:e>
                    </m:func>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𝑦</m:t>
                        </m:r>
                      </m:e>
                      <m:sub>
                        <m:r>
                          <a:rPr lang="en-US" sz="2400" b="0" i="1" smtClean="0">
                            <a:latin typeface="Cambria Math" panose="02040503050406030204" pitchFamily="18" charset="0"/>
                          </a:rPr>
                          <m:t>𝑝</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=−9</m:t>
                    </m:r>
                    <m:r>
                      <a:rPr lang="en-US" sz="2400" b="0" i="1" smtClean="0">
                        <a:latin typeface="Cambria Math" panose="02040503050406030204" pitchFamily="18" charset="0"/>
                      </a:rPr>
                      <m:t>𝐴</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r>
                          <a:rPr lang="en-US" sz="2400" b="0" i="1" smtClean="0">
                            <a:latin typeface="Cambria Math" panose="02040503050406030204" pitchFamily="18" charset="0"/>
                          </a:rPr>
                          <m:t>3</m:t>
                        </m:r>
                        <m:r>
                          <a:rPr lang="en-US" sz="2400" b="0" i="1" smtClean="0">
                            <a:latin typeface="Cambria Math" panose="02040503050406030204" pitchFamily="18" charset="0"/>
                          </a:rPr>
                          <m:t>𝑥</m:t>
                        </m:r>
                      </m:e>
                    </m:func>
                    <m:r>
                      <a:rPr lang="en-US" sz="2400" b="0" i="1" smtClean="0">
                        <a:latin typeface="Cambria Math" panose="02040503050406030204" pitchFamily="18" charset="0"/>
                      </a:rPr>
                      <m:t>−9</m:t>
                    </m:r>
                    <m:r>
                      <a:rPr lang="en-US" sz="2400" b="0" i="1" smtClean="0">
                        <a:latin typeface="Cambria Math" panose="02040503050406030204" pitchFamily="18" charset="0"/>
                      </a:rPr>
                      <m:t>𝐵</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sin</m:t>
                        </m:r>
                      </m:fName>
                      <m:e>
                        <m:r>
                          <a:rPr lang="en-US" sz="2400" b="0" i="1" smtClean="0">
                            <a:latin typeface="Cambria Math" panose="02040503050406030204" pitchFamily="18" charset="0"/>
                          </a:rPr>
                          <m:t>3</m:t>
                        </m:r>
                        <m:r>
                          <a:rPr lang="en-US" sz="2400" b="0" i="1" smtClean="0">
                            <a:latin typeface="Cambria Math" panose="02040503050406030204" pitchFamily="18" charset="0"/>
                          </a:rPr>
                          <m:t>𝑥</m:t>
                        </m:r>
                      </m:e>
                    </m:func>
                  </m:oMath>
                </a14:m>
                <a:r>
                  <a:rPr lang="en-US" sz="2400" dirty="0" smtClean="0">
                    <a:latin typeface="Times New Roman" panose="02020603050405020304" pitchFamily="18" charset="0"/>
                    <a:cs typeface="Times New Roman" panose="02020603050405020304" pitchFamily="18" charset="0"/>
                  </a:rPr>
                  <a:t>. Substituted, we have</a:t>
                </a:r>
              </a:p>
              <a:p>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rPr>
                            <m:t>−9</m:t>
                          </m:r>
                          <m:r>
                            <a:rPr lang="en-US" sz="2000" b="0" i="1" smtClean="0">
                              <a:latin typeface="Cambria Math" panose="02040503050406030204" pitchFamily="18" charset="0"/>
                            </a:rPr>
                            <m:t>𝐴</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r>
                                <a:rPr lang="en-US" sz="2000" b="0" i="1" smtClean="0">
                                  <a:latin typeface="Cambria Math" panose="02040503050406030204" pitchFamily="18" charset="0"/>
                                </a:rPr>
                                <m:t>3</m:t>
                              </m:r>
                              <m:r>
                                <a:rPr lang="en-US" sz="2000" b="0" i="1" smtClean="0">
                                  <a:latin typeface="Cambria Math" panose="02040503050406030204" pitchFamily="18" charset="0"/>
                                </a:rPr>
                                <m:t>𝑥</m:t>
                              </m:r>
                            </m:e>
                          </m:func>
                          <m:r>
                            <a:rPr lang="en-US" sz="2000" b="0" i="1" smtClean="0">
                              <a:latin typeface="Cambria Math" panose="02040503050406030204" pitchFamily="18" charset="0"/>
                            </a:rPr>
                            <m:t>−9</m:t>
                          </m:r>
                          <m:r>
                            <a:rPr lang="en-US" sz="2000" b="0" i="1" smtClean="0">
                              <a:latin typeface="Cambria Math" panose="02040503050406030204" pitchFamily="18" charset="0"/>
                            </a:rPr>
                            <m:t>𝐵</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3</m:t>
                              </m:r>
                              <m:r>
                                <a:rPr lang="en-US" sz="2000" b="0" i="1" smtClean="0">
                                  <a:latin typeface="Cambria Math" panose="02040503050406030204" pitchFamily="18" charset="0"/>
                                </a:rPr>
                                <m:t>𝑥</m:t>
                              </m:r>
                            </m:e>
                          </m:func>
                        </m:e>
                      </m:d>
                      <m:r>
                        <a:rPr lang="en-US" sz="2000" b="0" i="1" smtClean="0">
                          <a:latin typeface="Cambria Math" panose="02040503050406030204" pitchFamily="18" charset="0"/>
                          <a:cs typeface="Times New Roman" panose="02020603050405020304" pitchFamily="18" charset="0"/>
                        </a:rPr>
                        <m:t>−4</m:t>
                      </m:r>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rPr>
                            <m:t>−3</m:t>
                          </m:r>
                          <m:r>
                            <a:rPr lang="en-US" sz="2000" b="0" i="1" smtClean="0">
                              <a:latin typeface="Cambria Math" panose="02040503050406030204" pitchFamily="18" charset="0"/>
                            </a:rPr>
                            <m:t>𝐴</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3</m:t>
                              </m:r>
                              <m:r>
                                <a:rPr lang="en-US" sz="2000" b="0" i="1" smtClean="0">
                                  <a:latin typeface="Cambria Math" panose="02040503050406030204" pitchFamily="18" charset="0"/>
                                </a:rPr>
                                <m:t>𝑥</m:t>
                              </m:r>
                            </m:e>
                          </m:func>
                          <m:r>
                            <a:rPr lang="en-US" sz="2000" b="0" i="1" smtClean="0">
                              <a:latin typeface="Cambria Math" panose="02040503050406030204" pitchFamily="18" charset="0"/>
                            </a:rPr>
                            <m:t>+3</m:t>
                          </m:r>
                          <m:r>
                            <a:rPr lang="en-US" sz="2000" b="0" i="1" smtClean="0">
                              <a:latin typeface="Cambria Math" panose="02040503050406030204" pitchFamily="18" charset="0"/>
                            </a:rPr>
                            <m:t>𝐵</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r>
                                <a:rPr lang="en-US" sz="2000" b="0" i="1" smtClean="0">
                                  <a:latin typeface="Cambria Math" panose="02040503050406030204" pitchFamily="18" charset="0"/>
                                </a:rPr>
                                <m:t>3</m:t>
                              </m:r>
                              <m:r>
                                <a:rPr lang="en-US" sz="2000" b="0" i="1" smtClean="0">
                                  <a:latin typeface="Cambria Math" panose="02040503050406030204" pitchFamily="18" charset="0"/>
                                </a:rPr>
                                <m:t>𝑥</m:t>
                              </m:r>
                            </m:e>
                          </m:func>
                        </m:e>
                      </m:d>
                      <m:r>
                        <a:rPr lang="en-US" sz="2000" b="0" i="1" smtClean="0">
                          <a:latin typeface="Cambria Math" panose="02040503050406030204" pitchFamily="18" charset="0"/>
                          <a:cs typeface="Times New Roman" panose="02020603050405020304" pitchFamily="18" charset="0"/>
                        </a:rPr>
                        <m:t>+4</m:t>
                      </m:r>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rPr>
                            <m:t>𝐴</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r>
                                <a:rPr lang="en-US" sz="2000" b="0" i="1" smtClean="0">
                                  <a:latin typeface="Cambria Math" panose="02040503050406030204" pitchFamily="18" charset="0"/>
                                </a:rPr>
                                <m:t>3</m:t>
                              </m:r>
                              <m:r>
                                <a:rPr lang="en-US" sz="2000" b="0" i="1" smtClean="0">
                                  <a:latin typeface="Cambria Math" panose="02040503050406030204" pitchFamily="18" charset="0"/>
                                </a:rPr>
                                <m:t>𝑥</m:t>
                              </m:r>
                            </m:e>
                          </m:func>
                          <m:r>
                            <a:rPr lang="en-US" sz="2000" b="0" i="1" smtClean="0">
                              <a:latin typeface="Cambria Math" panose="02040503050406030204" pitchFamily="18" charset="0"/>
                            </a:rPr>
                            <m:t>+</m:t>
                          </m:r>
                          <m:r>
                            <a:rPr lang="en-US" sz="2000" b="0" i="1" smtClean="0">
                              <a:latin typeface="Cambria Math" panose="02040503050406030204" pitchFamily="18" charset="0"/>
                            </a:rPr>
                            <m:t>𝐵</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3</m:t>
                              </m:r>
                              <m:r>
                                <a:rPr lang="en-US" sz="2000" b="0" i="1" smtClean="0">
                                  <a:latin typeface="Cambria Math" panose="02040503050406030204" pitchFamily="18" charset="0"/>
                                </a:rPr>
                                <m:t>𝑥</m:t>
                              </m:r>
                            </m:e>
                          </m:func>
                        </m:e>
                      </m:d>
                      <m:r>
                        <a:rPr lang="en-US" sz="2000" b="0" i="1" smtClean="0">
                          <a:latin typeface="Cambria Math" panose="02040503050406030204" pitchFamily="18" charset="0"/>
                          <a:cs typeface="Times New Roman" panose="02020603050405020304" pitchFamily="18" charset="0"/>
                        </a:rPr>
                        <m:t>=2</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sin</m:t>
                          </m:r>
                        </m:fName>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𝑥</m:t>
                          </m:r>
                        </m:e>
                      </m:func>
                    </m:oMath>
                  </m:oMathPara>
                </a14:m>
                <a:endParaRPr lang="en-US" sz="20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−9</m:t>
                      </m:r>
                      <m:r>
                        <a:rPr lang="en-US" sz="2000" b="0" i="1" smtClean="0">
                          <a:latin typeface="Cambria Math" panose="02040503050406030204" pitchFamily="18" charset="0"/>
                          <a:cs typeface="Times New Roman" panose="02020603050405020304" pitchFamily="18" charset="0"/>
                        </a:rPr>
                        <m:t>𝐴</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cos</m:t>
                          </m:r>
                        </m:fName>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𝑥</m:t>
                          </m:r>
                        </m:e>
                      </m:func>
                      <m:r>
                        <a:rPr lang="en-US" sz="2000" b="0" i="1" smtClean="0">
                          <a:latin typeface="Cambria Math" panose="02040503050406030204" pitchFamily="18" charset="0"/>
                          <a:cs typeface="Times New Roman" panose="02020603050405020304" pitchFamily="18" charset="0"/>
                        </a:rPr>
                        <m:t>−9</m:t>
                      </m:r>
                      <m:r>
                        <a:rPr lang="en-US" sz="2000" b="0" i="1" smtClean="0">
                          <a:latin typeface="Cambria Math" panose="02040503050406030204" pitchFamily="18" charset="0"/>
                          <a:cs typeface="Times New Roman" panose="02020603050405020304" pitchFamily="18" charset="0"/>
                        </a:rPr>
                        <m:t>𝐵</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sin</m:t>
                          </m:r>
                        </m:fName>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𝑥</m:t>
                          </m:r>
                        </m:e>
                      </m:func>
                      <m:r>
                        <a:rPr lang="en-US" sz="2000" b="0" i="1" smtClean="0">
                          <a:latin typeface="Cambria Math" panose="02040503050406030204" pitchFamily="18" charset="0"/>
                          <a:cs typeface="Times New Roman" panose="02020603050405020304" pitchFamily="18" charset="0"/>
                        </a:rPr>
                        <m:t>+12</m:t>
                      </m:r>
                      <m:r>
                        <a:rPr lang="en-US" sz="2000" b="0" i="1" smtClean="0">
                          <a:latin typeface="Cambria Math" panose="02040503050406030204" pitchFamily="18" charset="0"/>
                          <a:cs typeface="Times New Roman" panose="02020603050405020304" pitchFamily="18" charset="0"/>
                        </a:rPr>
                        <m:t>𝐴</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sin</m:t>
                          </m:r>
                        </m:fName>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𝑥</m:t>
                          </m:r>
                        </m:e>
                      </m:func>
                      <m:r>
                        <a:rPr lang="en-US" sz="2000" b="0" i="1" smtClean="0">
                          <a:latin typeface="Cambria Math" panose="02040503050406030204" pitchFamily="18" charset="0"/>
                          <a:cs typeface="Times New Roman" panose="02020603050405020304" pitchFamily="18" charset="0"/>
                        </a:rPr>
                        <m:t>−12</m:t>
                      </m:r>
                      <m:r>
                        <a:rPr lang="en-US" sz="2000" b="0" i="1" smtClean="0">
                          <a:latin typeface="Cambria Math" panose="02040503050406030204" pitchFamily="18" charset="0"/>
                          <a:cs typeface="Times New Roman" panose="02020603050405020304" pitchFamily="18" charset="0"/>
                        </a:rPr>
                        <m:t>𝐵</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cos</m:t>
                          </m:r>
                        </m:fName>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𝑥</m:t>
                          </m:r>
                        </m:e>
                      </m:func>
                      <m:r>
                        <a:rPr lang="en-US" sz="2000" b="0" i="1" smtClean="0">
                          <a:latin typeface="Cambria Math" panose="02040503050406030204" pitchFamily="18" charset="0"/>
                          <a:cs typeface="Times New Roman" panose="02020603050405020304" pitchFamily="18" charset="0"/>
                        </a:rPr>
                        <m:t>+4</m:t>
                      </m:r>
                      <m:r>
                        <a:rPr lang="en-US" sz="2000" b="0" i="1" smtClean="0">
                          <a:latin typeface="Cambria Math" panose="02040503050406030204" pitchFamily="18" charset="0"/>
                          <a:cs typeface="Times New Roman" panose="02020603050405020304" pitchFamily="18" charset="0"/>
                        </a:rPr>
                        <m:t>𝐴</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cos</m:t>
                          </m:r>
                        </m:fName>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𝑥</m:t>
                          </m:r>
                        </m:e>
                      </m:func>
                      <m:r>
                        <a:rPr lang="en-US" sz="2000" b="0" i="1" smtClean="0">
                          <a:latin typeface="Cambria Math" panose="02040503050406030204" pitchFamily="18" charset="0"/>
                          <a:cs typeface="Times New Roman" panose="02020603050405020304" pitchFamily="18" charset="0"/>
                        </a:rPr>
                        <m:t>+4</m:t>
                      </m:r>
                      <m:r>
                        <a:rPr lang="en-US" sz="2000" b="0" i="1" smtClean="0">
                          <a:latin typeface="Cambria Math" panose="02040503050406030204" pitchFamily="18" charset="0"/>
                          <a:cs typeface="Times New Roman" panose="02020603050405020304" pitchFamily="18" charset="0"/>
                        </a:rPr>
                        <m:t>𝐵</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sin</m:t>
                          </m:r>
                        </m:fName>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𝑥</m:t>
                          </m:r>
                        </m:e>
                      </m:func>
                      <m:r>
                        <a:rPr lang="en-US" sz="2000" b="0" i="1" smtClean="0">
                          <a:latin typeface="Cambria Math" panose="02040503050406030204" pitchFamily="18" charset="0"/>
                          <a:cs typeface="Times New Roman" panose="02020603050405020304" pitchFamily="18" charset="0"/>
                        </a:rPr>
                        <m:t>=2</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sin</m:t>
                          </m:r>
                        </m:fName>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𝑥</m:t>
                          </m:r>
                        </m:e>
                      </m:func>
                    </m:oMath>
                  </m:oMathPara>
                </a14:m>
                <a:endParaRPr lang="en-US" sz="20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cos</m:t>
                          </m:r>
                        </m:fName>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𝑥</m:t>
                          </m:r>
                        </m:e>
                      </m:func>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−9</m:t>
                          </m:r>
                          <m:r>
                            <a:rPr lang="en-US" sz="2000" b="0" i="1" smtClean="0">
                              <a:latin typeface="Cambria Math" panose="02040503050406030204" pitchFamily="18" charset="0"/>
                              <a:cs typeface="Times New Roman" panose="02020603050405020304" pitchFamily="18" charset="0"/>
                            </a:rPr>
                            <m:t>𝐴</m:t>
                          </m:r>
                          <m:r>
                            <a:rPr lang="en-US" sz="2000" b="0" i="1" smtClean="0">
                              <a:latin typeface="Cambria Math" panose="02040503050406030204" pitchFamily="18" charset="0"/>
                              <a:cs typeface="Times New Roman" panose="02020603050405020304" pitchFamily="18" charset="0"/>
                            </a:rPr>
                            <m:t>−12</m:t>
                          </m:r>
                          <m:r>
                            <a:rPr lang="en-US" sz="2000" b="0" i="1" smtClean="0">
                              <a:latin typeface="Cambria Math" panose="02040503050406030204" pitchFamily="18" charset="0"/>
                              <a:cs typeface="Times New Roman" panose="02020603050405020304" pitchFamily="18" charset="0"/>
                            </a:rPr>
                            <m:t>𝐵</m:t>
                          </m:r>
                          <m:r>
                            <a:rPr lang="en-US" sz="2000" b="0" i="1" smtClean="0">
                              <a:latin typeface="Cambria Math" panose="02040503050406030204" pitchFamily="18" charset="0"/>
                              <a:cs typeface="Times New Roman" panose="02020603050405020304" pitchFamily="18" charset="0"/>
                            </a:rPr>
                            <m:t>+4</m:t>
                          </m:r>
                          <m:r>
                            <a:rPr lang="en-US" sz="2000" b="0" i="1" smtClean="0">
                              <a:latin typeface="Cambria Math" panose="02040503050406030204" pitchFamily="18" charset="0"/>
                              <a:cs typeface="Times New Roman" panose="02020603050405020304" pitchFamily="18" charset="0"/>
                            </a:rPr>
                            <m:t>𝐴</m:t>
                          </m:r>
                        </m:e>
                      </m:d>
                      <m:r>
                        <a:rPr lang="en-US" sz="2000" b="0" i="1" smtClean="0">
                          <a:latin typeface="Cambria Math" panose="02040503050406030204" pitchFamily="18" charset="0"/>
                          <a:cs typeface="Times New Roman" panose="02020603050405020304" pitchFamily="18" charset="0"/>
                        </a:rPr>
                        <m:t>+</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sin</m:t>
                          </m:r>
                        </m:fName>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𝑥</m:t>
                          </m:r>
                        </m:e>
                      </m:func>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−9</m:t>
                          </m:r>
                          <m:r>
                            <a:rPr lang="en-US" sz="2000" b="0" i="1" smtClean="0">
                              <a:latin typeface="Cambria Math" panose="02040503050406030204" pitchFamily="18" charset="0"/>
                              <a:cs typeface="Times New Roman" panose="02020603050405020304" pitchFamily="18" charset="0"/>
                            </a:rPr>
                            <m:t>𝐵</m:t>
                          </m:r>
                          <m:r>
                            <a:rPr lang="en-US" sz="2000" b="0" i="1" smtClean="0">
                              <a:latin typeface="Cambria Math" panose="02040503050406030204" pitchFamily="18" charset="0"/>
                              <a:cs typeface="Times New Roman" panose="02020603050405020304" pitchFamily="18" charset="0"/>
                            </a:rPr>
                            <m:t>+12</m:t>
                          </m:r>
                          <m:r>
                            <a:rPr lang="en-US" sz="2000" b="0" i="1" smtClean="0">
                              <a:latin typeface="Cambria Math" panose="02040503050406030204" pitchFamily="18" charset="0"/>
                              <a:cs typeface="Times New Roman" panose="02020603050405020304" pitchFamily="18" charset="0"/>
                            </a:rPr>
                            <m:t>𝐴</m:t>
                          </m:r>
                          <m:r>
                            <a:rPr lang="en-US" sz="2000" b="0" i="1" smtClean="0">
                              <a:latin typeface="Cambria Math" panose="02040503050406030204" pitchFamily="18" charset="0"/>
                              <a:cs typeface="Times New Roman" panose="02020603050405020304" pitchFamily="18" charset="0"/>
                            </a:rPr>
                            <m:t>+4</m:t>
                          </m:r>
                          <m:r>
                            <a:rPr lang="en-US" sz="2000" b="0" i="1" smtClean="0">
                              <a:latin typeface="Cambria Math" panose="02040503050406030204" pitchFamily="18" charset="0"/>
                              <a:cs typeface="Times New Roman" panose="02020603050405020304" pitchFamily="18" charset="0"/>
                            </a:rPr>
                            <m:t>𝐵</m:t>
                          </m:r>
                        </m:e>
                      </m:d>
                      <m:r>
                        <a:rPr lang="en-US" sz="2000" b="0" i="1" smtClean="0">
                          <a:latin typeface="Cambria Math" panose="02040503050406030204" pitchFamily="18" charset="0"/>
                          <a:cs typeface="Times New Roman" panose="02020603050405020304" pitchFamily="18" charset="0"/>
                        </a:rPr>
                        <m:t>=2</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sin</m:t>
                          </m:r>
                        </m:fName>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𝑥</m:t>
                          </m:r>
                        </m:e>
                      </m:func>
                    </m:oMath>
                  </m:oMathPara>
                </a14:m>
                <a:endParaRPr lang="en-US" sz="20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cos</m:t>
                          </m:r>
                        </m:fName>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𝑥</m:t>
                          </m:r>
                        </m:e>
                      </m:func>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−5</m:t>
                          </m:r>
                          <m:r>
                            <a:rPr lang="en-US" sz="2000" b="0" i="1" smtClean="0">
                              <a:latin typeface="Cambria Math" panose="02040503050406030204" pitchFamily="18" charset="0"/>
                              <a:cs typeface="Times New Roman" panose="02020603050405020304" pitchFamily="18" charset="0"/>
                            </a:rPr>
                            <m:t>𝐴</m:t>
                          </m:r>
                          <m:r>
                            <a:rPr lang="en-US" sz="2000" b="0" i="1" smtClean="0">
                              <a:latin typeface="Cambria Math" panose="02040503050406030204" pitchFamily="18" charset="0"/>
                              <a:cs typeface="Times New Roman" panose="02020603050405020304" pitchFamily="18" charset="0"/>
                            </a:rPr>
                            <m:t>−12</m:t>
                          </m:r>
                          <m:r>
                            <a:rPr lang="en-US" sz="2000" b="0" i="1" smtClean="0">
                              <a:latin typeface="Cambria Math" panose="02040503050406030204" pitchFamily="18" charset="0"/>
                              <a:cs typeface="Times New Roman" panose="02020603050405020304" pitchFamily="18" charset="0"/>
                            </a:rPr>
                            <m:t>𝐵</m:t>
                          </m:r>
                        </m:e>
                      </m:d>
                      <m:r>
                        <a:rPr lang="en-US" sz="2000" b="0" i="1" smtClean="0">
                          <a:latin typeface="Cambria Math" panose="02040503050406030204" pitchFamily="18" charset="0"/>
                          <a:cs typeface="Times New Roman" panose="02020603050405020304" pitchFamily="18" charset="0"/>
                        </a:rPr>
                        <m:t>+</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sin</m:t>
                          </m:r>
                        </m:fName>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𝑥</m:t>
                          </m:r>
                        </m:e>
                      </m:func>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12</m:t>
                          </m:r>
                          <m:r>
                            <a:rPr lang="en-US" sz="2000" b="0" i="1" smtClean="0">
                              <a:latin typeface="Cambria Math" panose="02040503050406030204" pitchFamily="18" charset="0"/>
                              <a:cs typeface="Times New Roman" panose="02020603050405020304" pitchFamily="18" charset="0"/>
                            </a:rPr>
                            <m:t>𝐴</m:t>
                          </m:r>
                          <m:r>
                            <a:rPr lang="en-US" sz="2000" b="0" i="1" smtClean="0">
                              <a:latin typeface="Cambria Math" panose="02040503050406030204" pitchFamily="18" charset="0"/>
                              <a:cs typeface="Times New Roman" panose="02020603050405020304" pitchFamily="18" charset="0"/>
                            </a:rPr>
                            <m:t>−5</m:t>
                          </m:r>
                          <m:r>
                            <a:rPr lang="en-US" sz="2000" b="0" i="1" smtClean="0">
                              <a:latin typeface="Cambria Math" panose="02040503050406030204" pitchFamily="18" charset="0"/>
                              <a:cs typeface="Times New Roman" panose="02020603050405020304" pitchFamily="18" charset="0"/>
                            </a:rPr>
                            <m:t>𝐵</m:t>
                          </m:r>
                        </m:e>
                      </m:d>
                      <m:r>
                        <a:rPr lang="en-US" sz="2000" b="0" i="1" smtClean="0">
                          <a:latin typeface="Cambria Math" panose="02040503050406030204" pitchFamily="18" charset="0"/>
                          <a:cs typeface="Times New Roman" panose="02020603050405020304" pitchFamily="18" charset="0"/>
                        </a:rPr>
                        <m:t>=2</m:t>
                      </m:r>
                      <m:func>
                        <m:funcPr>
                          <m:ctrlPr>
                            <a:rPr lang="en-US" sz="2000" b="0" i="1" smtClean="0">
                              <a:latin typeface="Cambria Math" panose="02040503050406030204" pitchFamily="18" charset="0"/>
                              <a:cs typeface="Times New Roman" panose="02020603050405020304" pitchFamily="18" charset="0"/>
                            </a:rPr>
                          </m:ctrlPr>
                        </m:funcPr>
                        <m:fName>
                          <m:r>
                            <m:rPr>
                              <m:sty m:val="p"/>
                            </m:rPr>
                            <a:rPr lang="en-US" sz="2000" b="0" i="0" smtClean="0">
                              <a:latin typeface="Cambria Math" panose="02040503050406030204" pitchFamily="18" charset="0"/>
                              <a:cs typeface="Times New Roman" panose="02020603050405020304" pitchFamily="18" charset="0"/>
                            </a:rPr>
                            <m:t>sin</m:t>
                          </m:r>
                        </m:fName>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𝑥</m:t>
                          </m:r>
                        </m:e>
                      </m:func>
                      <m:r>
                        <a:rPr lang="en-US" sz="2000" b="0" i="1" smtClean="0">
                          <a:latin typeface="Cambria Math" panose="02040503050406030204" pitchFamily="18" charset="0"/>
                          <a:cs typeface="Times New Roman" panose="02020603050405020304" pitchFamily="18" charset="0"/>
                        </a:rPr>
                        <m:t>.</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99258" y="340822"/>
                <a:ext cx="11413375" cy="5443157"/>
              </a:xfrm>
              <a:prstGeom prst="rect">
                <a:avLst/>
              </a:prstGeom>
              <a:blipFill>
                <a:blip r:embed="rId2"/>
                <a:stretch>
                  <a:fillRect l="-801" t="-896"/>
                </a:stretch>
              </a:blipFill>
            </p:spPr>
            <p:txBody>
              <a:bodyPr/>
              <a:lstStyle/>
              <a:p>
                <a:r>
                  <a:rPr lang="en-US">
                    <a:noFill/>
                  </a:rPr>
                  <a:t> </a:t>
                </a:r>
              </a:p>
            </p:txBody>
          </p:sp>
        </mc:Fallback>
      </mc:AlternateContent>
    </p:spTree>
    <p:extLst>
      <p:ext uri="{BB962C8B-B14F-4D97-AF65-F5344CB8AC3E}">
        <p14:creationId xmlns:p14="http://schemas.microsoft.com/office/powerpoint/2010/main" val="26959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404</Words>
  <Application>Microsoft Office PowerPoint</Application>
  <PresentationFormat>Widescreen</PresentationFormat>
  <Paragraphs>164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 Math</vt:lpstr>
      <vt:lpstr>Times New Roman</vt:lpstr>
      <vt:lpstr>Office Theme</vt:lpstr>
      <vt:lpstr>Method of Undetermined Coefficients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 of Undetermined Coefficients</dc:title>
  <dc:creator>Scott Surgent</dc:creator>
  <cp:lastModifiedBy>Scott Surgent</cp:lastModifiedBy>
  <cp:revision>34</cp:revision>
  <dcterms:created xsi:type="dcterms:W3CDTF">2017-02-08T17:55:35Z</dcterms:created>
  <dcterms:modified xsi:type="dcterms:W3CDTF">2017-04-06T16:30:46Z</dcterms:modified>
</cp:coreProperties>
</file>