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6B22B5-9025-466B-87D4-16F2B46210AD}" type="datetimeFigureOut">
              <a:rPr lang="en-US" smtClean="0"/>
              <a:t>8/4/2017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2B3B4-1932-4649-ABEA-3BCEDE4D2A47}" type="slidenum">
              <a:rPr lang="en-US" smtClean="0"/>
              <a:t>‹#›</a:t>
            </a:fld>
            <a:endParaRPr lang="en-US"/>
          </a:p>
        </p:txBody>
      </p:sp>
    </p:spTree>
    <p:extLst>
      <p:ext uri="{BB962C8B-B14F-4D97-AF65-F5344CB8AC3E}">
        <p14:creationId xmlns:p14="http://schemas.microsoft.com/office/powerpoint/2010/main" val="1119474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B22B5-9025-466B-87D4-16F2B46210AD}" type="datetimeFigureOut">
              <a:rPr lang="en-US" smtClean="0"/>
              <a:t>8/4/2017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2B3B4-1932-4649-ABEA-3BCEDE4D2A47}" type="slidenum">
              <a:rPr lang="en-US" smtClean="0"/>
              <a:t>‹#›</a:t>
            </a:fld>
            <a:endParaRPr lang="en-US"/>
          </a:p>
        </p:txBody>
      </p:sp>
    </p:spTree>
    <p:extLst>
      <p:ext uri="{BB962C8B-B14F-4D97-AF65-F5344CB8AC3E}">
        <p14:creationId xmlns:p14="http://schemas.microsoft.com/office/powerpoint/2010/main" val="3982040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B22B5-9025-466B-87D4-16F2B46210AD}" type="datetimeFigureOut">
              <a:rPr lang="en-US" smtClean="0"/>
              <a:t>8/4/2017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2B3B4-1932-4649-ABEA-3BCEDE4D2A47}" type="slidenum">
              <a:rPr lang="en-US" smtClean="0"/>
              <a:t>‹#›</a:t>
            </a:fld>
            <a:endParaRPr lang="en-US"/>
          </a:p>
        </p:txBody>
      </p:sp>
    </p:spTree>
    <p:extLst>
      <p:ext uri="{BB962C8B-B14F-4D97-AF65-F5344CB8AC3E}">
        <p14:creationId xmlns:p14="http://schemas.microsoft.com/office/powerpoint/2010/main" val="1070025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B22B5-9025-466B-87D4-16F2B46210AD}" type="datetimeFigureOut">
              <a:rPr lang="en-US" smtClean="0"/>
              <a:t>8/4/2017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2B3B4-1932-4649-ABEA-3BCEDE4D2A47}" type="slidenum">
              <a:rPr lang="en-US" smtClean="0"/>
              <a:t>‹#›</a:t>
            </a:fld>
            <a:endParaRPr lang="en-US"/>
          </a:p>
        </p:txBody>
      </p:sp>
    </p:spTree>
    <p:extLst>
      <p:ext uri="{BB962C8B-B14F-4D97-AF65-F5344CB8AC3E}">
        <p14:creationId xmlns:p14="http://schemas.microsoft.com/office/powerpoint/2010/main" val="1026648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86B22B5-9025-466B-87D4-16F2B46210AD}" type="datetimeFigureOut">
              <a:rPr lang="en-US" smtClean="0"/>
              <a:t>8/4/2017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2B3B4-1932-4649-ABEA-3BCEDE4D2A47}" type="slidenum">
              <a:rPr lang="en-US" smtClean="0"/>
              <a:t>‹#›</a:t>
            </a:fld>
            <a:endParaRPr lang="en-US"/>
          </a:p>
        </p:txBody>
      </p:sp>
    </p:spTree>
    <p:extLst>
      <p:ext uri="{BB962C8B-B14F-4D97-AF65-F5344CB8AC3E}">
        <p14:creationId xmlns:p14="http://schemas.microsoft.com/office/powerpoint/2010/main" val="3383586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6B22B5-9025-466B-87D4-16F2B46210AD}" type="datetimeFigureOut">
              <a:rPr lang="en-US" smtClean="0"/>
              <a:t>8/4/2017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C2B3B4-1932-4649-ABEA-3BCEDE4D2A47}" type="slidenum">
              <a:rPr lang="en-US" smtClean="0"/>
              <a:t>‹#›</a:t>
            </a:fld>
            <a:endParaRPr lang="en-US"/>
          </a:p>
        </p:txBody>
      </p:sp>
    </p:spTree>
    <p:extLst>
      <p:ext uri="{BB962C8B-B14F-4D97-AF65-F5344CB8AC3E}">
        <p14:creationId xmlns:p14="http://schemas.microsoft.com/office/powerpoint/2010/main" val="3939888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6B22B5-9025-466B-87D4-16F2B46210AD}" type="datetimeFigureOut">
              <a:rPr lang="en-US" smtClean="0"/>
              <a:t>8/4/2017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C2B3B4-1932-4649-ABEA-3BCEDE4D2A47}" type="slidenum">
              <a:rPr lang="en-US" smtClean="0"/>
              <a:t>‹#›</a:t>
            </a:fld>
            <a:endParaRPr lang="en-US"/>
          </a:p>
        </p:txBody>
      </p:sp>
    </p:spTree>
    <p:extLst>
      <p:ext uri="{BB962C8B-B14F-4D97-AF65-F5344CB8AC3E}">
        <p14:creationId xmlns:p14="http://schemas.microsoft.com/office/powerpoint/2010/main" val="2039085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6B22B5-9025-466B-87D4-16F2B46210AD}" type="datetimeFigureOut">
              <a:rPr lang="en-US" smtClean="0"/>
              <a:t>8/4/2017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C2B3B4-1932-4649-ABEA-3BCEDE4D2A47}" type="slidenum">
              <a:rPr lang="en-US" smtClean="0"/>
              <a:t>‹#›</a:t>
            </a:fld>
            <a:endParaRPr lang="en-US"/>
          </a:p>
        </p:txBody>
      </p:sp>
    </p:spTree>
    <p:extLst>
      <p:ext uri="{BB962C8B-B14F-4D97-AF65-F5344CB8AC3E}">
        <p14:creationId xmlns:p14="http://schemas.microsoft.com/office/powerpoint/2010/main" val="3415119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6B22B5-9025-466B-87D4-16F2B46210AD}" type="datetimeFigureOut">
              <a:rPr lang="en-US" smtClean="0"/>
              <a:t>8/4/2017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C2B3B4-1932-4649-ABEA-3BCEDE4D2A47}" type="slidenum">
              <a:rPr lang="en-US" smtClean="0"/>
              <a:t>‹#›</a:t>
            </a:fld>
            <a:endParaRPr lang="en-US"/>
          </a:p>
        </p:txBody>
      </p:sp>
    </p:spTree>
    <p:extLst>
      <p:ext uri="{BB962C8B-B14F-4D97-AF65-F5344CB8AC3E}">
        <p14:creationId xmlns:p14="http://schemas.microsoft.com/office/powerpoint/2010/main" val="112698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86B22B5-9025-466B-87D4-16F2B46210AD}" type="datetimeFigureOut">
              <a:rPr lang="en-US" smtClean="0"/>
              <a:t>8/4/2017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C2B3B4-1932-4649-ABEA-3BCEDE4D2A47}" type="slidenum">
              <a:rPr lang="en-US" smtClean="0"/>
              <a:t>‹#›</a:t>
            </a:fld>
            <a:endParaRPr lang="en-US"/>
          </a:p>
        </p:txBody>
      </p:sp>
    </p:spTree>
    <p:extLst>
      <p:ext uri="{BB962C8B-B14F-4D97-AF65-F5344CB8AC3E}">
        <p14:creationId xmlns:p14="http://schemas.microsoft.com/office/powerpoint/2010/main" val="1239864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86B22B5-9025-466B-87D4-16F2B46210AD}" type="datetimeFigureOut">
              <a:rPr lang="en-US" smtClean="0"/>
              <a:t>8/4/2017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C2B3B4-1932-4649-ABEA-3BCEDE4D2A47}" type="slidenum">
              <a:rPr lang="en-US" smtClean="0"/>
              <a:t>‹#›</a:t>
            </a:fld>
            <a:endParaRPr lang="en-US"/>
          </a:p>
        </p:txBody>
      </p:sp>
    </p:spTree>
    <p:extLst>
      <p:ext uri="{BB962C8B-B14F-4D97-AF65-F5344CB8AC3E}">
        <p14:creationId xmlns:p14="http://schemas.microsoft.com/office/powerpoint/2010/main" val="2639134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B22B5-9025-466B-87D4-16F2B46210AD}" type="datetimeFigureOut">
              <a:rPr lang="en-US" smtClean="0"/>
              <a:t>8/4/2017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C2B3B4-1932-4649-ABEA-3BCEDE4D2A47}" type="slidenum">
              <a:rPr lang="en-US" smtClean="0"/>
              <a:t>‹#›</a:t>
            </a:fld>
            <a:endParaRPr lang="en-US"/>
          </a:p>
        </p:txBody>
      </p:sp>
    </p:spTree>
    <p:extLst>
      <p:ext uri="{BB962C8B-B14F-4D97-AF65-F5344CB8AC3E}">
        <p14:creationId xmlns:p14="http://schemas.microsoft.com/office/powerpoint/2010/main" val="9787700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Systems of Ordinary Differential Equations</a:t>
            </a:r>
            <a:br>
              <a:rPr lang="en-US" dirty="0" smtClean="0"/>
            </a:br>
            <a:r>
              <a:rPr lang="en-US" sz="3100" dirty="0" smtClean="0"/>
              <a:t>Case II: Complex Eigenvalues</a:t>
            </a:r>
            <a:endParaRPr lang="en-US" sz="3100" dirty="0"/>
          </a:p>
        </p:txBody>
      </p:sp>
      <p:sp>
        <p:nvSpPr>
          <p:cNvPr id="3" name="Subtitle 2"/>
          <p:cNvSpPr>
            <a:spLocks noGrp="1"/>
          </p:cNvSpPr>
          <p:nvPr>
            <p:ph type="subTitle" idx="1"/>
          </p:nvPr>
        </p:nvSpPr>
        <p:spPr/>
        <p:txBody>
          <a:bodyPr/>
          <a:lstStyle/>
          <a:p>
            <a:r>
              <a:rPr lang="en-US" dirty="0" smtClean="0"/>
              <a:t>MAT 275</a:t>
            </a:r>
            <a:endParaRPr lang="en-US" dirty="0"/>
          </a:p>
        </p:txBody>
      </p:sp>
    </p:spTree>
    <p:extLst>
      <p:ext uri="{BB962C8B-B14F-4D97-AF65-F5344CB8AC3E}">
        <p14:creationId xmlns:p14="http://schemas.microsoft.com/office/powerpoint/2010/main" val="558735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angle 1"/>
              <p:cNvSpPr/>
              <p:nvPr/>
            </p:nvSpPr>
            <p:spPr>
              <a:xfrm>
                <a:off x="295835" y="179294"/>
                <a:ext cx="11501718" cy="2221442"/>
              </a:xfrm>
              <a:prstGeom prst="rect">
                <a:avLst/>
              </a:prstGeom>
            </p:spPr>
            <p:txBody>
              <a:bodyPr wrap="square">
                <a:spAutoFit/>
              </a:bodyPr>
              <a:lstStyle/>
              <a:p>
                <a:r>
                  <a:rPr lang="en-US" sz="2400" dirty="0" smtClean="0">
                    <a:latin typeface="Times New Roman" panose="02020603050405020304" pitchFamily="18" charset="0"/>
                    <a:cs typeface="Times New Roman" panose="02020603050405020304" pitchFamily="18" charset="0"/>
                  </a:rPr>
                  <a:t>The phase portrait for </a:t>
                </a:r>
                <a14:m>
                  <m:oMath xmlns:m="http://schemas.openxmlformats.org/officeDocument/2006/math">
                    <m:sSup>
                      <m:sSupPr>
                        <m:ctrlPr>
                          <a:rPr lang="en-US" sz="2400" i="1">
                            <a:latin typeface="Cambria Math" panose="02040503050406030204" pitchFamily="18" charset="0"/>
                            <a:cs typeface="Times New Roman" panose="02020603050405020304" pitchFamily="18" charset="0"/>
                          </a:rPr>
                        </m:ctrlPr>
                      </m:sSupPr>
                      <m:e>
                        <m:r>
                          <a:rPr lang="en-US" sz="2400" b="1">
                            <a:latin typeface="Cambria Math" panose="02040503050406030204" pitchFamily="18" charset="0"/>
                            <a:cs typeface="Times New Roman" panose="02020603050405020304" pitchFamily="18" charset="0"/>
                          </a:rPr>
                          <m:t>𝐱</m:t>
                        </m:r>
                      </m:e>
                      <m:sup>
                        <m:r>
                          <a:rPr lang="en-US" sz="2400" i="1">
                            <a:latin typeface="Cambria Math" panose="02040503050406030204" pitchFamily="18" charset="0"/>
                            <a:cs typeface="Times New Roman" panose="02020603050405020304" pitchFamily="18" charset="0"/>
                          </a:rPr>
                          <m:t>′</m:t>
                        </m:r>
                      </m:sup>
                    </m:sSup>
                    <m:r>
                      <a:rPr lang="en-US" sz="2400" i="1">
                        <a:latin typeface="Cambria Math" panose="02040503050406030204" pitchFamily="18" charset="0"/>
                        <a:cs typeface="Times New Roman" panose="02020603050405020304" pitchFamily="18" charset="0"/>
                      </a:rPr>
                      <m:t>=</m:t>
                    </m:r>
                    <m:d>
                      <m:dPr>
                        <m:begChr m:val="["/>
                        <m:endChr m:val="]"/>
                        <m:ctrlPr>
                          <a:rPr lang="en-US" sz="2400" i="1">
                            <a:latin typeface="Cambria Math" panose="02040503050406030204" pitchFamily="18" charset="0"/>
                            <a:cs typeface="Times New Roman" panose="02020603050405020304" pitchFamily="18" charset="0"/>
                          </a:rPr>
                        </m:ctrlPr>
                      </m:dPr>
                      <m:e>
                        <m:m>
                          <m:mPr>
                            <m:mcs>
                              <m:mc>
                                <m:mcPr>
                                  <m:count m:val="2"/>
                                  <m:mcJc m:val="center"/>
                                </m:mcPr>
                              </m:mc>
                            </m:mcs>
                            <m:ctrlPr>
                              <a:rPr lang="en-US" sz="2400" i="1">
                                <a:latin typeface="Cambria Math" panose="02040503050406030204" pitchFamily="18" charset="0"/>
                                <a:cs typeface="Times New Roman" panose="02020603050405020304" pitchFamily="18" charset="0"/>
                              </a:rPr>
                            </m:ctrlPr>
                          </m:mPr>
                          <m:mr>
                            <m:e>
                              <m:r>
                                <a:rPr lang="en-US" sz="2400" b="0" i="1" smtClean="0">
                                  <a:latin typeface="Cambria Math" panose="02040503050406030204" pitchFamily="18" charset="0"/>
                                  <a:cs typeface="Times New Roman" panose="02020603050405020304" pitchFamily="18" charset="0"/>
                                </a:rPr>
                                <m:t>0</m:t>
                              </m:r>
                            </m:e>
                            <m:e>
                              <m:r>
                                <a:rPr lang="en-US" sz="2400" i="1">
                                  <a:latin typeface="Cambria Math" panose="02040503050406030204" pitchFamily="18" charset="0"/>
                                  <a:cs typeface="Times New Roman" panose="02020603050405020304" pitchFamily="18" charset="0"/>
                                </a:rPr>
                                <m:t>−2</m:t>
                              </m:r>
                            </m:e>
                          </m:mr>
                          <m:mr>
                            <m:e>
                              <m:r>
                                <a:rPr lang="en-US" sz="2400" b="0" i="1" smtClean="0">
                                  <a:latin typeface="Cambria Math" panose="02040503050406030204" pitchFamily="18" charset="0"/>
                                  <a:cs typeface="Times New Roman" panose="02020603050405020304" pitchFamily="18" charset="0"/>
                                </a:rPr>
                                <m:t>4</m:t>
                              </m:r>
                            </m:e>
                            <m:e>
                              <m:r>
                                <a:rPr lang="en-US" sz="2400" b="0" i="1" smtClean="0">
                                  <a:latin typeface="Cambria Math" panose="02040503050406030204" pitchFamily="18" charset="0"/>
                                  <a:cs typeface="Times New Roman" panose="02020603050405020304" pitchFamily="18" charset="0"/>
                                </a:rPr>
                                <m:t>0</m:t>
                              </m:r>
                            </m:e>
                          </m:mr>
                        </m:m>
                      </m:e>
                    </m:d>
                    <m:r>
                      <a:rPr lang="en-US" sz="2400" b="1">
                        <a:latin typeface="Cambria Math" panose="02040503050406030204" pitchFamily="18" charset="0"/>
                        <a:cs typeface="Times New Roman" panose="02020603050405020304" pitchFamily="18" charset="0"/>
                      </a:rPr>
                      <m:t>𝐱</m:t>
                    </m:r>
                  </m:oMath>
                </a14:m>
                <a:r>
                  <a:rPr lang="en-US" sz="2400" dirty="0">
                    <a:latin typeface="Times New Roman" panose="02020603050405020304" pitchFamily="18" charset="0"/>
                    <a:cs typeface="Times New Roman" panose="02020603050405020304" pitchFamily="18" charset="0"/>
                  </a:rPr>
                  <a:t> is:</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 eigenvalues are </a:t>
                </a:r>
                <a14:m>
                  <m:oMath xmlns:m="http://schemas.openxmlformats.org/officeDocument/2006/math">
                    <m:r>
                      <a:rPr lang="en-US" sz="2400" i="1">
                        <a:latin typeface="Cambria Math" panose="02040503050406030204" pitchFamily="18" charset="0"/>
                        <a:cs typeface="Times New Roman" panose="02020603050405020304" pitchFamily="18" charset="0"/>
                      </a:rPr>
                      <m:t>𝜆</m:t>
                    </m:r>
                    <m:r>
                      <a:rPr lang="en-US" sz="2400" i="1">
                        <a:latin typeface="Cambria Math" panose="02040503050406030204" pitchFamily="18" charset="0"/>
                        <a:cs typeface="Times New Roman" panose="02020603050405020304" pitchFamily="18" charset="0"/>
                      </a:rPr>
                      <m:t>=±2</m:t>
                    </m:r>
                    <m:rad>
                      <m:radPr>
                        <m:degHide m:val="on"/>
                        <m:ctrlPr>
                          <a:rPr lang="en-US" sz="2400" b="0" i="1" smtClean="0">
                            <a:latin typeface="Cambria Math" panose="02040503050406030204" pitchFamily="18" charset="0"/>
                            <a:cs typeface="Times New Roman" panose="02020603050405020304" pitchFamily="18" charset="0"/>
                          </a:rPr>
                        </m:ctrlPr>
                      </m:radPr>
                      <m:deg/>
                      <m:e>
                        <m:r>
                          <a:rPr lang="en-US" sz="2400" b="0" i="1" smtClean="0">
                            <a:latin typeface="Cambria Math" panose="02040503050406030204" pitchFamily="18" charset="0"/>
                            <a:cs typeface="Times New Roman" panose="02020603050405020304" pitchFamily="18" charset="0"/>
                          </a:rPr>
                          <m:t>2</m:t>
                        </m:r>
                      </m:e>
                    </m:rad>
                    <m:r>
                      <a:rPr lang="en-US" sz="2400" i="1">
                        <a:latin typeface="Cambria Math" panose="02040503050406030204" pitchFamily="18" charset="0"/>
                        <a:cs typeface="Times New Roman" panose="02020603050405020304" pitchFamily="18" charset="0"/>
                      </a:rPr>
                      <m:t>𝑖</m:t>
                    </m:r>
                  </m:oMath>
                </a14:m>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Since </a:t>
                </a:r>
                <a:r>
                  <a:rPr lang="en-US" sz="2400" i="1" dirty="0">
                    <a:latin typeface="Times New Roman" panose="02020603050405020304" pitchFamily="18" charset="0"/>
                    <a:cs typeface="Times New Roman" panose="02020603050405020304" pitchFamily="18" charset="0"/>
                  </a:rPr>
                  <a:t>a</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0, the direction </a:t>
                </a:r>
                <a:r>
                  <a:rPr lang="en-US" sz="2400" dirty="0" smtClean="0">
                    <a:latin typeface="Times New Roman" panose="02020603050405020304" pitchFamily="18" charset="0"/>
                    <a:cs typeface="Times New Roman" panose="02020603050405020304" pitchFamily="18" charset="0"/>
                  </a:rPr>
                  <a:t>lines form ellipses.</a:t>
                </a:r>
                <a:endParaRPr lang="en-US" sz="2400" dirty="0">
                  <a:latin typeface="Times New Roman" panose="02020603050405020304" pitchFamily="18" charset="0"/>
                  <a:cs typeface="Times New Roman" panose="02020603050405020304" pitchFamily="18" charset="0"/>
                </a:endParaRPr>
              </a:p>
            </p:txBody>
          </p:sp>
        </mc:Choice>
        <mc:Fallback>
          <p:sp>
            <p:nvSpPr>
              <p:cNvPr id="2" name="Rectangle 1"/>
              <p:cNvSpPr>
                <a:spLocks noRot="1" noChangeAspect="1" noMove="1" noResize="1" noEditPoints="1" noAdjustHandles="1" noChangeArrowheads="1" noChangeShapeType="1" noTextEdit="1"/>
              </p:cNvSpPr>
              <p:nvPr/>
            </p:nvSpPr>
            <p:spPr>
              <a:xfrm>
                <a:off x="295835" y="179294"/>
                <a:ext cx="11501718" cy="2221442"/>
              </a:xfrm>
              <a:prstGeom prst="rect">
                <a:avLst/>
              </a:prstGeom>
              <a:blipFill>
                <a:blip r:embed="rId2"/>
                <a:stretch>
                  <a:fillRect l="-848" b="-5205"/>
                </a:stretch>
              </a:blipFill>
            </p:spPr>
            <p:txBody>
              <a:bodyPr/>
              <a:lstStyle/>
              <a:p>
                <a:r>
                  <a:rPr lang="en-US">
                    <a:noFill/>
                  </a:rPr>
                  <a:t> </a:t>
                </a:r>
              </a:p>
            </p:txBody>
          </p:sp>
        </mc:Fallback>
      </mc:AlternateContent>
      <p:pic>
        <p:nvPicPr>
          <p:cNvPr id="3" name="Picture 2"/>
          <p:cNvPicPr>
            <a:picLocks noChangeAspect="1"/>
          </p:cNvPicPr>
          <p:nvPr/>
        </p:nvPicPr>
        <p:blipFill>
          <a:blip r:embed="rId3"/>
          <a:stretch>
            <a:fillRect/>
          </a:stretch>
        </p:blipFill>
        <p:spPr>
          <a:xfrm>
            <a:off x="6046694" y="179294"/>
            <a:ext cx="5991225" cy="6010275"/>
          </a:xfrm>
          <a:prstGeom prst="rect">
            <a:avLst/>
          </a:prstGeom>
        </p:spPr>
      </p:pic>
    </p:spTree>
    <p:extLst>
      <p:ext uri="{BB962C8B-B14F-4D97-AF65-F5344CB8AC3E}">
        <p14:creationId xmlns:p14="http://schemas.microsoft.com/office/powerpoint/2010/main" val="63935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141316" y="266007"/>
                <a:ext cx="11895513" cy="4589462"/>
              </a:xfrm>
              <a:prstGeom prst="rect">
                <a:avLst/>
              </a:prstGeom>
              <a:noFill/>
            </p:spPr>
            <p:txBody>
              <a:bodyPr wrap="square" rtlCol="0">
                <a:spAutoFit/>
              </a:bodyPr>
              <a:lstStyle/>
              <a:p>
                <a:pPr algn="just"/>
                <a:r>
                  <a:rPr lang="en-US" sz="2400" dirty="0" smtClean="0">
                    <a:latin typeface="Times New Roman" panose="02020603050405020304" pitchFamily="18" charset="0"/>
                    <a:cs typeface="Times New Roman" panose="02020603050405020304" pitchFamily="18" charset="0"/>
                  </a:rPr>
                  <a:t>Recall that </a:t>
                </a:r>
                <a14:m>
                  <m:oMath xmlns:m="http://schemas.openxmlformats.org/officeDocument/2006/math">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𝑒</m:t>
                        </m:r>
                      </m:e>
                      <m:sup>
                        <m:r>
                          <a:rPr lang="en-US" sz="2400" b="0" i="1" smtClean="0">
                            <a:latin typeface="Cambria Math" panose="02040503050406030204" pitchFamily="18" charset="0"/>
                          </a:rPr>
                          <m:t>𝑎𝑖𝑡</m:t>
                        </m:r>
                      </m:sup>
                    </m:sSup>
                    <m:r>
                      <a:rPr lang="en-US" sz="2400" b="0" i="1" smtClean="0">
                        <a:latin typeface="Cambria Math" panose="02040503050406030204" pitchFamily="18" charset="0"/>
                      </a:rPr>
                      <m:t>=</m:t>
                    </m:r>
                    <m:func>
                      <m:funcPr>
                        <m:ctrlPr>
                          <a:rPr lang="en-US" sz="2400" b="0" i="1" smtClean="0">
                            <a:latin typeface="Cambria Math" panose="02040503050406030204" pitchFamily="18" charset="0"/>
                          </a:rPr>
                        </m:ctrlPr>
                      </m:funcPr>
                      <m:fName>
                        <m:r>
                          <m:rPr>
                            <m:sty m:val="p"/>
                          </m:rPr>
                          <a:rPr lang="en-US" sz="2400" b="0" i="0" smtClean="0">
                            <a:latin typeface="Cambria Math" panose="02040503050406030204" pitchFamily="18" charset="0"/>
                          </a:rPr>
                          <m:t>cos</m:t>
                        </m:r>
                      </m:fName>
                      <m:e>
                        <m:r>
                          <a:rPr lang="en-US" sz="2400" b="0" i="1" smtClean="0">
                            <a:latin typeface="Cambria Math" panose="02040503050406030204" pitchFamily="18" charset="0"/>
                          </a:rPr>
                          <m:t>𝑎𝑡</m:t>
                        </m:r>
                      </m:e>
                    </m:func>
                    <m:r>
                      <a:rPr lang="en-US" sz="2400" b="0" i="1" smtClean="0">
                        <a:latin typeface="Cambria Math" panose="02040503050406030204" pitchFamily="18" charset="0"/>
                      </a:rPr>
                      <m:t>+</m:t>
                    </m:r>
                    <m:r>
                      <a:rPr lang="en-US" sz="2400" b="0" i="1" smtClean="0">
                        <a:latin typeface="Cambria Math" panose="02040503050406030204" pitchFamily="18" charset="0"/>
                      </a:rPr>
                      <m:t>𝑖</m:t>
                    </m:r>
                    <m:func>
                      <m:funcPr>
                        <m:ctrlPr>
                          <a:rPr lang="en-US" sz="2400" b="0" i="1" smtClean="0">
                            <a:latin typeface="Cambria Math" panose="02040503050406030204" pitchFamily="18" charset="0"/>
                          </a:rPr>
                        </m:ctrlPr>
                      </m:funcPr>
                      <m:fName>
                        <m:r>
                          <m:rPr>
                            <m:sty m:val="p"/>
                          </m:rPr>
                          <a:rPr lang="en-US" sz="2400" b="0" i="0" smtClean="0">
                            <a:latin typeface="Cambria Math" panose="02040503050406030204" pitchFamily="18" charset="0"/>
                          </a:rPr>
                          <m:t>sin</m:t>
                        </m:r>
                      </m:fName>
                      <m:e>
                        <m:r>
                          <a:rPr lang="en-US" sz="2400" b="0" i="1" smtClean="0">
                            <a:latin typeface="Cambria Math" panose="02040503050406030204" pitchFamily="18" charset="0"/>
                          </a:rPr>
                          <m:t>𝑎𝑡</m:t>
                        </m:r>
                      </m:e>
                    </m:func>
                  </m:oMath>
                </a14:m>
                <a:r>
                  <a:rPr lang="en-US" sz="2400" dirty="0" smtClean="0">
                    <a:latin typeface="Times New Roman" panose="02020603050405020304" pitchFamily="18" charset="0"/>
                    <a:cs typeface="Times New Roman" panose="02020603050405020304" pitchFamily="18" charset="0"/>
                  </a:rPr>
                  <a:t>. We will use this identity when solving systems of differential equations with constant coefficients in which the eigenvalues are complex. </a:t>
                </a:r>
              </a:p>
              <a:p>
                <a:pPr algn="just"/>
                <a:endParaRPr lang="en-US" sz="2400" dirty="0">
                  <a:latin typeface="Times New Roman" panose="02020603050405020304" pitchFamily="18" charset="0"/>
                  <a:cs typeface="Times New Roman" panose="02020603050405020304" pitchFamily="18" charset="0"/>
                </a:endParaRPr>
              </a:p>
              <a:p>
                <a:pPr algn="just"/>
                <a:r>
                  <a:rPr lang="en-US" sz="2400" b="1" dirty="0" smtClean="0">
                    <a:latin typeface="Times New Roman" panose="02020603050405020304" pitchFamily="18" charset="0"/>
                    <a:cs typeface="Times New Roman" panose="02020603050405020304" pitchFamily="18" charset="0"/>
                  </a:rPr>
                  <a:t>Example: </a:t>
                </a:r>
                <a:r>
                  <a:rPr lang="en-US" sz="2400" dirty="0" smtClean="0">
                    <a:latin typeface="Times New Roman" panose="02020603050405020304" pitchFamily="18" charset="0"/>
                    <a:cs typeface="Times New Roman" panose="02020603050405020304" pitchFamily="18" charset="0"/>
                  </a:rPr>
                  <a:t>Solve </a:t>
                </a:r>
                <a14:m>
                  <m:oMath xmlns:m="http://schemas.openxmlformats.org/officeDocument/2006/math">
                    <m:sSup>
                      <m:sSupPr>
                        <m:ctrlPr>
                          <a:rPr lang="en-US" sz="2400" b="0" i="1" smtClean="0">
                            <a:latin typeface="Cambria Math" panose="02040503050406030204" pitchFamily="18" charset="0"/>
                            <a:cs typeface="Times New Roman" panose="02020603050405020304" pitchFamily="18" charset="0"/>
                          </a:rPr>
                        </m:ctrlPr>
                      </m:sSupPr>
                      <m:e>
                        <m:r>
                          <a:rPr lang="en-US" sz="2400" b="1" i="0" smtClean="0">
                            <a:latin typeface="Cambria Math" panose="02040503050406030204" pitchFamily="18" charset="0"/>
                            <a:cs typeface="Times New Roman" panose="02020603050405020304" pitchFamily="18" charset="0"/>
                          </a:rPr>
                          <m:t>𝐱</m:t>
                        </m:r>
                      </m:e>
                      <m:sup>
                        <m:r>
                          <a:rPr lang="en-US" sz="2400" b="0" i="1" smtClean="0">
                            <a:latin typeface="Cambria Math" panose="02040503050406030204" pitchFamily="18" charset="0"/>
                            <a:cs typeface="Times New Roman" panose="02020603050405020304" pitchFamily="18" charset="0"/>
                          </a:rPr>
                          <m:t>′</m:t>
                        </m:r>
                      </m:sup>
                    </m:sSup>
                    <m:r>
                      <a:rPr lang="en-US" sz="2400" b="0" i="1" smtClean="0">
                        <a:latin typeface="Cambria Math" panose="02040503050406030204" pitchFamily="18" charset="0"/>
                        <a:cs typeface="Times New Roman" panose="02020603050405020304" pitchFamily="18" charset="0"/>
                      </a:rPr>
                      <m:t>=</m:t>
                    </m:r>
                    <m:d>
                      <m:dPr>
                        <m:begChr m:val="["/>
                        <m:endChr m:val="]"/>
                        <m:ctrlPr>
                          <a:rPr lang="en-US" sz="2400" b="0" i="1" smtClean="0">
                            <a:latin typeface="Cambria Math" panose="02040503050406030204" pitchFamily="18" charset="0"/>
                            <a:cs typeface="Times New Roman" panose="02020603050405020304" pitchFamily="18" charset="0"/>
                          </a:rPr>
                        </m:ctrlPr>
                      </m:dPr>
                      <m:e>
                        <m:m>
                          <m:mPr>
                            <m:mcs>
                              <m:mc>
                                <m:mcPr>
                                  <m:count m:val="2"/>
                                  <m:mcJc m:val="center"/>
                                </m:mcPr>
                              </m:mc>
                            </m:mcs>
                            <m:ctrlPr>
                              <a:rPr lang="en-US" sz="2400" b="0" i="1" smtClean="0">
                                <a:latin typeface="Cambria Math" panose="02040503050406030204" pitchFamily="18" charset="0"/>
                                <a:cs typeface="Times New Roman" panose="02020603050405020304" pitchFamily="18" charset="0"/>
                              </a:rPr>
                            </m:ctrlPr>
                          </m:mPr>
                          <m:mr>
                            <m:e>
                              <m:r>
                                <m:rPr>
                                  <m:brk m:alnAt="7"/>
                                </m:rPr>
                                <a:rPr lang="en-US" sz="2400" b="0" i="1" smtClean="0">
                                  <a:latin typeface="Cambria Math" panose="02040503050406030204" pitchFamily="18" charset="0"/>
                                  <a:cs typeface="Times New Roman" panose="02020603050405020304" pitchFamily="18" charset="0"/>
                                </a:rPr>
                                <m:t>3</m:t>
                              </m:r>
                            </m:e>
                            <m:e>
                              <m:r>
                                <a:rPr lang="en-US" sz="2400" b="0" i="1" smtClean="0">
                                  <a:latin typeface="Cambria Math" panose="02040503050406030204" pitchFamily="18" charset="0"/>
                                  <a:cs typeface="Times New Roman" panose="02020603050405020304" pitchFamily="18" charset="0"/>
                                </a:rPr>
                                <m:t>−2</m:t>
                              </m:r>
                            </m:e>
                          </m:mr>
                          <m:mr>
                            <m:e>
                              <m:r>
                                <a:rPr lang="en-US" sz="2400" b="0" i="1" smtClean="0">
                                  <a:latin typeface="Cambria Math" panose="02040503050406030204" pitchFamily="18" charset="0"/>
                                  <a:cs typeface="Times New Roman" panose="02020603050405020304" pitchFamily="18" charset="0"/>
                                </a:rPr>
                                <m:t>4</m:t>
                              </m:r>
                            </m:e>
                            <m:e>
                              <m:r>
                                <a:rPr lang="en-US" sz="2400" b="0" i="1" smtClean="0">
                                  <a:latin typeface="Cambria Math" panose="02040503050406030204" pitchFamily="18" charset="0"/>
                                  <a:cs typeface="Times New Roman" panose="02020603050405020304" pitchFamily="18" charset="0"/>
                                </a:rPr>
                                <m:t>−1</m:t>
                              </m:r>
                            </m:e>
                          </m:mr>
                        </m:m>
                      </m:e>
                    </m:d>
                    <m:r>
                      <a:rPr lang="en-US" sz="2400" b="1" i="0" smtClean="0">
                        <a:latin typeface="Cambria Math" panose="02040503050406030204" pitchFamily="18" charset="0"/>
                        <a:cs typeface="Times New Roman" panose="02020603050405020304" pitchFamily="18" charset="0"/>
                      </a:rPr>
                      <m:t>𝐱</m:t>
                    </m:r>
                  </m:oMath>
                </a14:m>
                <a:r>
                  <a:rPr lang="en-US" sz="2400" dirty="0" smtClean="0">
                    <a:latin typeface="Times New Roman" panose="02020603050405020304" pitchFamily="18" charset="0"/>
                    <a:cs typeface="Times New Roman" panose="02020603050405020304" pitchFamily="18" charset="0"/>
                  </a:rPr>
                  <a:t>.</a:t>
                </a:r>
              </a:p>
              <a:p>
                <a:pPr algn="just"/>
                <a:endParaRPr lang="en-US" sz="2400" dirty="0">
                  <a:latin typeface="Times New Roman" panose="02020603050405020304" pitchFamily="18" charset="0"/>
                  <a:cs typeface="Times New Roman" panose="02020603050405020304" pitchFamily="18" charset="0"/>
                </a:endParaRPr>
              </a:p>
              <a:p>
                <a:pPr algn="just"/>
                <a:r>
                  <a:rPr lang="en-US" sz="2400" b="1" dirty="0" smtClean="0">
                    <a:latin typeface="Times New Roman" panose="02020603050405020304" pitchFamily="18" charset="0"/>
                    <a:cs typeface="Times New Roman" panose="02020603050405020304" pitchFamily="18" charset="0"/>
                  </a:rPr>
                  <a:t>Solution: </a:t>
                </a:r>
                <a:r>
                  <a:rPr lang="en-US" sz="2400" dirty="0" smtClean="0">
                    <a:latin typeface="Times New Roman" panose="02020603050405020304" pitchFamily="18" charset="0"/>
                    <a:cs typeface="Times New Roman" panose="02020603050405020304" pitchFamily="18" charset="0"/>
                  </a:rPr>
                  <a:t>Find the eigenvalues first. Starting with </a:t>
                </a:r>
                <a14:m>
                  <m:oMath xmlns:m="http://schemas.openxmlformats.org/officeDocument/2006/math">
                    <m:func>
                      <m:funcPr>
                        <m:ctrlPr>
                          <a:rPr lang="en-US" sz="2400" b="0" i="1" smtClean="0">
                            <a:latin typeface="Cambria Math" panose="02040503050406030204" pitchFamily="18" charset="0"/>
                            <a:cs typeface="Times New Roman" panose="02020603050405020304" pitchFamily="18" charset="0"/>
                          </a:rPr>
                        </m:ctrlPr>
                      </m:funcPr>
                      <m:fName>
                        <m:r>
                          <m:rPr>
                            <m:sty m:val="p"/>
                          </m:rPr>
                          <a:rPr lang="en-US" sz="2400" b="0" i="0" smtClean="0">
                            <a:latin typeface="Cambria Math" panose="02040503050406030204" pitchFamily="18" charset="0"/>
                            <a:cs typeface="Times New Roman" panose="02020603050405020304" pitchFamily="18" charset="0"/>
                          </a:rPr>
                          <m:t>det</m:t>
                        </m:r>
                      </m:fName>
                      <m:e>
                        <m:d>
                          <m:dPr>
                            <m:begChr m:val="["/>
                            <m:endChr m:val="]"/>
                            <m:ctrlPr>
                              <a:rPr lang="en-US" sz="2400" b="0" i="1" smtClean="0">
                                <a:latin typeface="Cambria Math" panose="02040503050406030204" pitchFamily="18" charset="0"/>
                                <a:cs typeface="Times New Roman" panose="02020603050405020304" pitchFamily="18" charset="0"/>
                              </a:rPr>
                            </m:ctrlPr>
                          </m:dPr>
                          <m:e>
                            <m:m>
                              <m:mPr>
                                <m:mcs>
                                  <m:mc>
                                    <m:mcPr>
                                      <m:count m:val="2"/>
                                      <m:mcJc m:val="center"/>
                                    </m:mcPr>
                                  </m:mc>
                                </m:mcs>
                                <m:ctrlPr>
                                  <a:rPr lang="en-US" sz="2400" b="0" i="1" smtClean="0">
                                    <a:latin typeface="Cambria Math" panose="02040503050406030204" pitchFamily="18" charset="0"/>
                                    <a:cs typeface="Times New Roman" panose="02020603050405020304" pitchFamily="18" charset="0"/>
                                  </a:rPr>
                                </m:ctrlPr>
                              </m:mPr>
                              <m:mr>
                                <m:e>
                                  <m:r>
                                    <m:rPr>
                                      <m:brk m:alnAt="7"/>
                                    </m:rPr>
                                    <a:rPr lang="en-US" sz="2400" b="0" i="1" smtClean="0">
                                      <a:latin typeface="Cambria Math" panose="02040503050406030204" pitchFamily="18" charset="0"/>
                                      <a:cs typeface="Times New Roman" panose="02020603050405020304" pitchFamily="18" charset="0"/>
                                    </a:rPr>
                                    <m:t>3</m:t>
                                  </m:r>
                                  <m:r>
                                    <a:rPr lang="en-US" sz="2400" b="0" i="1" smtClean="0">
                                      <a:latin typeface="Cambria Math" panose="02040503050406030204" pitchFamily="18" charset="0"/>
                                      <a:cs typeface="Times New Roman" panose="02020603050405020304" pitchFamily="18" charset="0"/>
                                    </a:rPr>
                                    <m:t>−</m:t>
                                  </m:r>
                                  <m:r>
                                    <a:rPr lang="en-US" sz="2400" b="0" i="1" smtClean="0">
                                      <a:latin typeface="Cambria Math" panose="02040503050406030204" pitchFamily="18" charset="0"/>
                                      <a:cs typeface="Times New Roman" panose="02020603050405020304" pitchFamily="18" charset="0"/>
                                    </a:rPr>
                                    <m:t>𝜆</m:t>
                                  </m:r>
                                </m:e>
                                <m:e>
                                  <m:r>
                                    <a:rPr lang="en-US" sz="2400" b="0" i="1" smtClean="0">
                                      <a:latin typeface="Cambria Math" panose="02040503050406030204" pitchFamily="18" charset="0"/>
                                      <a:cs typeface="Times New Roman" panose="02020603050405020304" pitchFamily="18" charset="0"/>
                                    </a:rPr>
                                    <m:t>−2</m:t>
                                  </m:r>
                                </m:e>
                              </m:mr>
                              <m:mr>
                                <m:e>
                                  <m:r>
                                    <a:rPr lang="en-US" sz="2400" b="0" i="1" smtClean="0">
                                      <a:latin typeface="Cambria Math" panose="02040503050406030204" pitchFamily="18" charset="0"/>
                                      <a:cs typeface="Times New Roman" panose="02020603050405020304" pitchFamily="18" charset="0"/>
                                    </a:rPr>
                                    <m:t>4</m:t>
                                  </m:r>
                                </m:e>
                                <m:e>
                                  <m:r>
                                    <a:rPr lang="en-US" sz="2400" b="0" i="1" smtClean="0">
                                      <a:latin typeface="Cambria Math" panose="02040503050406030204" pitchFamily="18" charset="0"/>
                                      <a:cs typeface="Times New Roman" panose="02020603050405020304" pitchFamily="18" charset="0"/>
                                    </a:rPr>
                                    <m:t>−1−</m:t>
                                  </m:r>
                                  <m:r>
                                    <a:rPr lang="en-US" sz="2400" b="0" i="1" smtClean="0">
                                      <a:latin typeface="Cambria Math" panose="02040503050406030204" pitchFamily="18" charset="0"/>
                                      <a:cs typeface="Times New Roman" panose="02020603050405020304" pitchFamily="18" charset="0"/>
                                    </a:rPr>
                                    <m:t>𝜆</m:t>
                                  </m:r>
                                </m:e>
                              </m:mr>
                            </m:m>
                          </m:e>
                        </m:d>
                      </m:e>
                    </m:func>
                    <m:r>
                      <a:rPr lang="en-US" sz="2400" b="0" i="1" smtClean="0">
                        <a:latin typeface="Cambria Math" panose="02040503050406030204" pitchFamily="18" charset="0"/>
                        <a:cs typeface="Times New Roman" panose="02020603050405020304" pitchFamily="18" charset="0"/>
                      </a:rPr>
                      <m:t>=0</m:t>
                    </m:r>
                  </m:oMath>
                </a14:m>
                <a:r>
                  <a:rPr lang="en-US" sz="2400" dirty="0" smtClean="0">
                    <a:latin typeface="Times New Roman" panose="02020603050405020304" pitchFamily="18" charset="0"/>
                    <a:cs typeface="Times New Roman" panose="02020603050405020304" pitchFamily="18" charset="0"/>
                  </a:rPr>
                  <a:t>, we get</a:t>
                </a:r>
              </a:p>
              <a:p>
                <a:pPr algn="just"/>
                <a:endParaRPr lang="en-US" sz="2400" dirty="0">
                  <a:latin typeface="Times New Roman" panose="02020603050405020304" pitchFamily="18" charset="0"/>
                  <a:cs typeface="Times New Roman" panose="02020603050405020304" pitchFamily="18" charset="0"/>
                </a:endParaRPr>
              </a:p>
              <a:p>
                <a:pPr algn="ctr"/>
                <a14:m>
                  <m:oMath xmlns:m="http://schemas.openxmlformats.org/officeDocument/2006/math">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𝜆</m:t>
                        </m:r>
                      </m:e>
                      <m:sup>
                        <m:r>
                          <a:rPr lang="en-US" sz="2400" b="0" i="1" smtClean="0">
                            <a:latin typeface="Cambria Math" panose="02040503050406030204" pitchFamily="18" charset="0"/>
                            <a:cs typeface="Times New Roman" panose="02020603050405020304" pitchFamily="18" charset="0"/>
                          </a:rPr>
                          <m:t>2</m:t>
                        </m:r>
                      </m:sup>
                    </m:sSup>
                    <m:r>
                      <a:rPr lang="en-US" sz="2400" b="0" i="1" smtClean="0">
                        <a:latin typeface="Cambria Math" panose="02040503050406030204" pitchFamily="18" charset="0"/>
                        <a:cs typeface="Times New Roman" panose="02020603050405020304" pitchFamily="18" charset="0"/>
                      </a:rPr>
                      <m:t>−2</m:t>
                    </m:r>
                    <m:r>
                      <a:rPr lang="en-US" sz="2400" b="0" i="1" smtClean="0">
                        <a:latin typeface="Cambria Math" panose="02040503050406030204" pitchFamily="18" charset="0"/>
                        <a:cs typeface="Times New Roman" panose="02020603050405020304" pitchFamily="18" charset="0"/>
                      </a:rPr>
                      <m:t>𝜆</m:t>
                    </m:r>
                    <m:r>
                      <a:rPr lang="en-US" sz="2400" b="0" i="1" smtClean="0">
                        <a:latin typeface="Cambria Math" panose="02040503050406030204" pitchFamily="18" charset="0"/>
                        <a:cs typeface="Times New Roman" panose="02020603050405020304" pitchFamily="18" charset="0"/>
                      </a:rPr>
                      <m:t>+5=0</m:t>
                    </m:r>
                  </m:oMath>
                </a14:m>
                <a:r>
                  <a:rPr lang="en-US" sz="2400" dirty="0" smtClean="0">
                    <a:latin typeface="Times New Roman" panose="02020603050405020304" pitchFamily="18" charset="0"/>
                    <a:cs typeface="Times New Roman" panose="02020603050405020304" pitchFamily="18" charset="0"/>
                  </a:rPr>
                  <a:t>, which has roots </a:t>
                </a:r>
                <a14:m>
                  <m:oMath xmlns:m="http://schemas.openxmlformats.org/officeDocument/2006/math">
                    <m:r>
                      <a:rPr lang="en-US" sz="2400" b="0" i="1" smtClean="0">
                        <a:latin typeface="Cambria Math" panose="02040503050406030204" pitchFamily="18" charset="0"/>
                        <a:cs typeface="Times New Roman" panose="02020603050405020304" pitchFamily="18" charset="0"/>
                      </a:rPr>
                      <m:t>𝜆</m:t>
                    </m:r>
                    <m:r>
                      <a:rPr lang="en-US" sz="2400" b="0" i="1" smtClean="0">
                        <a:latin typeface="Cambria Math" panose="02040503050406030204" pitchFamily="18" charset="0"/>
                        <a:cs typeface="Times New Roman" panose="02020603050405020304" pitchFamily="18" charset="0"/>
                      </a:rPr>
                      <m:t>=</m:t>
                    </m:r>
                    <m:f>
                      <m:fPr>
                        <m:ctrlPr>
                          <a:rPr lang="en-US" sz="2400" b="0" i="1" smtClean="0">
                            <a:latin typeface="Cambria Math" panose="02040503050406030204" pitchFamily="18" charset="0"/>
                            <a:cs typeface="Times New Roman" panose="02020603050405020304" pitchFamily="18" charset="0"/>
                          </a:rPr>
                        </m:ctrlPr>
                      </m:fPr>
                      <m:num>
                        <m:r>
                          <a:rPr lang="en-US" sz="2400" b="0" i="1" smtClean="0">
                            <a:latin typeface="Cambria Math" panose="02040503050406030204" pitchFamily="18" charset="0"/>
                            <a:cs typeface="Times New Roman" panose="02020603050405020304" pitchFamily="18" charset="0"/>
                          </a:rPr>
                          <m:t>−</m:t>
                        </m:r>
                        <m:d>
                          <m:dPr>
                            <m:ctrlPr>
                              <a:rPr lang="en-US" sz="2400" b="0" i="1" smtClean="0">
                                <a:latin typeface="Cambria Math" panose="02040503050406030204" pitchFamily="18" charset="0"/>
                                <a:cs typeface="Times New Roman" panose="02020603050405020304" pitchFamily="18" charset="0"/>
                              </a:rPr>
                            </m:ctrlPr>
                          </m:dPr>
                          <m:e>
                            <m:r>
                              <a:rPr lang="en-US" sz="2400" b="0" i="1" smtClean="0">
                                <a:latin typeface="Cambria Math" panose="02040503050406030204" pitchFamily="18" charset="0"/>
                                <a:cs typeface="Times New Roman" panose="02020603050405020304" pitchFamily="18" charset="0"/>
                              </a:rPr>
                              <m:t>−2</m:t>
                            </m:r>
                          </m:e>
                        </m:d>
                        <m:r>
                          <a:rPr lang="en-US" sz="2400" b="0" i="1" smtClean="0">
                            <a:latin typeface="Cambria Math" panose="02040503050406030204" pitchFamily="18" charset="0"/>
                            <a:cs typeface="Times New Roman" panose="02020603050405020304" pitchFamily="18" charset="0"/>
                          </a:rPr>
                          <m:t>±</m:t>
                        </m:r>
                        <m:rad>
                          <m:radPr>
                            <m:degHide m:val="on"/>
                            <m:ctrlPr>
                              <a:rPr lang="en-US" sz="2400" b="0" i="1" smtClean="0">
                                <a:latin typeface="Cambria Math" panose="02040503050406030204" pitchFamily="18" charset="0"/>
                                <a:cs typeface="Times New Roman" panose="02020603050405020304" pitchFamily="18" charset="0"/>
                              </a:rPr>
                            </m:ctrlPr>
                          </m:radPr>
                          <m:deg/>
                          <m:e>
                            <m:sSup>
                              <m:sSupPr>
                                <m:ctrlPr>
                                  <a:rPr lang="en-US" sz="2400" b="0" i="1" smtClean="0">
                                    <a:latin typeface="Cambria Math" panose="02040503050406030204" pitchFamily="18" charset="0"/>
                                    <a:cs typeface="Times New Roman" panose="02020603050405020304" pitchFamily="18" charset="0"/>
                                  </a:rPr>
                                </m:ctrlPr>
                              </m:sSupPr>
                              <m:e>
                                <m:d>
                                  <m:dPr>
                                    <m:ctrlPr>
                                      <a:rPr lang="en-US" sz="2400" b="0" i="1" smtClean="0">
                                        <a:latin typeface="Cambria Math" panose="02040503050406030204" pitchFamily="18" charset="0"/>
                                        <a:cs typeface="Times New Roman" panose="02020603050405020304" pitchFamily="18" charset="0"/>
                                      </a:rPr>
                                    </m:ctrlPr>
                                  </m:dPr>
                                  <m:e>
                                    <m:r>
                                      <a:rPr lang="en-US" sz="2400" b="0" i="1" smtClean="0">
                                        <a:latin typeface="Cambria Math" panose="02040503050406030204" pitchFamily="18" charset="0"/>
                                        <a:cs typeface="Times New Roman" panose="02020603050405020304" pitchFamily="18" charset="0"/>
                                      </a:rPr>
                                      <m:t>−2</m:t>
                                    </m:r>
                                  </m:e>
                                </m:d>
                              </m:e>
                              <m:sup>
                                <m:r>
                                  <a:rPr lang="en-US" sz="2400" b="0" i="1" smtClean="0">
                                    <a:latin typeface="Cambria Math" panose="02040503050406030204" pitchFamily="18" charset="0"/>
                                    <a:cs typeface="Times New Roman" panose="02020603050405020304" pitchFamily="18" charset="0"/>
                                  </a:rPr>
                                  <m:t>2</m:t>
                                </m:r>
                              </m:sup>
                            </m:sSup>
                            <m:r>
                              <a:rPr lang="en-US" sz="2400" b="0" i="1" smtClean="0">
                                <a:latin typeface="Cambria Math" panose="02040503050406030204" pitchFamily="18" charset="0"/>
                                <a:cs typeface="Times New Roman" panose="02020603050405020304" pitchFamily="18" charset="0"/>
                              </a:rPr>
                              <m:t>−4(1)(5)</m:t>
                            </m:r>
                          </m:e>
                        </m:rad>
                      </m:num>
                      <m:den>
                        <m:r>
                          <a:rPr lang="en-US" sz="2400" b="0" i="1" smtClean="0">
                            <a:latin typeface="Cambria Math" panose="02040503050406030204" pitchFamily="18" charset="0"/>
                            <a:cs typeface="Times New Roman" panose="02020603050405020304" pitchFamily="18" charset="0"/>
                          </a:rPr>
                          <m:t>2(1)</m:t>
                        </m:r>
                      </m:den>
                    </m:f>
                    <m:r>
                      <a:rPr lang="en-US" sz="2400" b="0" i="1" smtClean="0">
                        <a:latin typeface="Cambria Math" panose="02040503050406030204" pitchFamily="18" charset="0"/>
                        <a:cs typeface="Times New Roman" panose="02020603050405020304" pitchFamily="18" charset="0"/>
                      </a:rPr>
                      <m:t>=1±2</m:t>
                    </m:r>
                    <m:r>
                      <a:rPr lang="en-US" sz="2400" b="0" i="1" smtClean="0">
                        <a:latin typeface="Cambria Math" panose="02040503050406030204" pitchFamily="18" charset="0"/>
                        <a:cs typeface="Times New Roman" panose="02020603050405020304" pitchFamily="18" charset="0"/>
                      </a:rPr>
                      <m:t>𝑖</m:t>
                    </m:r>
                  </m:oMath>
                </a14:m>
                <a:r>
                  <a:rPr lang="en-US" sz="2400" dirty="0" smtClean="0">
                    <a:latin typeface="Times New Roman" panose="02020603050405020304" pitchFamily="18" charset="0"/>
                    <a:cs typeface="Times New Roman" panose="02020603050405020304" pitchFamily="18" charset="0"/>
                  </a:rPr>
                  <a:t>.</a:t>
                </a:r>
              </a:p>
              <a:p>
                <a:pPr algn="just"/>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We’ll get the eigenvectors next.</a:t>
                </a:r>
                <a:endParaRPr lang="en-US" sz="2400" dirty="0">
                  <a:latin typeface="Times New Roman" panose="02020603050405020304" pitchFamily="18" charset="0"/>
                  <a:cs typeface="Times New Roman" panose="02020603050405020304"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141316" y="266007"/>
                <a:ext cx="11895513" cy="4589462"/>
              </a:xfrm>
              <a:prstGeom prst="rect">
                <a:avLst/>
              </a:prstGeom>
              <a:blipFill>
                <a:blip r:embed="rId2"/>
                <a:stretch>
                  <a:fillRect l="-768" t="-797" r="-768" b="-2125"/>
                </a:stretch>
              </a:blipFill>
            </p:spPr>
            <p:txBody>
              <a:bodyPr/>
              <a:lstStyle/>
              <a:p>
                <a:r>
                  <a:rPr lang="en-US">
                    <a:noFill/>
                  </a:rPr>
                  <a:t> </a:t>
                </a:r>
              </a:p>
            </p:txBody>
          </p:sp>
        </mc:Fallback>
      </mc:AlternateContent>
    </p:spTree>
    <p:extLst>
      <p:ext uri="{BB962C8B-B14F-4D97-AF65-F5344CB8AC3E}">
        <p14:creationId xmlns:p14="http://schemas.microsoft.com/office/powerpoint/2010/main" val="2509301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216131" y="166255"/>
                <a:ext cx="11704320" cy="5676426"/>
              </a:xfrm>
              <a:prstGeom prst="rect">
                <a:avLst/>
              </a:prstGeom>
            </p:spPr>
            <p:txBody>
              <a:bodyPr wrap="square">
                <a:spAutoFit/>
              </a:bodyPr>
              <a:lstStyle/>
              <a:p>
                <a:pPr algn="just"/>
                <a:r>
                  <a:rPr lang="en-US" sz="2400" dirty="0" smtClean="0">
                    <a:latin typeface="Times New Roman" panose="02020603050405020304" pitchFamily="18" charset="0"/>
                    <a:cs typeface="Times New Roman" panose="02020603050405020304" pitchFamily="18" charset="0"/>
                  </a:rPr>
                  <a:t>The eigenvector for </a:t>
                </a:r>
                <a14:m>
                  <m:oMath xmlns:m="http://schemas.openxmlformats.org/officeDocument/2006/math">
                    <m:sSub>
                      <m:sSubPr>
                        <m:ctrlPr>
                          <a:rPr lang="en-US" sz="2400" i="1">
                            <a:latin typeface="Cambria Math" panose="02040503050406030204" pitchFamily="18" charset="0"/>
                            <a:cs typeface="Times New Roman" panose="02020603050405020304" pitchFamily="18" charset="0"/>
                          </a:rPr>
                        </m:ctrlPr>
                      </m:sSubPr>
                      <m:e>
                        <m:r>
                          <a:rPr lang="en-US" sz="2400" i="1">
                            <a:latin typeface="Cambria Math" panose="02040503050406030204" pitchFamily="18" charset="0"/>
                            <a:cs typeface="Times New Roman" panose="02020603050405020304" pitchFamily="18" charset="0"/>
                          </a:rPr>
                          <m:t>𝜆</m:t>
                        </m:r>
                      </m:e>
                      <m:sub>
                        <m:r>
                          <a:rPr lang="en-US" sz="2400" i="1">
                            <a:latin typeface="Cambria Math" panose="02040503050406030204" pitchFamily="18" charset="0"/>
                            <a:cs typeface="Times New Roman" panose="02020603050405020304" pitchFamily="18" charset="0"/>
                          </a:rPr>
                          <m:t>1</m:t>
                        </m:r>
                      </m:sub>
                    </m:sSub>
                    <m:r>
                      <a:rPr lang="en-US" sz="2400" i="1">
                        <a:latin typeface="Cambria Math" panose="02040503050406030204" pitchFamily="18" charset="0"/>
                        <a:cs typeface="Times New Roman" panose="02020603050405020304" pitchFamily="18" charset="0"/>
                      </a:rPr>
                      <m:t>=1+2</m:t>
                    </m:r>
                    <m:r>
                      <a:rPr lang="en-US" sz="2400" i="1">
                        <a:latin typeface="Cambria Math" panose="02040503050406030204" pitchFamily="18" charset="0"/>
                        <a:cs typeface="Times New Roman" panose="02020603050405020304" pitchFamily="18" charset="0"/>
                      </a:rPr>
                      <m:t>𝑖</m:t>
                    </m:r>
                  </m:oMath>
                </a14:m>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is </a:t>
                </a:r>
                <a14:m>
                  <m:oMath xmlns:m="http://schemas.openxmlformats.org/officeDocument/2006/math">
                    <m:d>
                      <m:dPr>
                        <m:begChr m:val="["/>
                        <m:endChr m:val="]"/>
                        <m:ctrlPr>
                          <a:rPr lang="en-US" sz="2400" i="1" smtClean="0">
                            <a:latin typeface="Cambria Math" panose="02040503050406030204" pitchFamily="18" charset="0"/>
                            <a:cs typeface="Times New Roman" panose="02020603050405020304" pitchFamily="18" charset="0"/>
                          </a:rPr>
                        </m:ctrlPr>
                      </m:dPr>
                      <m:e>
                        <m:m>
                          <m:mPr>
                            <m:mcs>
                              <m:mc>
                                <m:mcPr>
                                  <m:count m:val="1"/>
                                  <m:mcJc m:val="center"/>
                                </m:mcPr>
                              </m:mc>
                            </m:mcs>
                            <m:ctrlPr>
                              <a:rPr lang="en-US" sz="2400" i="1">
                                <a:latin typeface="Cambria Math" panose="02040503050406030204" pitchFamily="18" charset="0"/>
                                <a:cs typeface="Times New Roman" panose="02020603050405020304" pitchFamily="18" charset="0"/>
                              </a:rPr>
                            </m:ctrlPr>
                          </m:mPr>
                          <m:mr>
                            <m:e>
                              <m:r>
                                <m:rPr>
                                  <m:brk m:alnAt="7"/>
                                </m:rPr>
                                <a:rPr lang="en-US" sz="2400" i="1">
                                  <a:latin typeface="Cambria Math" panose="02040503050406030204" pitchFamily="18" charset="0"/>
                                  <a:cs typeface="Times New Roman" panose="02020603050405020304" pitchFamily="18" charset="0"/>
                                </a:rPr>
                                <m:t>𝑎</m:t>
                              </m:r>
                            </m:e>
                          </m:mr>
                          <m:mr>
                            <m:e>
                              <m:r>
                                <a:rPr lang="en-US" sz="2400" i="1">
                                  <a:latin typeface="Cambria Math" panose="02040503050406030204" pitchFamily="18" charset="0"/>
                                  <a:cs typeface="Times New Roman" panose="02020603050405020304" pitchFamily="18" charset="0"/>
                                </a:rPr>
                                <m:t>𝑏</m:t>
                              </m:r>
                            </m:e>
                          </m:mr>
                        </m:m>
                      </m:e>
                    </m:d>
                  </m:oMath>
                </a14:m>
                <a:r>
                  <a:rPr lang="en-US" sz="2400" dirty="0" smtClean="0">
                    <a:latin typeface="Times New Roman" panose="02020603050405020304" pitchFamily="18" charset="0"/>
                    <a:cs typeface="Times New Roman" panose="02020603050405020304" pitchFamily="18" charset="0"/>
                  </a:rPr>
                  <a:t> such that </a:t>
                </a:r>
                <a14:m>
                  <m:oMath xmlns:m="http://schemas.openxmlformats.org/officeDocument/2006/math">
                    <m:d>
                      <m:dPr>
                        <m:begChr m:val="["/>
                        <m:endChr m:val="]"/>
                        <m:ctrlPr>
                          <a:rPr lang="en-US" sz="2400" i="1">
                            <a:latin typeface="Cambria Math" panose="02040503050406030204" pitchFamily="18" charset="0"/>
                            <a:cs typeface="Times New Roman" panose="02020603050405020304" pitchFamily="18" charset="0"/>
                          </a:rPr>
                        </m:ctrlPr>
                      </m:dPr>
                      <m:e>
                        <m:m>
                          <m:mPr>
                            <m:mcs>
                              <m:mc>
                                <m:mcPr>
                                  <m:count m:val="2"/>
                                  <m:mcJc m:val="center"/>
                                </m:mcPr>
                              </m:mc>
                            </m:mcs>
                            <m:ctrlPr>
                              <a:rPr lang="en-US" sz="2400" i="1">
                                <a:latin typeface="Cambria Math" panose="02040503050406030204" pitchFamily="18" charset="0"/>
                                <a:cs typeface="Times New Roman" panose="02020603050405020304" pitchFamily="18" charset="0"/>
                              </a:rPr>
                            </m:ctrlPr>
                          </m:mPr>
                          <m:mr>
                            <m:e>
                              <m:r>
                                <m:rPr>
                                  <m:brk m:alnAt="7"/>
                                </m:rPr>
                                <a:rPr lang="en-US" sz="2400" i="1">
                                  <a:latin typeface="Cambria Math" panose="02040503050406030204" pitchFamily="18" charset="0"/>
                                  <a:cs typeface="Times New Roman" panose="02020603050405020304" pitchFamily="18" charset="0"/>
                                </a:rPr>
                                <m:t>3</m:t>
                              </m:r>
                              <m:r>
                                <a:rPr lang="en-US" sz="2400" i="1">
                                  <a:latin typeface="Cambria Math" panose="02040503050406030204" pitchFamily="18" charset="0"/>
                                  <a:cs typeface="Times New Roman" panose="02020603050405020304" pitchFamily="18" charset="0"/>
                                </a:rPr>
                                <m:t>−(1+2</m:t>
                              </m:r>
                              <m:r>
                                <a:rPr lang="en-US" sz="2400" i="1">
                                  <a:latin typeface="Cambria Math" panose="02040503050406030204" pitchFamily="18" charset="0"/>
                                  <a:cs typeface="Times New Roman" panose="02020603050405020304" pitchFamily="18" charset="0"/>
                                </a:rPr>
                                <m:t>𝑖</m:t>
                              </m:r>
                              <m:r>
                                <a:rPr lang="en-US" sz="2400" i="1">
                                  <a:latin typeface="Cambria Math" panose="02040503050406030204" pitchFamily="18" charset="0"/>
                                  <a:cs typeface="Times New Roman" panose="02020603050405020304" pitchFamily="18" charset="0"/>
                                </a:rPr>
                                <m:t>)</m:t>
                              </m:r>
                            </m:e>
                            <m:e>
                              <m:r>
                                <a:rPr lang="en-US" sz="2400" i="1">
                                  <a:latin typeface="Cambria Math" panose="02040503050406030204" pitchFamily="18" charset="0"/>
                                  <a:cs typeface="Times New Roman" panose="02020603050405020304" pitchFamily="18" charset="0"/>
                                </a:rPr>
                                <m:t>−2</m:t>
                              </m:r>
                            </m:e>
                          </m:mr>
                          <m:mr>
                            <m:e>
                              <m:r>
                                <a:rPr lang="en-US" sz="2400" i="1">
                                  <a:latin typeface="Cambria Math" panose="02040503050406030204" pitchFamily="18" charset="0"/>
                                  <a:cs typeface="Times New Roman" panose="02020603050405020304" pitchFamily="18" charset="0"/>
                                </a:rPr>
                                <m:t>4</m:t>
                              </m:r>
                            </m:e>
                            <m:e>
                              <m:r>
                                <a:rPr lang="en-US" sz="2400" i="1">
                                  <a:latin typeface="Cambria Math" panose="02040503050406030204" pitchFamily="18" charset="0"/>
                                  <a:cs typeface="Times New Roman" panose="02020603050405020304" pitchFamily="18" charset="0"/>
                                </a:rPr>
                                <m:t>−1−(1+2</m:t>
                              </m:r>
                              <m:r>
                                <a:rPr lang="en-US" sz="2400" i="1">
                                  <a:latin typeface="Cambria Math" panose="02040503050406030204" pitchFamily="18" charset="0"/>
                                  <a:cs typeface="Times New Roman" panose="02020603050405020304" pitchFamily="18" charset="0"/>
                                </a:rPr>
                                <m:t>𝑖</m:t>
                              </m:r>
                              <m:r>
                                <a:rPr lang="en-US" sz="2400" i="1">
                                  <a:latin typeface="Cambria Math" panose="02040503050406030204" pitchFamily="18" charset="0"/>
                                  <a:cs typeface="Times New Roman" panose="02020603050405020304" pitchFamily="18" charset="0"/>
                                </a:rPr>
                                <m:t>)</m:t>
                              </m:r>
                            </m:e>
                          </m:mr>
                        </m:m>
                      </m:e>
                    </m:d>
                    <m:d>
                      <m:dPr>
                        <m:begChr m:val="["/>
                        <m:endChr m:val="]"/>
                        <m:ctrlPr>
                          <a:rPr lang="en-US" sz="2400" i="1">
                            <a:latin typeface="Cambria Math" panose="02040503050406030204" pitchFamily="18" charset="0"/>
                            <a:cs typeface="Times New Roman" panose="02020603050405020304" pitchFamily="18" charset="0"/>
                          </a:rPr>
                        </m:ctrlPr>
                      </m:dPr>
                      <m:e>
                        <m:m>
                          <m:mPr>
                            <m:mcs>
                              <m:mc>
                                <m:mcPr>
                                  <m:count m:val="1"/>
                                  <m:mcJc m:val="center"/>
                                </m:mcPr>
                              </m:mc>
                            </m:mcs>
                            <m:ctrlPr>
                              <a:rPr lang="en-US" sz="2400" i="1">
                                <a:latin typeface="Cambria Math" panose="02040503050406030204" pitchFamily="18" charset="0"/>
                                <a:cs typeface="Times New Roman" panose="02020603050405020304" pitchFamily="18" charset="0"/>
                              </a:rPr>
                            </m:ctrlPr>
                          </m:mPr>
                          <m:mr>
                            <m:e>
                              <m:r>
                                <m:rPr>
                                  <m:brk m:alnAt="7"/>
                                </m:rPr>
                                <a:rPr lang="en-US" sz="2400" i="1">
                                  <a:latin typeface="Cambria Math" panose="02040503050406030204" pitchFamily="18" charset="0"/>
                                  <a:cs typeface="Times New Roman" panose="02020603050405020304" pitchFamily="18" charset="0"/>
                                </a:rPr>
                                <m:t>𝑎</m:t>
                              </m:r>
                            </m:e>
                          </m:mr>
                          <m:mr>
                            <m:e>
                              <m:r>
                                <a:rPr lang="en-US" sz="2400" i="1">
                                  <a:latin typeface="Cambria Math" panose="02040503050406030204" pitchFamily="18" charset="0"/>
                                  <a:cs typeface="Times New Roman" panose="02020603050405020304" pitchFamily="18" charset="0"/>
                                </a:rPr>
                                <m:t>𝑏</m:t>
                              </m:r>
                            </m:e>
                          </m:mr>
                        </m:m>
                      </m:e>
                    </m:d>
                    <m:r>
                      <a:rPr lang="en-US" sz="2400" i="1">
                        <a:latin typeface="Cambria Math" panose="02040503050406030204" pitchFamily="18" charset="0"/>
                        <a:cs typeface="Times New Roman" panose="02020603050405020304" pitchFamily="18" charset="0"/>
                      </a:rPr>
                      <m:t>=</m:t>
                    </m:r>
                    <m:d>
                      <m:dPr>
                        <m:begChr m:val="["/>
                        <m:endChr m:val="]"/>
                        <m:ctrlPr>
                          <a:rPr lang="en-US" sz="2400" i="1">
                            <a:latin typeface="Cambria Math" panose="02040503050406030204" pitchFamily="18" charset="0"/>
                            <a:cs typeface="Times New Roman" panose="02020603050405020304" pitchFamily="18" charset="0"/>
                          </a:rPr>
                        </m:ctrlPr>
                      </m:dPr>
                      <m:e>
                        <m:m>
                          <m:mPr>
                            <m:mcs>
                              <m:mc>
                                <m:mcPr>
                                  <m:count m:val="1"/>
                                  <m:mcJc m:val="center"/>
                                </m:mcPr>
                              </m:mc>
                            </m:mcs>
                            <m:ctrlPr>
                              <a:rPr lang="en-US" sz="2400" i="1">
                                <a:latin typeface="Cambria Math" panose="02040503050406030204" pitchFamily="18" charset="0"/>
                                <a:cs typeface="Times New Roman" panose="02020603050405020304" pitchFamily="18" charset="0"/>
                              </a:rPr>
                            </m:ctrlPr>
                          </m:mPr>
                          <m:mr>
                            <m:e>
                              <m:r>
                                <m:rPr>
                                  <m:brk m:alnAt="7"/>
                                </m:rPr>
                                <a:rPr lang="en-US" sz="2400" i="1">
                                  <a:latin typeface="Cambria Math" panose="02040503050406030204" pitchFamily="18" charset="0"/>
                                  <a:cs typeface="Times New Roman" panose="02020603050405020304" pitchFamily="18" charset="0"/>
                                </a:rPr>
                                <m:t>0</m:t>
                              </m:r>
                            </m:e>
                          </m:mr>
                          <m:mr>
                            <m:e>
                              <m:r>
                                <a:rPr lang="en-US" sz="2400" i="1">
                                  <a:latin typeface="Cambria Math" panose="02040503050406030204" pitchFamily="18" charset="0"/>
                                  <a:cs typeface="Times New Roman" panose="02020603050405020304" pitchFamily="18" charset="0"/>
                                </a:rPr>
                                <m:t>0</m:t>
                              </m:r>
                            </m:e>
                          </m:mr>
                        </m:m>
                      </m:e>
                    </m:d>
                    <m:r>
                      <a:rPr lang="en-US" sz="2400" b="0" i="1" smtClean="0">
                        <a:latin typeface="Cambria Math" panose="02040503050406030204" pitchFamily="18" charset="0"/>
                        <a:cs typeface="Times New Roman" panose="02020603050405020304" pitchFamily="18" charset="0"/>
                      </a:rPr>
                      <m:t>.</m:t>
                    </m:r>
                  </m:oMath>
                </a14:m>
                <a:endParaRPr lang="en-US" sz="2400" dirty="0" smtClean="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This </a:t>
                </a:r>
                <a:r>
                  <a:rPr lang="en-US" sz="2400" dirty="0">
                    <a:latin typeface="Times New Roman" panose="02020603050405020304" pitchFamily="18" charset="0"/>
                    <a:cs typeface="Times New Roman" panose="02020603050405020304" pitchFamily="18" charset="0"/>
                  </a:rPr>
                  <a:t>simplifies to </a:t>
                </a:r>
                <a14:m>
                  <m:oMath xmlns:m="http://schemas.openxmlformats.org/officeDocument/2006/math">
                    <m:d>
                      <m:dPr>
                        <m:begChr m:val="["/>
                        <m:endChr m:val="]"/>
                        <m:ctrlPr>
                          <a:rPr lang="en-US" sz="2400" i="1">
                            <a:latin typeface="Cambria Math" panose="02040503050406030204" pitchFamily="18" charset="0"/>
                            <a:cs typeface="Times New Roman" panose="02020603050405020304" pitchFamily="18" charset="0"/>
                          </a:rPr>
                        </m:ctrlPr>
                      </m:dPr>
                      <m:e>
                        <m:m>
                          <m:mPr>
                            <m:mcs>
                              <m:mc>
                                <m:mcPr>
                                  <m:count m:val="2"/>
                                  <m:mcJc m:val="center"/>
                                </m:mcPr>
                              </m:mc>
                            </m:mcs>
                            <m:ctrlPr>
                              <a:rPr lang="en-US" sz="2400" i="1">
                                <a:latin typeface="Cambria Math" panose="02040503050406030204" pitchFamily="18" charset="0"/>
                                <a:cs typeface="Times New Roman" panose="02020603050405020304" pitchFamily="18" charset="0"/>
                              </a:rPr>
                            </m:ctrlPr>
                          </m:mPr>
                          <m:mr>
                            <m:e>
                              <m:r>
                                <m:rPr>
                                  <m:brk m:alnAt="7"/>
                                </m:rPr>
                                <a:rPr lang="en-US" sz="2400" i="1">
                                  <a:latin typeface="Cambria Math" panose="02040503050406030204" pitchFamily="18" charset="0"/>
                                  <a:cs typeface="Times New Roman" panose="02020603050405020304" pitchFamily="18" charset="0"/>
                                </a:rPr>
                                <m:t>2</m:t>
                              </m:r>
                              <m:r>
                                <a:rPr lang="en-US" sz="2400" i="1">
                                  <a:latin typeface="Cambria Math" panose="02040503050406030204" pitchFamily="18" charset="0"/>
                                  <a:cs typeface="Times New Roman" panose="02020603050405020304" pitchFamily="18" charset="0"/>
                                </a:rPr>
                                <m:t>−2</m:t>
                              </m:r>
                              <m:r>
                                <a:rPr lang="en-US" sz="2400" i="1">
                                  <a:latin typeface="Cambria Math" panose="02040503050406030204" pitchFamily="18" charset="0"/>
                                  <a:cs typeface="Times New Roman" panose="02020603050405020304" pitchFamily="18" charset="0"/>
                                </a:rPr>
                                <m:t>𝑖</m:t>
                              </m:r>
                            </m:e>
                            <m:e>
                              <m:r>
                                <a:rPr lang="en-US" sz="2400" i="1">
                                  <a:latin typeface="Cambria Math" panose="02040503050406030204" pitchFamily="18" charset="0"/>
                                  <a:cs typeface="Times New Roman" panose="02020603050405020304" pitchFamily="18" charset="0"/>
                                </a:rPr>
                                <m:t>−2</m:t>
                              </m:r>
                            </m:e>
                          </m:mr>
                          <m:mr>
                            <m:e>
                              <m:r>
                                <a:rPr lang="en-US" sz="2400" i="1">
                                  <a:latin typeface="Cambria Math" panose="02040503050406030204" pitchFamily="18" charset="0"/>
                                  <a:cs typeface="Times New Roman" panose="02020603050405020304" pitchFamily="18" charset="0"/>
                                </a:rPr>
                                <m:t>4</m:t>
                              </m:r>
                            </m:e>
                            <m:e>
                              <m:r>
                                <a:rPr lang="en-US" sz="2400" i="1">
                                  <a:latin typeface="Cambria Math" panose="02040503050406030204" pitchFamily="18" charset="0"/>
                                  <a:cs typeface="Times New Roman" panose="02020603050405020304" pitchFamily="18" charset="0"/>
                                </a:rPr>
                                <m:t>−2−2</m:t>
                              </m:r>
                              <m:r>
                                <a:rPr lang="en-US" sz="2400" i="1">
                                  <a:latin typeface="Cambria Math" panose="02040503050406030204" pitchFamily="18" charset="0"/>
                                  <a:cs typeface="Times New Roman" panose="02020603050405020304" pitchFamily="18" charset="0"/>
                                </a:rPr>
                                <m:t>𝑖</m:t>
                              </m:r>
                            </m:e>
                          </m:mr>
                        </m:m>
                      </m:e>
                    </m:d>
                    <m:d>
                      <m:dPr>
                        <m:begChr m:val="["/>
                        <m:endChr m:val="]"/>
                        <m:ctrlPr>
                          <a:rPr lang="en-US" sz="2400" i="1">
                            <a:latin typeface="Cambria Math" panose="02040503050406030204" pitchFamily="18" charset="0"/>
                            <a:cs typeface="Times New Roman" panose="02020603050405020304" pitchFamily="18" charset="0"/>
                          </a:rPr>
                        </m:ctrlPr>
                      </m:dPr>
                      <m:e>
                        <m:m>
                          <m:mPr>
                            <m:mcs>
                              <m:mc>
                                <m:mcPr>
                                  <m:count m:val="1"/>
                                  <m:mcJc m:val="center"/>
                                </m:mcPr>
                              </m:mc>
                            </m:mcs>
                            <m:ctrlPr>
                              <a:rPr lang="en-US" sz="2400" i="1">
                                <a:latin typeface="Cambria Math" panose="02040503050406030204" pitchFamily="18" charset="0"/>
                                <a:cs typeface="Times New Roman" panose="02020603050405020304" pitchFamily="18" charset="0"/>
                              </a:rPr>
                            </m:ctrlPr>
                          </m:mPr>
                          <m:mr>
                            <m:e>
                              <m:r>
                                <m:rPr>
                                  <m:brk m:alnAt="7"/>
                                </m:rPr>
                                <a:rPr lang="en-US" sz="2400" i="1">
                                  <a:latin typeface="Cambria Math" panose="02040503050406030204" pitchFamily="18" charset="0"/>
                                  <a:cs typeface="Times New Roman" panose="02020603050405020304" pitchFamily="18" charset="0"/>
                                </a:rPr>
                                <m:t>𝑎</m:t>
                              </m:r>
                            </m:e>
                          </m:mr>
                          <m:mr>
                            <m:e>
                              <m:r>
                                <a:rPr lang="en-US" sz="2400" i="1">
                                  <a:latin typeface="Cambria Math" panose="02040503050406030204" pitchFamily="18" charset="0"/>
                                  <a:cs typeface="Times New Roman" panose="02020603050405020304" pitchFamily="18" charset="0"/>
                                </a:rPr>
                                <m:t>𝑏</m:t>
                              </m:r>
                            </m:e>
                          </m:mr>
                        </m:m>
                      </m:e>
                    </m:d>
                    <m:r>
                      <a:rPr lang="en-US" sz="2400" i="1">
                        <a:latin typeface="Cambria Math" panose="02040503050406030204" pitchFamily="18" charset="0"/>
                        <a:cs typeface="Times New Roman" panose="02020603050405020304" pitchFamily="18" charset="0"/>
                      </a:rPr>
                      <m:t>=</m:t>
                    </m:r>
                    <m:d>
                      <m:dPr>
                        <m:begChr m:val="["/>
                        <m:endChr m:val="]"/>
                        <m:ctrlPr>
                          <a:rPr lang="en-US" sz="2400" i="1">
                            <a:latin typeface="Cambria Math" panose="02040503050406030204" pitchFamily="18" charset="0"/>
                            <a:cs typeface="Times New Roman" panose="02020603050405020304" pitchFamily="18" charset="0"/>
                          </a:rPr>
                        </m:ctrlPr>
                      </m:dPr>
                      <m:e>
                        <m:m>
                          <m:mPr>
                            <m:mcs>
                              <m:mc>
                                <m:mcPr>
                                  <m:count m:val="1"/>
                                  <m:mcJc m:val="center"/>
                                </m:mcPr>
                              </m:mc>
                            </m:mcs>
                            <m:ctrlPr>
                              <a:rPr lang="en-US" sz="2400" i="1">
                                <a:latin typeface="Cambria Math" panose="02040503050406030204" pitchFamily="18" charset="0"/>
                                <a:cs typeface="Times New Roman" panose="02020603050405020304" pitchFamily="18" charset="0"/>
                              </a:rPr>
                            </m:ctrlPr>
                          </m:mPr>
                          <m:mr>
                            <m:e>
                              <m:r>
                                <m:rPr>
                                  <m:brk m:alnAt="7"/>
                                </m:rPr>
                                <a:rPr lang="en-US" sz="2400" i="1">
                                  <a:latin typeface="Cambria Math" panose="02040503050406030204" pitchFamily="18" charset="0"/>
                                  <a:cs typeface="Times New Roman" panose="02020603050405020304" pitchFamily="18" charset="0"/>
                                </a:rPr>
                                <m:t>0</m:t>
                              </m:r>
                            </m:e>
                          </m:mr>
                          <m:mr>
                            <m:e>
                              <m:r>
                                <a:rPr lang="en-US" sz="2400" i="1">
                                  <a:latin typeface="Cambria Math" panose="02040503050406030204" pitchFamily="18" charset="0"/>
                                  <a:cs typeface="Times New Roman" panose="02020603050405020304" pitchFamily="18" charset="0"/>
                                </a:rPr>
                                <m:t>0</m:t>
                              </m:r>
                            </m:e>
                          </m:mr>
                        </m:m>
                      </m:e>
                    </m:d>
                  </m:oMath>
                </a14:m>
                <a:r>
                  <a:rPr lang="en-US" sz="2400" dirty="0" smtClean="0">
                    <a:latin typeface="Times New Roman" panose="02020603050405020304" pitchFamily="18" charset="0"/>
                    <a:cs typeface="Times New Roman" panose="02020603050405020304" pitchFamily="18" charset="0"/>
                  </a:rPr>
                  <a:t>. The square matrix is singular (you verify). </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Multiplying the top row with </a:t>
                </a:r>
                <a14:m>
                  <m:oMath xmlns:m="http://schemas.openxmlformats.org/officeDocument/2006/math">
                    <m:d>
                      <m:dPr>
                        <m:begChr m:val="["/>
                        <m:endChr m:val="]"/>
                        <m:ctrlPr>
                          <a:rPr lang="en-US" sz="2400" i="1" smtClean="0">
                            <a:latin typeface="Cambria Math" panose="02040503050406030204" pitchFamily="18" charset="0"/>
                            <a:cs typeface="Times New Roman" panose="02020603050405020304" pitchFamily="18" charset="0"/>
                          </a:rPr>
                        </m:ctrlPr>
                      </m:dPr>
                      <m:e>
                        <m:m>
                          <m:mPr>
                            <m:mcs>
                              <m:mc>
                                <m:mcPr>
                                  <m:count m:val="1"/>
                                  <m:mcJc m:val="center"/>
                                </m:mcPr>
                              </m:mc>
                            </m:mcs>
                            <m:ctrlPr>
                              <a:rPr lang="en-US" sz="2400" i="1">
                                <a:latin typeface="Cambria Math" panose="02040503050406030204" pitchFamily="18" charset="0"/>
                                <a:cs typeface="Times New Roman" panose="02020603050405020304" pitchFamily="18" charset="0"/>
                              </a:rPr>
                            </m:ctrlPr>
                          </m:mPr>
                          <m:mr>
                            <m:e>
                              <m:r>
                                <m:rPr>
                                  <m:brk m:alnAt="7"/>
                                </m:rPr>
                                <a:rPr lang="en-US" sz="2400" i="1">
                                  <a:latin typeface="Cambria Math" panose="02040503050406030204" pitchFamily="18" charset="0"/>
                                  <a:cs typeface="Times New Roman" panose="02020603050405020304" pitchFamily="18" charset="0"/>
                                </a:rPr>
                                <m:t>𝑎</m:t>
                              </m:r>
                            </m:e>
                          </m:mr>
                          <m:mr>
                            <m:e>
                              <m:r>
                                <a:rPr lang="en-US" sz="2400" i="1">
                                  <a:latin typeface="Cambria Math" panose="02040503050406030204" pitchFamily="18" charset="0"/>
                                  <a:cs typeface="Times New Roman" panose="02020603050405020304" pitchFamily="18" charset="0"/>
                                </a:rPr>
                                <m:t>𝑏</m:t>
                              </m:r>
                            </m:e>
                          </m:mr>
                        </m:m>
                      </m:e>
                    </m:d>
                  </m:oMath>
                </a14:m>
                <a:r>
                  <a:rPr lang="en-US" sz="2400" dirty="0" smtClean="0">
                    <a:latin typeface="Times New Roman" panose="02020603050405020304" pitchFamily="18" charset="0"/>
                    <a:cs typeface="Times New Roman" panose="02020603050405020304" pitchFamily="18" charset="0"/>
                  </a:rPr>
                  <a:t> gives </a:t>
                </a:r>
                <a14:m>
                  <m:oMath xmlns:m="http://schemas.openxmlformats.org/officeDocument/2006/math">
                    <m:d>
                      <m:dPr>
                        <m:ctrlPr>
                          <a:rPr lang="en-US" sz="2400" b="0" i="1" smtClean="0">
                            <a:latin typeface="Cambria Math" panose="02040503050406030204" pitchFamily="18" charset="0"/>
                            <a:cs typeface="Times New Roman" panose="02020603050405020304" pitchFamily="18" charset="0"/>
                          </a:rPr>
                        </m:ctrlPr>
                      </m:dPr>
                      <m:e>
                        <m:r>
                          <a:rPr lang="en-US" sz="2400" b="0" i="1" smtClean="0">
                            <a:latin typeface="Cambria Math" panose="02040503050406030204" pitchFamily="18" charset="0"/>
                            <a:cs typeface="Times New Roman" panose="02020603050405020304" pitchFamily="18" charset="0"/>
                          </a:rPr>
                          <m:t>2−2</m:t>
                        </m:r>
                        <m:r>
                          <a:rPr lang="en-US" sz="2400" b="0" i="1" smtClean="0">
                            <a:latin typeface="Cambria Math" panose="02040503050406030204" pitchFamily="18" charset="0"/>
                            <a:cs typeface="Times New Roman" panose="02020603050405020304" pitchFamily="18" charset="0"/>
                          </a:rPr>
                          <m:t>𝑖</m:t>
                        </m:r>
                      </m:e>
                    </m:d>
                    <m:r>
                      <a:rPr lang="en-US" sz="2400" b="0" i="1" smtClean="0">
                        <a:latin typeface="Cambria Math" panose="02040503050406030204" pitchFamily="18" charset="0"/>
                        <a:cs typeface="Times New Roman" panose="02020603050405020304" pitchFamily="18" charset="0"/>
                      </a:rPr>
                      <m:t>𝑎</m:t>
                    </m:r>
                    <m:r>
                      <a:rPr lang="en-US" sz="2400" b="0" i="1" smtClean="0">
                        <a:latin typeface="Cambria Math" panose="02040503050406030204" pitchFamily="18" charset="0"/>
                        <a:cs typeface="Times New Roman" panose="02020603050405020304" pitchFamily="18" charset="0"/>
                      </a:rPr>
                      <m:t>−2</m:t>
                    </m:r>
                    <m:r>
                      <a:rPr lang="en-US" sz="2400" b="0" i="1" smtClean="0">
                        <a:latin typeface="Cambria Math" panose="02040503050406030204" pitchFamily="18" charset="0"/>
                        <a:cs typeface="Times New Roman" panose="02020603050405020304" pitchFamily="18" charset="0"/>
                      </a:rPr>
                      <m:t>𝑏</m:t>
                    </m:r>
                    <m:r>
                      <a:rPr lang="en-US" sz="2400" b="0" i="1" smtClean="0">
                        <a:latin typeface="Cambria Math" panose="02040503050406030204" pitchFamily="18" charset="0"/>
                        <a:cs typeface="Times New Roman" panose="02020603050405020304" pitchFamily="18" charset="0"/>
                      </a:rPr>
                      <m:t>=0</m:t>
                    </m:r>
                  </m:oMath>
                </a14:m>
                <a:r>
                  <a:rPr lang="en-US" sz="2400" dirty="0" smtClean="0">
                    <a:latin typeface="Times New Roman" panose="02020603050405020304" pitchFamily="18" charset="0"/>
                    <a:cs typeface="Times New Roman" panose="02020603050405020304" pitchFamily="18" charset="0"/>
                  </a:rPr>
                  <a:t>. If we let </a:t>
                </a:r>
                <a14:m>
                  <m:oMath xmlns:m="http://schemas.openxmlformats.org/officeDocument/2006/math">
                    <m:r>
                      <a:rPr lang="en-US" sz="2400" b="0" i="1" smtClean="0">
                        <a:latin typeface="Cambria Math" panose="02040503050406030204" pitchFamily="18" charset="0"/>
                        <a:cs typeface="Times New Roman" panose="02020603050405020304" pitchFamily="18" charset="0"/>
                      </a:rPr>
                      <m:t>𝑎</m:t>
                    </m:r>
                    <m:r>
                      <a:rPr lang="en-US" sz="2400" b="0" i="1" smtClean="0">
                        <a:latin typeface="Cambria Math" panose="02040503050406030204" pitchFamily="18" charset="0"/>
                        <a:cs typeface="Times New Roman" panose="02020603050405020304" pitchFamily="18" charset="0"/>
                      </a:rPr>
                      <m:t>=1</m:t>
                    </m:r>
                  </m:oMath>
                </a14:m>
                <a:r>
                  <a:rPr lang="en-US" sz="2400" dirty="0" smtClean="0">
                    <a:latin typeface="Times New Roman" panose="02020603050405020304" pitchFamily="18" charset="0"/>
                    <a:cs typeface="Times New Roman" panose="02020603050405020304" pitchFamily="18" charset="0"/>
                  </a:rPr>
                  <a:t>, then </a:t>
                </a:r>
                <a14:m>
                  <m:oMath xmlns:m="http://schemas.openxmlformats.org/officeDocument/2006/math">
                    <m:r>
                      <a:rPr lang="en-US" sz="2400" b="0" i="1" smtClean="0">
                        <a:latin typeface="Cambria Math" panose="02040503050406030204" pitchFamily="18" charset="0"/>
                        <a:cs typeface="Times New Roman" panose="02020603050405020304" pitchFamily="18" charset="0"/>
                      </a:rPr>
                      <m:t>𝑏</m:t>
                    </m:r>
                    <m:r>
                      <a:rPr lang="en-US" sz="2400" b="0" i="1" smtClean="0">
                        <a:latin typeface="Cambria Math" panose="02040503050406030204" pitchFamily="18" charset="0"/>
                        <a:cs typeface="Times New Roman" panose="02020603050405020304" pitchFamily="18" charset="0"/>
                      </a:rPr>
                      <m:t>=1−</m:t>
                    </m:r>
                    <m:r>
                      <a:rPr lang="en-US" sz="2400" b="0" i="1" smtClean="0">
                        <a:latin typeface="Cambria Math" panose="02040503050406030204" pitchFamily="18" charset="0"/>
                        <a:cs typeface="Times New Roman" panose="02020603050405020304" pitchFamily="18" charset="0"/>
                      </a:rPr>
                      <m:t>𝑖</m:t>
                    </m:r>
                  </m:oMath>
                </a14:m>
                <a:r>
                  <a:rPr lang="en-US" sz="2400" dirty="0" smtClean="0">
                    <a:latin typeface="Times New Roman" panose="02020603050405020304" pitchFamily="18" charset="0"/>
                    <a:cs typeface="Times New Roman" panose="02020603050405020304" pitchFamily="18" charset="0"/>
                  </a:rPr>
                  <a:t>. </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Thus, the eigenvector for </a:t>
                </a:r>
                <a14:m>
                  <m:oMath xmlns:m="http://schemas.openxmlformats.org/officeDocument/2006/math">
                    <m:sSub>
                      <m:sSubPr>
                        <m:ctrlPr>
                          <a:rPr lang="en-US" sz="2400" i="1" smtClean="0">
                            <a:latin typeface="Cambria Math" panose="02040503050406030204" pitchFamily="18" charset="0"/>
                            <a:cs typeface="Times New Roman" panose="02020603050405020304" pitchFamily="18" charset="0"/>
                          </a:rPr>
                        </m:ctrlPr>
                      </m:sSubPr>
                      <m:e>
                        <m:r>
                          <a:rPr lang="en-US" sz="2400" i="1">
                            <a:latin typeface="Cambria Math" panose="02040503050406030204" pitchFamily="18" charset="0"/>
                            <a:cs typeface="Times New Roman" panose="02020603050405020304" pitchFamily="18" charset="0"/>
                          </a:rPr>
                          <m:t>𝜆</m:t>
                        </m:r>
                      </m:e>
                      <m:sub>
                        <m:r>
                          <a:rPr lang="en-US" sz="2400" i="1">
                            <a:latin typeface="Cambria Math" panose="02040503050406030204" pitchFamily="18" charset="0"/>
                            <a:cs typeface="Times New Roman" panose="02020603050405020304" pitchFamily="18" charset="0"/>
                          </a:rPr>
                          <m:t>1</m:t>
                        </m:r>
                      </m:sub>
                    </m:sSub>
                    <m:r>
                      <a:rPr lang="en-US" sz="2400" i="1">
                        <a:latin typeface="Cambria Math" panose="02040503050406030204" pitchFamily="18" charset="0"/>
                        <a:cs typeface="Times New Roman" panose="02020603050405020304" pitchFamily="18" charset="0"/>
                      </a:rPr>
                      <m:t>=1+2</m:t>
                    </m:r>
                    <m:r>
                      <a:rPr lang="en-US" sz="2400" i="1">
                        <a:latin typeface="Cambria Math" panose="02040503050406030204" pitchFamily="18" charset="0"/>
                        <a:cs typeface="Times New Roman" panose="02020603050405020304" pitchFamily="18" charset="0"/>
                      </a:rPr>
                      <m:t>𝑖</m:t>
                    </m:r>
                  </m:oMath>
                </a14:m>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is </a:t>
                </a:r>
                <a14:m>
                  <m:oMath xmlns:m="http://schemas.openxmlformats.org/officeDocument/2006/math">
                    <m:sSub>
                      <m:sSubPr>
                        <m:ctrlPr>
                          <a:rPr lang="en-US" sz="2400" b="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𝑣</m:t>
                        </m:r>
                      </m:e>
                      <m:sub>
                        <m:r>
                          <a:rPr lang="en-US" sz="2400" b="0" i="0" smtClean="0">
                            <a:latin typeface="Cambria Math" panose="02040503050406030204" pitchFamily="18" charset="0"/>
                            <a:cs typeface="Times New Roman" panose="02020603050405020304" pitchFamily="18" charset="0"/>
                          </a:rPr>
                          <m:t>1</m:t>
                        </m:r>
                      </m:sub>
                    </m:sSub>
                    <m:r>
                      <a:rPr lang="en-US" sz="2400" b="0" i="0" smtClean="0">
                        <a:latin typeface="Cambria Math" panose="02040503050406030204" pitchFamily="18" charset="0"/>
                        <a:cs typeface="Times New Roman" panose="02020603050405020304" pitchFamily="18" charset="0"/>
                      </a:rPr>
                      <m:t>=</m:t>
                    </m:r>
                    <m:d>
                      <m:dPr>
                        <m:begChr m:val="["/>
                        <m:endChr m:val="]"/>
                        <m:ctrlPr>
                          <a:rPr lang="en-US" sz="2400" i="1" smtClean="0">
                            <a:latin typeface="Cambria Math" panose="02040503050406030204" pitchFamily="18" charset="0"/>
                            <a:cs typeface="Times New Roman" panose="02020603050405020304" pitchFamily="18" charset="0"/>
                          </a:rPr>
                        </m:ctrlPr>
                      </m:dPr>
                      <m:e>
                        <m:m>
                          <m:mPr>
                            <m:mcs>
                              <m:mc>
                                <m:mcPr>
                                  <m:count m:val="1"/>
                                  <m:mcJc m:val="center"/>
                                </m:mcPr>
                              </m:mc>
                            </m:mcs>
                            <m:ctrlPr>
                              <a:rPr lang="en-US" sz="2400" i="1">
                                <a:latin typeface="Cambria Math" panose="02040503050406030204" pitchFamily="18" charset="0"/>
                                <a:cs typeface="Times New Roman" panose="02020603050405020304" pitchFamily="18" charset="0"/>
                              </a:rPr>
                            </m:ctrlPr>
                          </m:mPr>
                          <m:mr>
                            <m:e>
                              <m:r>
                                <a:rPr lang="en-US" sz="2400" b="0" i="1" smtClean="0">
                                  <a:latin typeface="Cambria Math" panose="02040503050406030204" pitchFamily="18" charset="0"/>
                                  <a:cs typeface="Times New Roman" panose="02020603050405020304" pitchFamily="18" charset="0"/>
                                </a:rPr>
                                <m:t>1</m:t>
                              </m:r>
                            </m:e>
                          </m:mr>
                          <m:mr>
                            <m:e>
                              <m:r>
                                <a:rPr lang="en-US" sz="2400" b="0" i="1" smtClean="0">
                                  <a:latin typeface="Cambria Math" panose="02040503050406030204" pitchFamily="18" charset="0"/>
                                  <a:cs typeface="Times New Roman" panose="02020603050405020304" pitchFamily="18" charset="0"/>
                                </a:rPr>
                                <m:t>1−</m:t>
                              </m:r>
                              <m:r>
                                <a:rPr lang="en-US" sz="2400" b="0" i="1" smtClean="0">
                                  <a:latin typeface="Cambria Math" panose="02040503050406030204" pitchFamily="18" charset="0"/>
                                  <a:cs typeface="Times New Roman" panose="02020603050405020304" pitchFamily="18" charset="0"/>
                                </a:rPr>
                                <m:t>𝑖</m:t>
                              </m:r>
                            </m:e>
                          </m:mr>
                        </m:m>
                      </m:e>
                    </m:d>
                  </m:oMath>
                </a14:m>
                <a:r>
                  <a:rPr lang="en-US" sz="2400" dirty="0" smtClean="0">
                    <a:latin typeface="Times New Roman" panose="02020603050405020304" pitchFamily="18" charset="0"/>
                    <a:cs typeface="Times New Roman" panose="02020603050405020304" pitchFamily="18" charset="0"/>
                  </a:rPr>
                  <a:t>.</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The eigenvector for </a:t>
                </a:r>
                <a14:m>
                  <m:oMath xmlns:m="http://schemas.openxmlformats.org/officeDocument/2006/math">
                    <m:sSub>
                      <m:sSubPr>
                        <m:ctrlPr>
                          <a:rPr lang="en-US" sz="2400" i="1" smtClean="0">
                            <a:latin typeface="Cambria Math" panose="02040503050406030204" pitchFamily="18" charset="0"/>
                            <a:cs typeface="Times New Roman" panose="02020603050405020304" pitchFamily="18" charset="0"/>
                          </a:rPr>
                        </m:ctrlPr>
                      </m:sSubPr>
                      <m:e>
                        <m:r>
                          <a:rPr lang="en-US" sz="2400" i="1">
                            <a:latin typeface="Cambria Math" panose="02040503050406030204" pitchFamily="18" charset="0"/>
                            <a:cs typeface="Times New Roman" panose="02020603050405020304" pitchFamily="18" charset="0"/>
                          </a:rPr>
                          <m:t>𝜆</m:t>
                        </m:r>
                      </m:e>
                      <m:sub>
                        <m:r>
                          <a:rPr lang="en-US" sz="2400" b="0" i="1" smtClean="0">
                            <a:latin typeface="Cambria Math" panose="02040503050406030204" pitchFamily="18" charset="0"/>
                            <a:cs typeface="Times New Roman" panose="02020603050405020304" pitchFamily="18" charset="0"/>
                          </a:rPr>
                          <m:t>2</m:t>
                        </m:r>
                      </m:sub>
                    </m:sSub>
                    <m:r>
                      <a:rPr lang="en-US" sz="2400" i="1">
                        <a:latin typeface="Cambria Math" panose="02040503050406030204" pitchFamily="18" charset="0"/>
                        <a:cs typeface="Times New Roman" panose="02020603050405020304" pitchFamily="18" charset="0"/>
                      </a:rPr>
                      <m:t>=1</m:t>
                    </m:r>
                    <m:r>
                      <a:rPr lang="en-US" sz="2400" b="0" i="1" smtClean="0">
                        <a:latin typeface="Cambria Math" panose="02040503050406030204" pitchFamily="18" charset="0"/>
                        <a:cs typeface="Times New Roman" panose="02020603050405020304" pitchFamily="18" charset="0"/>
                      </a:rPr>
                      <m:t>−</m:t>
                    </m:r>
                    <m:r>
                      <a:rPr lang="en-US" sz="2400" i="1">
                        <a:latin typeface="Cambria Math" panose="02040503050406030204" pitchFamily="18" charset="0"/>
                        <a:cs typeface="Times New Roman" panose="02020603050405020304" pitchFamily="18" charset="0"/>
                      </a:rPr>
                      <m:t>2</m:t>
                    </m:r>
                    <m:r>
                      <a:rPr lang="en-US" sz="2400" i="1">
                        <a:latin typeface="Cambria Math" panose="02040503050406030204" pitchFamily="18" charset="0"/>
                        <a:cs typeface="Times New Roman" panose="02020603050405020304" pitchFamily="18" charset="0"/>
                      </a:rPr>
                      <m:t>𝑖</m:t>
                    </m:r>
                  </m:oMath>
                </a14:m>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is found in a similar way, and is </a:t>
                </a:r>
                <a14:m>
                  <m:oMath xmlns:m="http://schemas.openxmlformats.org/officeDocument/2006/math">
                    <m:sSub>
                      <m:sSubPr>
                        <m:ctrlPr>
                          <a:rPr lang="en-US" sz="2400" b="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𝑣</m:t>
                        </m:r>
                      </m:e>
                      <m:sub>
                        <m:r>
                          <a:rPr lang="en-US" sz="2400" b="0" i="1" smtClean="0">
                            <a:latin typeface="Cambria Math" panose="02040503050406030204" pitchFamily="18" charset="0"/>
                            <a:cs typeface="Times New Roman" panose="02020603050405020304" pitchFamily="18" charset="0"/>
                          </a:rPr>
                          <m:t>2</m:t>
                        </m:r>
                      </m:sub>
                    </m:sSub>
                    <m:r>
                      <a:rPr lang="en-US" sz="2400" b="0" i="1" smtClean="0">
                        <a:latin typeface="Cambria Math" panose="02040503050406030204" pitchFamily="18" charset="0"/>
                        <a:cs typeface="Times New Roman" panose="02020603050405020304" pitchFamily="18" charset="0"/>
                      </a:rPr>
                      <m:t>=</m:t>
                    </m:r>
                    <m:d>
                      <m:dPr>
                        <m:begChr m:val="["/>
                        <m:endChr m:val="]"/>
                        <m:ctrlPr>
                          <a:rPr lang="en-US" sz="2400" b="0" i="1" smtClean="0">
                            <a:latin typeface="Cambria Math" panose="02040503050406030204" pitchFamily="18" charset="0"/>
                            <a:cs typeface="Times New Roman" panose="02020603050405020304" pitchFamily="18" charset="0"/>
                          </a:rPr>
                        </m:ctrlPr>
                      </m:dPr>
                      <m:e>
                        <m:m>
                          <m:mPr>
                            <m:mcs>
                              <m:mc>
                                <m:mcPr>
                                  <m:count m:val="1"/>
                                  <m:mcJc m:val="center"/>
                                </m:mcPr>
                              </m:mc>
                            </m:mcs>
                            <m:ctrlPr>
                              <a:rPr lang="en-US" sz="2400" b="0" i="1" smtClean="0">
                                <a:latin typeface="Cambria Math" panose="02040503050406030204" pitchFamily="18" charset="0"/>
                                <a:cs typeface="Times New Roman" panose="02020603050405020304" pitchFamily="18" charset="0"/>
                              </a:rPr>
                            </m:ctrlPr>
                          </m:mPr>
                          <m:mr>
                            <m:e>
                              <m:r>
                                <m:rPr>
                                  <m:brk m:alnAt="7"/>
                                </m:rPr>
                                <a:rPr lang="en-US" sz="2400" b="0" i="1" smtClean="0">
                                  <a:latin typeface="Cambria Math" panose="02040503050406030204" pitchFamily="18" charset="0"/>
                                  <a:cs typeface="Times New Roman" panose="02020603050405020304" pitchFamily="18" charset="0"/>
                                </a:rPr>
                                <m:t>1</m:t>
                              </m:r>
                            </m:e>
                          </m:mr>
                          <m:mr>
                            <m:e>
                              <m:r>
                                <a:rPr lang="en-US" sz="2400" b="0" i="1" smtClean="0">
                                  <a:latin typeface="Cambria Math" panose="02040503050406030204" pitchFamily="18" charset="0"/>
                                  <a:cs typeface="Times New Roman" panose="02020603050405020304" pitchFamily="18" charset="0"/>
                                </a:rPr>
                                <m:t>1+</m:t>
                              </m:r>
                              <m:r>
                                <a:rPr lang="en-US" sz="2400" b="0" i="1" smtClean="0">
                                  <a:latin typeface="Cambria Math" panose="02040503050406030204" pitchFamily="18" charset="0"/>
                                  <a:cs typeface="Times New Roman" panose="02020603050405020304" pitchFamily="18" charset="0"/>
                                </a:rPr>
                                <m:t>𝑖</m:t>
                              </m:r>
                            </m:e>
                          </m:mr>
                        </m:m>
                      </m:e>
                    </m:d>
                  </m:oMath>
                </a14:m>
                <a:r>
                  <a:rPr lang="en-US" sz="2400" dirty="0" smtClean="0">
                    <a:latin typeface="Times New Roman" panose="02020603050405020304" pitchFamily="18" charset="0"/>
                    <a:cs typeface="Times New Roman" panose="02020603050405020304" pitchFamily="18" charset="0"/>
                  </a:rPr>
                  <a:t>.</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The solution in complex form is </a:t>
                </a:r>
                <a14:m>
                  <m:oMath xmlns:m="http://schemas.openxmlformats.org/officeDocument/2006/math">
                    <m:r>
                      <a:rPr lang="en-US" sz="2400" b="1" i="0" smtClean="0">
                        <a:latin typeface="Cambria Math" panose="02040503050406030204" pitchFamily="18" charset="0"/>
                        <a:cs typeface="Times New Roman" panose="02020603050405020304" pitchFamily="18" charset="0"/>
                      </a:rPr>
                      <m:t>𝐱</m:t>
                    </m:r>
                    <m:d>
                      <m:dPr>
                        <m:ctrlPr>
                          <a:rPr lang="en-US" sz="2400" b="0" i="1" smtClean="0">
                            <a:latin typeface="Cambria Math" panose="02040503050406030204" pitchFamily="18" charset="0"/>
                            <a:cs typeface="Times New Roman" panose="02020603050405020304" pitchFamily="18" charset="0"/>
                          </a:rPr>
                        </m:ctrlPr>
                      </m:dPr>
                      <m:e>
                        <m:r>
                          <a:rPr lang="en-US" sz="2400" b="0" i="1" smtClean="0">
                            <a:latin typeface="Cambria Math" panose="02040503050406030204" pitchFamily="18" charset="0"/>
                            <a:cs typeface="Times New Roman" panose="02020603050405020304" pitchFamily="18" charset="0"/>
                          </a:rPr>
                          <m:t>𝑡</m:t>
                        </m:r>
                      </m:e>
                    </m:d>
                    <m:r>
                      <a:rPr lang="en-US" sz="2400" b="0" i="1" smtClean="0">
                        <a:latin typeface="Cambria Math" panose="02040503050406030204" pitchFamily="18" charset="0"/>
                        <a:cs typeface="Times New Roman" panose="02020603050405020304" pitchFamily="18" charset="0"/>
                      </a:rPr>
                      <m:t>=</m:t>
                    </m:r>
                    <m:sSub>
                      <m:sSubPr>
                        <m:ctrlPr>
                          <a:rPr lang="en-US" sz="2400" b="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𝑐</m:t>
                        </m:r>
                      </m:e>
                      <m:sub>
                        <m:r>
                          <a:rPr lang="en-US" sz="2400" b="0" i="1" smtClean="0">
                            <a:latin typeface="Cambria Math" panose="02040503050406030204" pitchFamily="18" charset="0"/>
                            <a:cs typeface="Times New Roman" panose="02020603050405020304" pitchFamily="18" charset="0"/>
                          </a:rPr>
                          <m:t>1</m:t>
                        </m:r>
                      </m:sub>
                    </m:sSub>
                    <m:d>
                      <m:dPr>
                        <m:begChr m:val="["/>
                        <m:endChr m:val="]"/>
                        <m:ctrlPr>
                          <a:rPr lang="en-US" sz="2400" i="1" smtClean="0">
                            <a:latin typeface="Cambria Math" panose="02040503050406030204" pitchFamily="18" charset="0"/>
                            <a:cs typeface="Times New Roman" panose="02020603050405020304" pitchFamily="18" charset="0"/>
                          </a:rPr>
                        </m:ctrlPr>
                      </m:dPr>
                      <m:e>
                        <m:m>
                          <m:mPr>
                            <m:mcs>
                              <m:mc>
                                <m:mcPr>
                                  <m:count m:val="1"/>
                                  <m:mcJc m:val="center"/>
                                </m:mcPr>
                              </m:mc>
                            </m:mcs>
                            <m:ctrlPr>
                              <a:rPr lang="en-US" sz="2400" i="1">
                                <a:latin typeface="Cambria Math" panose="02040503050406030204" pitchFamily="18" charset="0"/>
                                <a:cs typeface="Times New Roman" panose="02020603050405020304" pitchFamily="18" charset="0"/>
                              </a:rPr>
                            </m:ctrlPr>
                          </m:mPr>
                          <m:mr>
                            <m:e>
                              <m:r>
                                <a:rPr lang="en-US" sz="2400" b="0" i="1" smtClean="0">
                                  <a:latin typeface="Cambria Math" panose="02040503050406030204" pitchFamily="18" charset="0"/>
                                  <a:cs typeface="Times New Roman" panose="02020603050405020304" pitchFamily="18" charset="0"/>
                                </a:rPr>
                                <m:t>1</m:t>
                              </m:r>
                            </m:e>
                          </m:mr>
                          <m:mr>
                            <m:e>
                              <m:r>
                                <a:rPr lang="en-US" sz="2400" b="0" i="1" smtClean="0">
                                  <a:latin typeface="Cambria Math" panose="02040503050406030204" pitchFamily="18" charset="0"/>
                                  <a:cs typeface="Times New Roman" panose="02020603050405020304" pitchFamily="18" charset="0"/>
                                </a:rPr>
                                <m:t>1−</m:t>
                              </m:r>
                              <m:r>
                                <a:rPr lang="en-US" sz="2400" b="0" i="1" smtClean="0">
                                  <a:latin typeface="Cambria Math" panose="02040503050406030204" pitchFamily="18" charset="0"/>
                                  <a:cs typeface="Times New Roman" panose="02020603050405020304" pitchFamily="18" charset="0"/>
                                </a:rPr>
                                <m:t>𝑖</m:t>
                              </m:r>
                            </m:e>
                          </m:mr>
                        </m:m>
                      </m:e>
                    </m:d>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𝑒</m:t>
                        </m:r>
                      </m:e>
                      <m:sup>
                        <m:d>
                          <m:dPr>
                            <m:ctrlPr>
                              <a:rPr lang="en-US" sz="2400" b="0" i="1" smtClean="0">
                                <a:latin typeface="Cambria Math" panose="02040503050406030204" pitchFamily="18" charset="0"/>
                                <a:cs typeface="Times New Roman" panose="02020603050405020304" pitchFamily="18" charset="0"/>
                              </a:rPr>
                            </m:ctrlPr>
                          </m:dPr>
                          <m:e>
                            <m:r>
                              <a:rPr lang="en-US" sz="2400" b="0" i="1" smtClean="0">
                                <a:latin typeface="Cambria Math" panose="02040503050406030204" pitchFamily="18" charset="0"/>
                                <a:cs typeface="Times New Roman" panose="02020603050405020304" pitchFamily="18" charset="0"/>
                              </a:rPr>
                              <m:t>1+2</m:t>
                            </m:r>
                            <m:r>
                              <a:rPr lang="en-US" sz="2400" b="0" i="1" smtClean="0">
                                <a:latin typeface="Cambria Math" panose="02040503050406030204" pitchFamily="18" charset="0"/>
                                <a:cs typeface="Times New Roman" panose="02020603050405020304" pitchFamily="18" charset="0"/>
                              </a:rPr>
                              <m:t>𝑖</m:t>
                            </m:r>
                          </m:e>
                        </m:d>
                        <m:r>
                          <a:rPr lang="en-US" sz="2400" b="0" i="1" smtClean="0">
                            <a:latin typeface="Cambria Math" panose="02040503050406030204" pitchFamily="18" charset="0"/>
                            <a:cs typeface="Times New Roman" panose="02020603050405020304" pitchFamily="18" charset="0"/>
                          </a:rPr>
                          <m:t>𝑡</m:t>
                        </m:r>
                      </m:sup>
                    </m:sSup>
                    <m:r>
                      <a:rPr lang="en-US" sz="2400" b="0" i="1" smtClean="0">
                        <a:latin typeface="Cambria Math" panose="02040503050406030204" pitchFamily="18" charset="0"/>
                        <a:cs typeface="Times New Roman" panose="02020603050405020304" pitchFamily="18" charset="0"/>
                      </a:rPr>
                      <m:t>+</m:t>
                    </m:r>
                    <m:sSub>
                      <m:sSubPr>
                        <m:ctrlPr>
                          <a:rPr lang="en-US" sz="2400" b="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𝑐</m:t>
                        </m:r>
                      </m:e>
                      <m:sub>
                        <m:r>
                          <a:rPr lang="en-US" sz="2400" b="0" i="1" smtClean="0">
                            <a:latin typeface="Cambria Math" panose="02040503050406030204" pitchFamily="18" charset="0"/>
                            <a:cs typeface="Times New Roman" panose="02020603050405020304" pitchFamily="18" charset="0"/>
                          </a:rPr>
                          <m:t>2</m:t>
                        </m:r>
                      </m:sub>
                    </m:sSub>
                    <m:d>
                      <m:dPr>
                        <m:begChr m:val="["/>
                        <m:endChr m:val="]"/>
                        <m:ctrlPr>
                          <a:rPr lang="en-US" sz="2400" b="0" i="1" smtClean="0">
                            <a:latin typeface="Cambria Math" panose="02040503050406030204" pitchFamily="18" charset="0"/>
                            <a:cs typeface="Times New Roman" panose="02020603050405020304" pitchFamily="18" charset="0"/>
                          </a:rPr>
                        </m:ctrlPr>
                      </m:dPr>
                      <m:e>
                        <m:m>
                          <m:mPr>
                            <m:mcs>
                              <m:mc>
                                <m:mcPr>
                                  <m:count m:val="1"/>
                                  <m:mcJc m:val="center"/>
                                </m:mcPr>
                              </m:mc>
                            </m:mcs>
                            <m:ctrlPr>
                              <a:rPr lang="en-US" sz="2400" b="0" i="1" smtClean="0">
                                <a:latin typeface="Cambria Math" panose="02040503050406030204" pitchFamily="18" charset="0"/>
                                <a:cs typeface="Times New Roman" panose="02020603050405020304" pitchFamily="18" charset="0"/>
                              </a:rPr>
                            </m:ctrlPr>
                          </m:mPr>
                          <m:mr>
                            <m:e>
                              <m:r>
                                <m:rPr>
                                  <m:brk m:alnAt="7"/>
                                </m:rPr>
                                <a:rPr lang="en-US" sz="2400" b="0" i="1" smtClean="0">
                                  <a:latin typeface="Cambria Math" panose="02040503050406030204" pitchFamily="18" charset="0"/>
                                  <a:cs typeface="Times New Roman" panose="02020603050405020304" pitchFamily="18" charset="0"/>
                                </a:rPr>
                                <m:t>1</m:t>
                              </m:r>
                            </m:e>
                          </m:mr>
                          <m:mr>
                            <m:e>
                              <m:r>
                                <a:rPr lang="en-US" sz="2400" b="0" i="1" smtClean="0">
                                  <a:latin typeface="Cambria Math" panose="02040503050406030204" pitchFamily="18" charset="0"/>
                                  <a:cs typeface="Times New Roman" panose="02020603050405020304" pitchFamily="18" charset="0"/>
                                </a:rPr>
                                <m:t>1+</m:t>
                              </m:r>
                              <m:r>
                                <a:rPr lang="en-US" sz="2400" b="0" i="1" smtClean="0">
                                  <a:latin typeface="Cambria Math" panose="02040503050406030204" pitchFamily="18" charset="0"/>
                                  <a:cs typeface="Times New Roman" panose="02020603050405020304" pitchFamily="18" charset="0"/>
                                </a:rPr>
                                <m:t>𝑖</m:t>
                              </m:r>
                            </m:e>
                          </m:mr>
                        </m:m>
                      </m:e>
                    </m:d>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𝑒</m:t>
                        </m:r>
                      </m:e>
                      <m:sup>
                        <m:d>
                          <m:dPr>
                            <m:ctrlPr>
                              <a:rPr lang="en-US" sz="2400" b="0" i="1" smtClean="0">
                                <a:latin typeface="Cambria Math" panose="02040503050406030204" pitchFamily="18" charset="0"/>
                                <a:cs typeface="Times New Roman" panose="02020603050405020304" pitchFamily="18" charset="0"/>
                              </a:rPr>
                            </m:ctrlPr>
                          </m:dPr>
                          <m:e>
                            <m:r>
                              <a:rPr lang="en-US" sz="2400" b="0" i="1" smtClean="0">
                                <a:latin typeface="Cambria Math" panose="02040503050406030204" pitchFamily="18" charset="0"/>
                                <a:cs typeface="Times New Roman" panose="02020603050405020304" pitchFamily="18" charset="0"/>
                              </a:rPr>
                              <m:t>1−2</m:t>
                            </m:r>
                            <m:r>
                              <a:rPr lang="en-US" sz="2400" b="0" i="1" smtClean="0">
                                <a:latin typeface="Cambria Math" panose="02040503050406030204" pitchFamily="18" charset="0"/>
                                <a:cs typeface="Times New Roman" panose="02020603050405020304" pitchFamily="18" charset="0"/>
                              </a:rPr>
                              <m:t>𝑖</m:t>
                            </m:r>
                          </m:e>
                        </m:d>
                        <m:r>
                          <a:rPr lang="en-US" sz="2400" b="0" i="1" smtClean="0">
                            <a:latin typeface="Cambria Math" panose="02040503050406030204" pitchFamily="18" charset="0"/>
                            <a:cs typeface="Times New Roman" panose="02020603050405020304" pitchFamily="18" charset="0"/>
                          </a:rPr>
                          <m:t>𝑡</m:t>
                        </m:r>
                      </m:sup>
                    </m:sSup>
                  </m:oMath>
                </a14:m>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mc:Choice>
        <mc:Fallback xmlns="">
          <p:sp>
            <p:nvSpPr>
              <p:cNvPr id="2" name="Rectangle 1"/>
              <p:cNvSpPr>
                <a:spLocks noRot="1" noChangeAspect="1" noMove="1" noResize="1" noEditPoints="1" noAdjustHandles="1" noChangeArrowheads="1" noChangeShapeType="1" noTextEdit="1"/>
              </p:cNvSpPr>
              <p:nvPr/>
            </p:nvSpPr>
            <p:spPr>
              <a:xfrm>
                <a:off x="216131" y="166255"/>
                <a:ext cx="11704320" cy="5676426"/>
              </a:xfrm>
              <a:prstGeom prst="rect">
                <a:avLst/>
              </a:prstGeom>
              <a:blipFill>
                <a:blip r:embed="rId2"/>
                <a:stretch>
                  <a:fillRect l="-781"/>
                </a:stretch>
              </a:blipFill>
            </p:spPr>
            <p:txBody>
              <a:bodyPr/>
              <a:lstStyle/>
              <a:p>
                <a:r>
                  <a:rPr lang="en-US">
                    <a:noFill/>
                  </a:rPr>
                  <a:t> </a:t>
                </a:r>
              </a:p>
            </p:txBody>
          </p:sp>
        </mc:Fallback>
      </mc:AlternateContent>
    </p:spTree>
    <p:extLst>
      <p:ext uri="{BB962C8B-B14F-4D97-AF65-F5344CB8AC3E}">
        <p14:creationId xmlns:p14="http://schemas.microsoft.com/office/powerpoint/2010/main" val="942772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133004" y="216131"/>
                <a:ext cx="11912137" cy="6090642"/>
              </a:xfrm>
              <a:prstGeom prst="rect">
                <a:avLst/>
              </a:prstGeom>
            </p:spPr>
            <p:txBody>
              <a:bodyPr wrap="square">
                <a:spAutoFit/>
              </a:bodyPr>
              <a:lstStyle/>
              <a:p>
                <a:pPr algn="just"/>
                <a:r>
                  <a:rPr lang="en-US" sz="2400" dirty="0" smtClean="0">
                    <a:latin typeface="Times New Roman" panose="02020603050405020304" pitchFamily="18" charset="0"/>
                    <a:cs typeface="Times New Roman" panose="02020603050405020304" pitchFamily="18" charset="0"/>
                  </a:rPr>
                  <a:t>Now we need to rewrite </a:t>
                </a:r>
                <a14:m>
                  <m:oMath xmlns:m="http://schemas.openxmlformats.org/officeDocument/2006/math">
                    <m:r>
                      <a:rPr lang="en-US" sz="2400" b="1">
                        <a:latin typeface="Cambria Math" panose="02040503050406030204" pitchFamily="18" charset="0"/>
                        <a:cs typeface="Times New Roman" panose="02020603050405020304" pitchFamily="18" charset="0"/>
                      </a:rPr>
                      <m:t>𝐱</m:t>
                    </m:r>
                    <m:d>
                      <m:dPr>
                        <m:ctrlPr>
                          <a:rPr lang="en-US" sz="2400" i="1">
                            <a:latin typeface="Cambria Math" panose="02040503050406030204" pitchFamily="18" charset="0"/>
                            <a:cs typeface="Times New Roman" panose="02020603050405020304" pitchFamily="18" charset="0"/>
                          </a:rPr>
                        </m:ctrlPr>
                      </m:dPr>
                      <m:e>
                        <m:r>
                          <a:rPr lang="en-US" sz="2400" i="1">
                            <a:latin typeface="Cambria Math" panose="02040503050406030204" pitchFamily="18" charset="0"/>
                            <a:cs typeface="Times New Roman" panose="02020603050405020304" pitchFamily="18" charset="0"/>
                          </a:rPr>
                          <m:t>𝑡</m:t>
                        </m:r>
                      </m:e>
                    </m:d>
                    <m:r>
                      <a:rPr lang="en-US" sz="2400" i="1">
                        <a:latin typeface="Cambria Math" panose="02040503050406030204" pitchFamily="18" charset="0"/>
                        <a:cs typeface="Times New Roman" panose="02020603050405020304" pitchFamily="18" charset="0"/>
                      </a:rPr>
                      <m:t>=</m:t>
                    </m:r>
                    <m:sSub>
                      <m:sSubPr>
                        <m:ctrlPr>
                          <a:rPr lang="en-US" sz="2400" i="1">
                            <a:latin typeface="Cambria Math" panose="02040503050406030204" pitchFamily="18" charset="0"/>
                            <a:cs typeface="Times New Roman" panose="02020603050405020304" pitchFamily="18" charset="0"/>
                          </a:rPr>
                        </m:ctrlPr>
                      </m:sSubPr>
                      <m:e>
                        <m:r>
                          <a:rPr lang="en-US" sz="2400" i="1">
                            <a:latin typeface="Cambria Math" panose="02040503050406030204" pitchFamily="18" charset="0"/>
                            <a:cs typeface="Times New Roman" panose="02020603050405020304" pitchFamily="18" charset="0"/>
                          </a:rPr>
                          <m:t>𝑐</m:t>
                        </m:r>
                      </m:e>
                      <m:sub>
                        <m:r>
                          <a:rPr lang="en-US" sz="2400" i="1">
                            <a:latin typeface="Cambria Math" panose="02040503050406030204" pitchFamily="18" charset="0"/>
                            <a:cs typeface="Times New Roman" panose="02020603050405020304" pitchFamily="18" charset="0"/>
                          </a:rPr>
                          <m:t>1</m:t>
                        </m:r>
                      </m:sub>
                    </m:sSub>
                    <m:d>
                      <m:dPr>
                        <m:begChr m:val="["/>
                        <m:endChr m:val="]"/>
                        <m:ctrlPr>
                          <a:rPr lang="en-US" sz="2400" i="1">
                            <a:latin typeface="Cambria Math" panose="02040503050406030204" pitchFamily="18" charset="0"/>
                            <a:cs typeface="Times New Roman" panose="02020603050405020304" pitchFamily="18" charset="0"/>
                          </a:rPr>
                        </m:ctrlPr>
                      </m:dPr>
                      <m:e>
                        <m:m>
                          <m:mPr>
                            <m:mcs>
                              <m:mc>
                                <m:mcPr>
                                  <m:count m:val="1"/>
                                  <m:mcJc m:val="center"/>
                                </m:mcPr>
                              </m:mc>
                            </m:mcs>
                            <m:ctrlPr>
                              <a:rPr lang="en-US" sz="2400" i="1">
                                <a:latin typeface="Cambria Math" panose="02040503050406030204" pitchFamily="18" charset="0"/>
                                <a:cs typeface="Times New Roman" panose="02020603050405020304" pitchFamily="18" charset="0"/>
                              </a:rPr>
                            </m:ctrlPr>
                          </m:mPr>
                          <m:mr>
                            <m:e>
                              <m:r>
                                <a:rPr lang="en-US" sz="2400" i="1">
                                  <a:latin typeface="Cambria Math" panose="02040503050406030204" pitchFamily="18" charset="0"/>
                                  <a:cs typeface="Times New Roman" panose="02020603050405020304" pitchFamily="18" charset="0"/>
                                </a:rPr>
                                <m:t>1</m:t>
                              </m:r>
                            </m:e>
                          </m:mr>
                          <m:mr>
                            <m:e>
                              <m:r>
                                <a:rPr lang="en-US" sz="2400" i="1">
                                  <a:latin typeface="Cambria Math" panose="02040503050406030204" pitchFamily="18" charset="0"/>
                                  <a:cs typeface="Times New Roman" panose="02020603050405020304" pitchFamily="18" charset="0"/>
                                </a:rPr>
                                <m:t>1−</m:t>
                              </m:r>
                              <m:r>
                                <a:rPr lang="en-US" sz="2400" i="1">
                                  <a:latin typeface="Cambria Math" panose="02040503050406030204" pitchFamily="18" charset="0"/>
                                  <a:cs typeface="Times New Roman" panose="02020603050405020304" pitchFamily="18" charset="0"/>
                                </a:rPr>
                                <m:t>𝑖</m:t>
                              </m:r>
                            </m:e>
                          </m:mr>
                        </m:m>
                      </m:e>
                    </m:d>
                    <m:sSup>
                      <m:sSupPr>
                        <m:ctrlPr>
                          <a:rPr lang="en-US" sz="2400" i="1">
                            <a:latin typeface="Cambria Math" panose="02040503050406030204" pitchFamily="18" charset="0"/>
                            <a:cs typeface="Times New Roman" panose="02020603050405020304" pitchFamily="18" charset="0"/>
                          </a:rPr>
                        </m:ctrlPr>
                      </m:sSupPr>
                      <m:e>
                        <m:r>
                          <a:rPr lang="en-US" sz="2400" i="1">
                            <a:latin typeface="Cambria Math" panose="02040503050406030204" pitchFamily="18" charset="0"/>
                            <a:cs typeface="Times New Roman" panose="02020603050405020304" pitchFamily="18" charset="0"/>
                          </a:rPr>
                          <m:t>𝑒</m:t>
                        </m:r>
                      </m:e>
                      <m:sup>
                        <m:d>
                          <m:dPr>
                            <m:ctrlPr>
                              <a:rPr lang="en-US" sz="2400" i="1">
                                <a:latin typeface="Cambria Math" panose="02040503050406030204" pitchFamily="18" charset="0"/>
                                <a:cs typeface="Times New Roman" panose="02020603050405020304" pitchFamily="18" charset="0"/>
                              </a:rPr>
                            </m:ctrlPr>
                          </m:dPr>
                          <m:e>
                            <m:r>
                              <a:rPr lang="en-US" sz="2400" i="1">
                                <a:latin typeface="Cambria Math" panose="02040503050406030204" pitchFamily="18" charset="0"/>
                                <a:cs typeface="Times New Roman" panose="02020603050405020304" pitchFamily="18" charset="0"/>
                              </a:rPr>
                              <m:t>1+2</m:t>
                            </m:r>
                            <m:r>
                              <a:rPr lang="en-US" sz="2400" i="1">
                                <a:latin typeface="Cambria Math" panose="02040503050406030204" pitchFamily="18" charset="0"/>
                                <a:cs typeface="Times New Roman" panose="02020603050405020304" pitchFamily="18" charset="0"/>
                              </a:rPr>
                              <m:t>𝑖</m:t>
                            </m:r>
                          </m:e>
                        </m:d>
                        <m:r>
                          <a:rPr lang="en-US" sz="2400" i="1">
                            <a:latin typeface="Cambria Math" panose="02040503050406030204" pitchFamily="18" charset="0"/>
                            <a:cs typeface="Times New Roman" panose="02020603050405020304" pitchFamily="18" charset="0"/>
                          </a:rPr>
                          <m:t>𝑡</m:t>
                        </m:r>
                      </m:sup>
                    </m:sSup>
                    <m:r>
                      <a:rPr lang="en-US" sz="2400" i="1">
                        <a:latin typeface="Cambria Math" panose="02040503050406030204" pitchFamily="18" charset="0"/>
                        <a:cs typeface="Times New Roman" panose="02020603050405020304" pitchFamily="18" charset="0"/>
                      </a:rPr>
                      <m:t>+</m:t>
                    </m:r>
                    <m:sSub>
                      <m:sSubPr>
                        <m:ctrlPr>
                          <a:rPr lang="en-US" sz="2400" i="1">
                            <a:latin typeface="Cambria Math" panose="02040503050406030204" pitchFamily="18" charset="0"/>
                            <a:cs typeface="Times New Roman" panose="02020603050405020304" pitchFamily="18" charset="0"/>
                          </a:rPr>
                        </m:ctrlPr>
                      </m:sSubPr>
                      <m:e>
                        <m:r>
                          <a:rPr lang="en-US" sz="2400" i="1">
                            <a:latin typeface="Cambria Math" panose="02040503050406030204" pitchFamily="18" charset="0"/>
                            <a:cs typeface="Times New Roman" panose="02020603050405020304" pitchFamily="18" charset="0"/>
                          </a:rPr>
                          <m:t>𝑐</m:t>
                        </m:r>
                      </m:e>
                      <m:sub>
                        <m:r>
                          <a:rPr lang="en-US" sz="2400" i="1">
                            <a:latin typeface="Cambria Math" panose="02040503050406030204" pitchFamily="18" charset="0"/>
                            <a:cs typeface="Times New Roman" panose="02020603050405020304" pitchFamily="18" charset="0"/>
                          </a:rPr>
                          <m:t>2</m:t>
                        </m:r>
                      </m:sub>
                    </m:sSub>
                    <m:d>
                      <m:dPr>
                        <m:begChr m:val="["/>
                        <m:endChr m:val="]"/>
                        <m:ctrlPr>
                          <a:rPr lang="en-US" sz="2400" i="1">
                            <a:latin typeface="Cambria Math" panose="02040503050406030204" pitchFamily="18" charset="0"/>
                            <a:cs typeface="Times New Roman" panose="02020603050405020304" pitchFamily="18" charset="0"/>
                          </a:rPr>
                        </m:ctrlPr>
                      </m:dPr>
                      <m:e>
                        <m:m>
                          <m:mPr>
                            <m:mcs>
                              <m:mc>
                                <m:mcPr>
                                  <m:count m:val="1"/>
                                  <m:mcJc m:val="center"/>
                                </m:mcPr>
                              </m:mc>
                            </m:mcs>
                            <m:ctrlPr>
                              <a:rPr lang="en-US" sz="2400" i="1">
                                <a:latin typeface="Cambria Math" panose="02040503050406030204" pitchFamily="18" charset="0"/>
                                <a:cs typeface="Times New Roman" panose="02020603050405020304" pitchFamily="18" charset="0"/>
                              </a:rPr>
                            </m:ctrlPr>
                          </m:mPr>
                          <m:mr>
                            <m:e>
                              <m:r>
                                <m:rPr>
                                  <m:brk m:alnAt="7"/>
                                </m:rPr>
                                <a:rPr lang="en-US" sz="2400" i="1">
                                  <a:latin typeface="Cambria Math" panose="02040503050406030204" pitchFamily="18" charset="0"/>
                                  <a:cs typeface="Times New Roman" panose="02020603050405020304" pitchFamily="18" charset="0"/>
                                </a:rPr>
                                <m:t>1</m:t>
                              </m:r>
                            </m:e>
                          </m:mr>
                          <m:mr>
                            <m:e>
                              <m:r>
                                <a:rPr lang="en-US" sz="2400" i="1">
                                  <a:latin typeface="Cambria Math" panose="02040503050406030204" pitchFamily="18" charset="0"/>
                                  <a:cs typeface="Times New Roman" panose="02020603050405020304" pitchFamily="18" charset="0"/>
                                </a:rPr>
                                <m:t>1+</m:t>
                              </m:r>
                              <m:r>
                                <a:rPr lang="en-US" sz="2400" i="1">
                                  <a:latin typeface="Cambria Math" panose="02040503050406030204" pitchFamily="18" charset="0"/>
                                  <a:cs typeface="Times New Roman" panose="02020603050405020304" pitchFamily="18" charset="0"/>
                                </a:rPr>
                                <m:t>𝑖</m:t>
                              </m:r>
                            </m:e>
                          </m:mr>
                        </m:m>
                      </m:e>
                    </m:d>
                    <m:sSup>
                      <m:sSupPr>
                        <m:ctrlPr>
                          <a:rPr lang="en-US" sz="2400" i="1">
                            <a:latin typeface="Cambria Math" panose="02040503050406030204" pitchFamily="18" charset="0"/>
                            <a:cs typeface="Times New Roman" panose="02020603050405020304" pitchFamily="18" charset="0"/>
                          </a:rPr>
                        </m:ctrlPr>
                      </m:sSupPr>
                      <m:e>
                        <m:r>
                          <a:rPr lang="en-US" sz="2400" i="1">
                            <a:latin typeface="Cambria Math" panose="02040503050406030204" pitchFamily="18" charset="0"/>
                            <a:cs typeface="Times New Roman" panose="02020603050405020304" pitchFamily="18" charset="0"/>
                          </a:rPr>
                          <m:t>𝑒</m:t>
                        </m:r>
                      </m:e>
                      <m:sup>
                        <m:d>
                          <m:dPr>
                            <m:ctrlPr>
                              <a:rPr lang="en-US" sz="2400" i="1">
                                <a:latin typeface="Cambria Math" panose="02040503050406030204" pitchFamily="18" charset="0"/>
                                <a:cs typeface="Times New Roman" panose="02020603050405020304" pitchFamily="18" charset="0"/>
                              </a:rPr>
                            </m:ctrlPr>
                          </m:dPr>
                          <m:e>
                            <m:r>
                              <a:rPr lang="en-US" sz="2400" i="1">
                                <a:latin typeface="Cambria Math" panose="02040503050406030204" pitchFamily="18" charset="0"/>
                                <a:cs typeface="Times New Roman" panose="02020603050405020304" pitchFamily="18" charset="0"/>
                              </a:rPr>
                              <m:t>1−2</m:t>
                            </m:r>
                            <m:r>
                              <a:rPr lang="en-US" sz="2400" i="1">
                                <a:latin typeface="Cambria Math" panose="02040503050406030204" pitchFamily="18" charset="0"/>
                                <a:cs typeface="Times New Roman" panose="02020603050405020304" pitchFamily="18" charset="0"/>
                              </a:rPr>
                              <m:t>𝑖</m:t>
                            </m:r>
                          </m:e>
                        </m:d>
                        <m:r>
                          <a:rPr lang="en-US" sz="2400" i="1">
                            <a:latin typeface="Cambria Math" panose="02040503050406030204" pitchFamily="18" charset="0"/>
                            <a:cs typeface="Times New Roman" panose="02020603050405020304" pitchFamily="18" charset="0"/>
                          </a:rPr>
                          <m:t>𝑡</m:t>
                        </m:r>
                      </m:sup>
                    </m:sSup>
                  </m:oMath>
                </a14:m>
                <a:r>
                  <a:rPr lang="en-US" sz="2400" dirty="0">
                    <a:latin typeface="Times New Roman" panose="02020603050405020304" pitchFamily="18" charset="0"/>
                    <a:cs typeface="Times New Roman" panose="02020603050405020304" pitchFamily="18" charset="0"/>
                  </a:rPr>
                  <a:t> in real form</a:t>
                </a:r>
                <a:r>
                  <a:rPr lang="en-US" sz="2400" dirty="0" smtClean="0">
                    <a:latin typeface="Times New Roman" panose="02020603050405020304" pitchFamily="18" charset="0"/>
                    <a:cs typeface="Times New Roman" panose="02020603050405020304" pitchFamily="18" charset="0"/>
                  </a:rPr>
                  <a:t>.</a:t>
                </a:r>
              </a:p>
              <a:p>
                <a:pPr algn="just"/>
                <a:endParaRPr lang="en-US" sz="12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Look at the first term: </a:t>
                </a:r>
                <a14:m>
                  <m:oMath xmlns:m="http://schemas.openxmlformats.org/officeDocument/2006/math">
                    <m:sSub>
                      <m:sSubPr>
                        <m:ctrlPr>
                          <a:rPr lang="en-US" sz="2400" i="1" smtClean="0">
                            <a:latin typeface="Cambria Math" panose="02040503050406030204" pitchFamily="18" charset="0"/>
                            <a:cs typeface="Times New Roman" panose="02020603050405020304" pitchFamily="18" charset="0"/>
                          </a:rPr>
                        </m:ctrlPr>
                      </m:sSubPr>
                      <m:e>
                        <m:r>
                          <a:rPr lang="en-US" sz="2400" i="1">
                            <a:latin typeface="Cambria Math" panose="02040503050406030204" pitchFamily="18" charset="0"/>
                            <a:cs typeface="Times New Roman" panose="02020603050405020304" pitchFamily="18" charset="0"/>
                          </a:rPr>
                          <m:t>𝑐</m:t>
                        </m:r>
                      </m:e>
                      <m:sub>
                        <m:r>
                          <a:rPr lang="en-US" sz="2400" i="1">
                            <a:latin typeface="Cambria Math" panose="02040503050406030204" pitchFamily="18" charset="0"/>
                            <a:cs typeface="Times New Roman" panose="02020603050405020304" pitchFamily="18" charset="0"/>
                          </a:rPr>
                          <m:t>1</m:t>
                        </m:r>
                      </m:sub>
                    </m:sSub>
                    <m:d>
                      <m:dPr>
                        <m:begChr m:val="["/>
                        <m:endChr m:val="]"/>
                        <m:ctrlPr>
                          <a:rPr lang="en-US" sz="2400" i="1">
                            <a:latin typeface="Cambria Math" panose="02040503050406030204" pitchFamily="18" charset="0"/>
                            <a:cs typeface="Times New Roman" panose="02020603050405020304" pitchFamily="18" charset="0"/>
                          </a:rPr>
                        </m:ctrlPr>
                      </m:dPr>
                      <m:e>
                        <m:m>
                          <m:mPr>
                            <m:mcs>
                              <m:mc>
                                <m:mcPr>
                                  <m:count m:val="1"/>
                                  <m:mcJc m:val="center"/>
                                </m:mcPr>
                              </m:mc>
                            </m:mcs>
                            <m:ctrlPr>
                              <a:rPr lang="en-US" sz="2400" i="1">
                                <a:latin typeface="Cambria Math" panose="02040503050406030204" pitchFamily="18" charset="0"/>
                                <a:cs typeface="Times New Roman" panose="02020603050405020304" pitchFamily="18" charset="0"/>
                              </a:rPr>
                            </m:ctrlPr>
                          </m:mPr>
                          <m:mr>
                            <m:e>
                              <m:r>
                                <a:rPr lang="en-US" sz="2400" i="1">
                                  <a:latin typeface="Cambria Math" panose="02040503050406030204" pitchFamily="18" charset="0"/>
                                  <a:cs typeface="Times New Roman" panose="02020603050405020304" pitchFamily="18" charset="0"/>
                                </a:rPr>
                                <m:t>1</m:t>
                              </m:r>
                            </m:e>
                          </m:mr>
                          <m:mr>
                            <m:e>
                              <m:r>
                                <a:rPr lang="en-US" sz="2400" i="1">
                                  <a:latin typeface="Cambria Math" panose="02040503050406030204" pitchFamily="18" charset="0"/>
                                  <a:cs typeface="Times New Roman" panose="02020603050405020304" pitchFamily="18" charset="0"/>
                                </a:rPr>
                                <m:t>1−</m:t>
                              </m:r>
                              <m:r>
                                <a:rPr lang="en-US" sz="2400" i="1">
                                  <a:latin typeface="Cambria Math" panose="02040503050406030204" pitchFamily="18" charset="0"/>
                                  <a:cs typeface="Times New Roman" panose="02020603050405020304" pitchFamily="18" charset="0"/>
                                </a:rPr>
                                <m:t>𝑖</m:t>
                              </m:r>
                            </m:e>
                          </m:mr>
                        </m:m>
                      </m:e>
                    </m:d>
                    <m:sSup>
                      <m:sSupPr>
                        <m:ctrlPr>
                          <a:rPr lang="en-US" sz="2400" i="1">
                            <a:latin typeface="Cambria Math" panose="02040503050406030204" pitchFamily="18" charset="0"/>
                            <a:cs typeface="Times New Roman" panose="02020603050405020304" pitchFamily="18" charset="0"/>
                          </a:rPr>
                        </m:ctrlPr>
                      </m:sSupPr>
                      <m:e>
                        <m:r>
                          <a:rPr lang="en-US" sz="2400" i="1">
                            <a:latin typeface="Cambria Math" panose="02040503050406030204" pitchFamily="18" charset="0"/>
                            <a:cs typeface="Times New Roman" panose="02020603050405020304" pitchFamily="18" charset="0"/>
                          </a:rPr>
                          <m:t>𝑒</m:t>
                        </m:r>
                      </m:e>
                      <m:sup>
                        <m:d>
                          <m:dPr>
                            <m:ctrlPr>
                              <a:rPr lang="en-US" sz="2400" i="1">
                                <a:latin typeface="Cambria Math" panose="02040503050406030204" pitchFamily="18" charset="0"/>
                                <a:cs typeface="Times New Roman" panose="02020603050405020304" pitchFamily="18" charset="0"/>
                              </a:rPr>
                            </m:ctrlPr>
                          </m:dPr>
                          <m:e>
                            <m:r>
                              <a:rPr lang="en-US" sz="2400" i="1">
                                <a:latin typeface="Cambria Math" panose="02040503050406030204" pitchFamily="18" charset="0"/>
                                <a:cs typeface="Times New Roman" panose="02020603050405020304" pitchFamily="18" charset="0"/>
                              </a:rPr>
                              <m:t>1+2</m:t>
                            </m:r>
                            <m:r>
                              <a:rPr lang="en-US" sz="2400" i="1">
                                <a:latin typeface="Cambria Math" panose="02040503050406030204" pitchFamily="18" charset="0"/>
                                <a:cs typeface="Times New Roman" panose="02020603050405020304" pitchFamily="18" charset="0"/>
                              </a:rPr>
                              <m:t>𝑖</m:t>
                            </m:r>
                          </m:e>
                        </m:d>
                        <m:r>
                          <a:rPr lang="en-US" sz="2400" i="1">
                            <a:latin typeface="Cambria Math" panose="02040503050406030204" pitchFamily="18" charset="0"/>
                            <a:cs typeface="Times New Roman" panose="02020603050405020304" pitchFamily="18" charset="0"/>
                          </a:rPr>
                          <m:t>𝑡</m:t>
                        </m:r>
                      </m:sup>
                    </m:sSup>
                  </m:oMath>
                </a14:m>
                <a:r>
                  <a:rPr lang="en-US" sz="2400" dirty="0" smtClean="0">
                    <a:latin typeface="Times New Roman" panose="02020603050405020304" pitchFamily="18" charset="0"/>
                    <a:cs typeface="Times New Roman" panose="02020603050405020304" pitchFamily="18" charset="0"/>
                  </a:rPr>
                  <a:t>. </a:t>
                </a:r>
              </a:p>
              <a:p>
                <a:pPr algn="just"/>
                <a:endParaRPr lang="en-US" sz="12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Recall that </a:t>
                </a:r>
                <a14:m>
                  <m:oMath xmlns:m="http://schemas.openxmlformats.org/officeDocument/2006/math">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𝑒</m:t>
                        </m:r>
                      </m:e>
                      <m:sup>
                        <m:d>
                          <m:dPr>
                            <m:ctrlPr>
                              <a:rPr lang="en-US" sz="2400" b="0" i="1" smtClean="0">
                                <a:latin typeface="Cambria Math" panose="02040503050406030204" pitchFamily="18" charset="0"/>
                                <a:cs typeface="Times New Roman" panose="02020603050405020304" pitchFamily="18" charset="0"/>
                              </a:rPr>
                            </m:ctrlPr>
                          </m:dPr>
                          <m:e>
                            <m:r>
                              <a:rPr lang="en-US" sz="2400" b="0" i="1" smtClean="0">
                                <a:latin typeface="Cambria Math" panose="02040503050406030204" pitchFamily="18" charset="0"/>
                                <a:cs typeface="Times New Roman" panose="02020603050405020304" pitchFamily="18" charset="0"/>
                              </a:rPr>
                              <m:t>1+2</m:t>
                            </m:r>
                            <m:r>
                              <a:rPr lang="en-US" sz="2400" b="0" i="1" smtClean="0">
                                <a:latin typeface="Cambria Math" panose="02040503050406030204" pitchFamily="18" charset="0"/>
                                <a:cs typeface="Times New Roman" panose="02020603050405020304" pitchFamily="18" charset="0"/>
                              </a:rPr>
                              <m:t>𝑖</m:t>
                            </m:r>
                          </m:e>
                        </m:d>
                        <m:r>
                          <a:rPr lang="en-US" sz="2400" b="0" i="1" smtClean="0">
                            <a:latin typeface="Cambria Math" panose="02040503050406030204" pitchFamily="18" charset="0"/>
                            <a:cs typeface="Times New Roman" panose="02020603050405020304" pitchFamily="18" charset="0"/>
                          </a:rPr>
                          <m:t>𝑡</m:t>
                        </m:r>
                      </m:sup>
                    </m:sSup>
                    <m:r>
                      <a:rPr lang="en-US" sz="2400" b="0" i="1" smtClean="0">
                        <a:latin typeface="Cambria Math" panose="02040503050406030204" pitchFamily="18" charset="0"/>
                        <a:cs typeface="Times New Roman" panose="02020603050405020304" pitchFamily="18" charset="0"/>
                      </a:rPr>
                      <m:t>=</m:t>
                    </m:r>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𝑒</m:t>
                        </m:r>
                      </m:e>
                      <m:sup>
                        <m:r>
                          <a:rPr lang="en-US" sz="2400" b="0" i="1" smtClean="0">
                            <a:latin typeface="Cambria Math" panose="02040503050406030204" pitchFamily="18" charset="0"/>
                            <a:cs typeface="Times New Roman" panose="02020603050405020304" pitchFamily="18" charset="0"/>
                          </a:rPr>
                          <m:t>𝑡</m:t>
                        </m:r>
                      </m:sup>
                    </m:sSup>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𝑒</m:t>
                        </m:r>
                      </m:e>
                      <m:sup>
                        <m:r>
                          <a:rPr lang="en-US" sz="2400" b="0" i="1" smtClean="0">
                            <a:latin typeface="Cambria Math" panose="02040503050406030204" pitchFamily="18" charset="0"/>
                            <a:cs typeface="Times New Roman" panose="02020603050405020304" pitchFamily="18" charset="0"/>
                          </a:rPr>
                          <m:t>2</m:t>
                        </m:r>
                        <m:r>
                          <a:rPr lang="en-US" sz="2400" b="0" i="1" smtClean="0">
                            <a:latin typeface="Cambria Math" panose="02040503050406030204" pitchFamily="18" charset="0"/>
                            <a:cs typeface="Times New Roman" panose="02020603050405020304" pitchFamily="18" charset="0"/>
                          </a:rPr>
                          <m:t>𝑖𝑡</m:t>
                        </m:r>
                      </m:sup>
                    </m:sSup>
                    <m:r>
                      <a:rPr lang="en-US" sz="2400" b="0" i="1" smtClean="0">
                        <a:latin typeface="Cambria Math" panose="02040503050406030204" pitchFamily="18" charset="0"/>
                        <a:cs typeface="Times New Roman" panose="02020603050405020304" pitchFamily="18" charset="0"/>
                      </a:rPr>
                      <m:t>=</m:t>
                    </m:r>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𝑒</m:t>
                        </m:r>
                      </m:e>
                      <m:sup>
                        <m:r>
                          <a:rPr lang="en-US" sz="2400" b="0" i="1" smtClean="0">
                            <a:latin typeface="Cambria Math" panose="02040503050406030204" pitchFamily="18" charset="0"/>
                            <a:cs typeface="Times New Roman" panose="02020603050405020304" pitchFamily="18" charset="0"/>
                          </a:rPr>
                          <m:t>𝑡</m:t>
                        </m:r>
                      </m:sup>
                    </m:sSup>
                    <m:d>
                      <m:dPr>
                        <m:ctrlPr>
                          <a:rPr lang="en-US" sz="2400" b="0" i="1" smtClean="0">
                            <a:latin typeface="Cambria Math" panose="02040503050406030204" pitchFamily="18" charset="0"/>
                            <a:cs typeface="Times New Roman" panose="02020603050405020304" pitchFamily="18" charset="0"/>
                          </a:rPr>
                        </m:ctrlPr>
                      </m:dPr>
                      <m:e>
                        <m:func>
                          <m:funcPr>
                            <m:ctrlPr>
                              <a:rPr lang="en-US" sz="2400" b="0" i="1" smtClean="0">
                                <a:latin typeface="Cambria Math" panose="02040503050406030204" pitchFamily="18" charset="0"/>
                                <a:cs typeface="Times New Roman" panose="02020603050405020304" pitchFamily="18" charset="0"/>
                              </a:rPr>
                            </m:ctrlPr>
                          </m:funcPr>
                          <m:fName>
                            <m:r>
                              <m:rPr>
                                <m:sty m:val="p"/>
                              </m:rPr>
                              <a:rPr lang="en-US" sz="2400" b="0" i="0" smtClean="0">
                                <a:latin typeface="Cambria Math" panose="02040503050406030204" pitchFamily="18" charset="0"/>
                                <a:cs typeface="Times New Roman" panose="02020603050405020304" pitchFamily="18" charset="0"/>
                              </a:rPr>
                              <m:t>cos</m:t>
                            </m:r>
                          </m:fName>
                          <m:e>
                            <m:d>
                              <m:dPr>
                                <m:ctrlPr>
                                  <a:rPr lang="en-US" sz="2400" b="0" i="1" smtClean="0">
                                    <a:latin typeface="Cambria Math" panose="02040503050406030204" pitchFamily="18" charset="0"/>
                                    <a:cs typeface="Times New Roman" panose="02020603050405020304" pitchFamily="18" charset="0"/>
                                  </a:rPr>
                                </m:ctrlPr>
                              </m:dPr>
                              <m:e>
                                <m:r>
                                  <a:rPr lang="en-US" sz="2400" b="0" i="1" smtClean="0">
                                    <a:latin typeface="Cambria Math" panose="02040503050406030204" pitchFamily="18" charset="0"/>
                                    <a:cs typeface="Times New Roman" panose="02020603050405020304" pitchFamily="18" charset="0"/>
                                  </a:rPr>
                                  <m:t>2</m:t>
                                </m:r>
                                <m:r>
                                  <a:rPr lang="en-US" sz="2400" b="0" i="1" smtClean="0">
                                    <a:latin typeface="Cambria Math" panose="02040503050406030204" pitchFamily="18" charset="0"/>
                                    <a:cs typeface="Times New Roman" panose="02020603050405020304" pitchFamily="18" charset="0"/>
                                  </a:rPr>
                                  <m:t>𝑡</m:t>
                                </m:r>
                              </m:e>
                            </m:d>
                          </m:e>
                        </m:func>
                        <m:r>
                          <a:rPr lang="en-US" sz="2400" b="0" i="1" smtClean="0">
                            <a:latin typeface="Cambria Math" panose="02040503050406030204" pitchFamily="18" charset="0"/>
                            <a:cs typeface="Times New Roman" panose="02020603050405020304" pitchFamily="18" charset="0"/>
                          </a:rPr>
                          <m:t>+</m:t>
                        </m:r>
                        <m:r>
                          <a:rPr lang="en-US" sz="2400" b="0" i="1" smtClean="0">
                            <a:latin typeface="Cambria Math" panose="02040503050406030204" pitchFamily="18" charset="0"/>
                            <a:cs typeface="Times New Roman" panose="02020603050405020304" pitchFamily="18" charset="0"/>
                          </a:rPr>
                          <m:t>𝑖</m:t>
                        </m:r>
                        <m:func>
                          <m:funcPr>
                            <m:ctrlPr>
                              <a:rPr lang="en-US" sz="2400" b="0" i="1" smtClean="0">
                                <a:latin typeface="Cambria Math" panose="02040503050406030204" pitchFamily="18" charset="0"/>
                                <a:cs typeface="Times New Roman" panose="02020603050405020304" pitchFamily="18" charset="0"/>
                              </a:rPr>
                            </m:ctrlPr>
                          </m:funcPr>
                          <m:fName>
                            <m:r>
                              <m:rPr>
                                <m:sty m:val="p"/>
                              </m:rPr>
                              <a:rPr lang="en-US" sz="2400" b="0" i="0" smtClean="0">
                                <a:latin typeface="Cambria Math" panose="02040503050406030204" pitchFamily="18" charset="0"/>
                                <a:cs typeface="Times New Roman" panose="02020603050405020304" pitchFamily="18" charset="0"/>
                              </a:rPr>
                              <m:t>sin</m:t>
                            </m:r>
                          </m:fName>
                          <m:e>
                            <m:d>
                              <m:dPr>
                                <m:ctrlPr>
                                  <a:rPr lang="en-US" sz="2400" b="0" i="1" smtClean="0">
                                    <a:latin typeface="Cambria Math" panose="02040503050406030204" pitchFamily="18" charset="0"/>
                                    <a:cs typeface="Times New Roman" panose="02020603050405020304" pitchFamily="18" charset="0"/>
                                  </a:rPr>
                                </m:ctrlPr>
                              </m:dPr>
                              <m:e>
                                <m:r>
                                  <a:rPr lang="en-US" sz="2400" b="0" i="1" smtClean="0">
                                    <a:latin typeface="Cambria Math" panose="02040503050406030204" pitchFamily="18" charset="0"/>
                                    <a:cs typeface="Times New Roman" panose="02020603050405020304" pitchFamily="18" charset="0"/>
                                  </a:rPr>
                                  <m:t>2</m:t>
                                </m:r>
                                <m:r>
                                  <a:rPr lang="en-US" sz="2400" b="0" i="1" smtClean="0">
                                    <a:latin typeface="Cambria Math" panose="02040503050406030204" pitchFamily="18" charset="0"/>
                                    <a:cs typeface="Times New Roman" panose="02020603050405020304" pitchFamily="18" charset="0"/>
                                  </a:rPr>
                                  <m:t>𝑡</m:t>
                                </m:r>
                              </m:e>
                            </m:d>
                          </m:e>
                        </m:func>
                      </m:e>
                    </m:d>
                  </m:oMath>
                </a14:m>
                <a:r>
                  <a:rPr lang="en-US" sz="2400" dirty="0" smtClean="0">
                    <a:latin typeface="Times New Roman" panose="02020603050405020304" pitchFamily="18" charset="0"/>
                    <a:cs typeface="Times New Roman" panose="02020603050405020304" pitchFamily="18" charset="0"/>
                  </a:rPr>
                  <a:t>. Making replacements, we have</a:t>
                </a:r>
              </a:p>
              <a:p>
                <a:pPr algn="just"/>
                <a:endParaRPr lang="en-US" sz="1200" dirty="0">
                  <a:latin typeface="Times New Roman" panose="02020603050405020304" pitchFamily="18" charset="0"/>
                  <a:cs typeface="Times New Roman" panose="02020603050405020304" pitchFamily="18" charset="0"/>
                </a:endParaRPr>
              </a:p>
              <a:p>
                <a:pPr algn="just"/>
                <a14:m>
                  <m:oMathPara xmlns:m="http://schemas.openxmlformats.org/officeDocument/2006/math">
                    <m:oMathParaPr>
                      <m:jc m:val="centerGroup"/>
                    </m:oMathParaPr>
                    <m:oMath xmlns:m="http://schemas.openxmlformats.org/officeDocument/2006/math">
                      <m:sSub>
                        <m:sSubPr>
                          <m:ctrlPr>
                            <a:rPr lang="en-US" sz="2000" i="1" smtClean="0">
                              <a:latin typeface="Cambria Math" panose="02040503050406030204" pitchFamily="18" charset="0"/>
                              <a:cs typeface="Times New Roman" panose="02020603050405020304" pitchFamily="18" charset="0"/>
                            </a:rPr>
                          </m:ctrlPr>
                        </m:sSubPr>
                        <m:e>
                          <m:r>
                            <a:rPr lang="en-US" sz="2000" i="1">
                              <a:latin typeface="Cambria Math" panose="02040503050406030204" pitchFamily="18" charset="0"/>
                              <a:cs typeface="Times New Roman" panose="02020603050405020304" pitchFamily="18" charset="0"/>
                            </a:rPr>
                            <m:t>𝑐</m:t>
                          </m:r>
                        </m:e>
                        <m:sub>
                          <m:r>
                            <a:rPr lang="en-US" sz="2000" i="1">
                              <a:latin typeface="Cambria Math" panose="02040503050406030204" pitchFamily="18" charset="0"/>
                              <a:cs typeface="Times New Roman" panose="02020603050405020304" pitchFamily="18" charset="0"/>
                            </a:rPr>
                            <m:t>1</m:t>
                          </m:r>
                        </m:sub>
                      </m:sSub>
                      <m:d>
                        <m:dPr>
                          <m:begChr m:val="["/>
                          <m:endChr m:val="]"/>
                          <m:ctrlPr>
                            <a:rPr lang="en-US" sz="2000" i="1">
                              <a:latin typeface="Cambria Math" panose="02040503050406030204" pitchFamily="18" charset="0"/>
                              <a:cs typeface="Times New Roman" panose="02020603050405020304" pitchFamily="18" charset="0"/>
                            </a:rPr>
                          </m:ctrlPr>
                        </m:dPr>
                        <m:e>
                          <m:m>
                            <m:mPr>
                              <m:mcs>
                                <m:mc>
                                  <m:mcPr>
                                    <m:count m:val="1"/>
                                    <m:mcJc m:val="center"/>
                                  </m:mcPr>
                                </m:mc>
                              </m:mcs>
                              <m:ctrlPr>
                                <a:rPr lang="en-US" sz="2000" i="1">
                                  <a:latin typeface="Cambria Math" panose="02040503050406030204" pitchFamily="18" charset="0"/>
                                  <a:cs typeface="Times New Roman" panose="02020603050405020304" pitchFamily="18" charset="0"/>
                                </a:rPr>
                              </m:ctrlPr>
                            </m:mPr>
                            <m:mr>
                              <m:e>
                                <m:r>
                                  <a:rPr lang="en-US" sz="2000" i="1">
                                    <a:latin typeface="Cambria Math" panose="02040503050406030204" pitchFamily="18" charset="0"/>
                                    <a:cs typeface="Times New Roman" panose="02020603050405020304" pitchFamily="18" charset="0"/>
                                  </a:rPr>
                                  <m:t>1</m:t>
                                </m:r>
                              </m:e>
                            </m:mr>
                            <m:mr>
                              <m:e>
                                <m:r>
                                  <a:rPr lang="en-US" sz="2000" i="1">
                                    <a:latin typeface="Cambria Math" panose="02040503050406030204" pitchFamily="18" charset="0"/>
                                    <a:cs typeface="Times New Roman" panose="02020603050405020304" pitchFamily="18" charset="0"/>
                                  </a:rPr>
                                  <m:t>1−</m:t>
                                </m:r>
                                <m:r>
                                  <a:rPr lang="en-US" sz="2000" i="1">
                                    <a:latin typeface="Cambria Math" panose="02040503050406030204" pitchFamily="18" charset="0"/>
                                    <a:cs typeface="Times New Roman" panose="02020603050405020304" pitchFamily="18" charset="0"/>
                                  </a:rPr>
                                  <m:t>𝑖</m:t>
                                </m:r>
                              </m:e>
                            </m:mr>
                          </m:m>
                        </m:e>
                      </m:d>
                      <m:sSup>
                        <m:sSupPr>
                          <m:ctrlPr>
                            <a:rPr lang="en-US" sz="2000" i="1">
                              <a:latin typeface="Cambria Math" panose="02040503050406030204" pitchFamily="18" charset="0"/>
                              <a:cs typeface="Times New Roman" panose="02020603050405020304" pitchFamily="18" charset="0"/>
                            </a:rPr>
                          </m:ctrlPr>
                        </m:sSupPr>
                        <m:e>
                          <m:r>
                            <a:rPr lang="en-US" sz="2000" i="1">
                              <a:latin typeface="Cambria Math" panose="02040503050406030204" pitchFamily="18" charset="0"/>
                              <a:cs typeface="Times New Roman" panose="02020603050405020304" pitchFamily="18" charset="0"/>
                            </a:rPr>
                            <m:t>𝑒</m:t>
                          </m:r>
                        </m:e>
                        <m:sup>
                          <m:d>
                            <m:dPr>
                              <m:ctrlPr>
                                <a:rPr lang="en-US" sz="2000" i="1">
                                  <a:latin typeface="Cambria Math" panose="02040503050406030204" pitchFamily="18" charset="0"/>
                                  <a:cs typeface="Times New Roman" panose="02020603050405020304" pitchFamily="18" charset="0"/>
                                </a:rPr>
                              </m:ctrlPr>
                            </m:dPr>
                            <m:e>
                              <m:r>
                                <a:rPr lang="en-US" sz="2000" i="1">
                                  <a:latin typeface="Cambria Math" panose="02040503050406030204" pitchFamily="18" charset="0"/>
                                  <a:cs typeface="Times New Roman" panose="02020603050405020304" pitchFamily="18" charset="0"/>
                                </a:rPr>
                                <m:t>1+2</m:t>
                              </m:r>
                              <m:r>
                                <a:rPr lang="en-US" sz="2000" i="1">
                                  <a:latin typeface="Cambria Math" panose="02040503050406030204" pitchFamily="18" charset="0"/>
                                  <a:cs typeface="Times New Roman" panose="02020603050405020304" pitchFamily="18" charset="0"/>
                                </a:rPr>
                                <m:t>𝑖</m:t>
                              </m:r>
                            </m:e>
                          </m:d>
                          <m:r>
                            <a:rPr lang="en-US" sz="2000" i="1">
                              <a:latin typeface="Cambria Math" panose="02040503050406030204" pitchFamily="18" charset="0"/>
                              <a:cs typeface="Times New Roman" panose="02020603050405020304" pitchFamily="18" charset="0"/>
                            </a:rPr>
                            <m:t>𝑡</m:t>
                          </m:r>
                        </m:sup>
                      </m:sSup>
                      <m:r>
                        <a:rPr lang="en-US" sz="2000" b="0" i="1" smtClean="0">
                          <a:latin typeface="Cambria Math" panose="02040503050406030204" pitchFamily="18" charset="0"/>
                          <a:cs typeface="Times New Roman" panose="02020603050405020304" pitchFamily="18" charset="0"/>
                        </a:rPr>
                        <m:t>=</m:t>
                      </m:r>
                      <m:sSub>
                        <m:sSubPr>
                          <m:ctrlPr>
                            <a:rPr lang="en-US" sz="2000" b="0" i="1" smtClean="0">
                              <a:latin typeface="Cambria Math" panose="02040503050406030204" pitchFamily="18" charset="0"/>
                              <a:cs typeface="Times New Roman" panose="02020603050405020304" pitchFamily="18" charset="0"/>
                            </a:rPr>
                          </m:ctrlPr>
                        </m:sSubPr>
                        <m:e>
                          <m:r>
                            <a:rPr lang="en-US" sz="2000" b="0" i="1" smtClean="0">
                              <a:latin typeface="Cambria Math" panose="02040503050406030204" pitchFamily="18" charset="0"/>
                              <a:cs typeface="Times New Roman" panose="02020603050405020304" pitchFamily="18" charset="0"/>
                            </a:rPr>
                            <m:t>𝑐</m:t>
                          </m:r>
                        </m:e>
                        <m:sub>
                          <m:r>
                            <a:rPr lang="en-US" sz="2000" b="0" i="1" smtClean="0">
                              <a:latin typeface="Cambria Math" panose="02040503050406030204" pitchFamily="18" charset="0"/>
                              <a:cs typeface="Times New Roman" panose="02020603050405020304" pitchFamily="18" charset="0"/>
                            </a:rPr>
                            <m:t>1</m:t>
                          </m:r>
                        </m:sub>
                      </m:sSub>
                      <m:d>
                        <m:dPr>
                          <m:begChr m:val="["/>
                          <m:endChr m:val="]"/>
                          <m:ctrlPr>
                            <a:rPr lang="en-US" sz="2000" b="0" i="1" smtClean="0">
                              <a:latin typeface="Cambria Math" panose="02040503050406030204" pitchFamily="18" charset="0"/>
                              <a:cs typeface="Times New Roman" panose="02020603050405020304" pitchFamily="18" charset="0"/>
                            </a:rPr>
                          </m:ctrlPr>
                        </m:dPr>
                        <m:e>
                          <m:m>
                            <m:mPr>
                              <m:mcs>
                                <m:mc>
                                  <m:mcPr>
                                    <m:count m:val="1"/>
                                    <m:mcJc m:val="center"/>
                                  </m:mcPr>
                                </m:mc>
                              </m:mcs>
                              <m:ctrlPr>
                                <a:rPr lang="en-US" sz="2000" i="1" smtClean="0">
                                  <a:latin typeface="Cambria Math" panose="02040503050406030204" pitchFamily="18" charset="0"/>
                                  <a:cs typeface="Times New Roman" panose="02020603050405020304" pitchFamily="18" charset="0"/>
                                </a:rPr>
                              </m:ctrlPr>
                            </m:mPr>
                            <m:mr>
                              <m:e>
                                <m:r>
                                  <a:rPr lang="en-US" sz="2000" i="1">
                                    <a:latin typeface="Cambria Math" panose="02040503050406030204" pitchFamily="18" charset="0"/>
                                    <a:cs typeface="Times New Roman" panose="02020603050405020304" pitchFamily="18" charset="0"/>
                                  </a:rPr>
                                  <m:t>1</m:t>
                                </m:r>
                              </m:e>
                            </m:mr>
                            <m:mr>
                              <m:e>
                                <m:r>
                                  <a:rPr lang="en-US" sz="2000" i="1">
                                    <a:latin typeface="Cambria Math" panose="02040503050406030204" pitchFamily="18" charset="0"/>
                                    <a:cs typeface="Times New Roman" panose="02020603050405020304" pitchFamily="18" charset="0"/>
                                  </a:rPr>
                                  <m:t>1−</m:t>
                                </m:r>
                                <m:r>
                                  <a:rPr lang="en-US" sz="2000" i="1">
                                    <a:latin typeface="Cambria Math" panose="02040503050406030204" pitchFamily="18" charset="0"/>
                                    <a:cs typeface="Times New Roman" panose="02020603050405020304" pitchFamily="18" charset="0"/>
                                  </a:rPr>
                                  <m:t>𝑖</m:t>
                                </m:r>
                              </m:e>
                            </m:mr>
                          </m:m>
                        </m:e>
                      </m:d>
                      <m:sSup>
                        <m:sSupPr>
                          <m:ctrlPr>
                            <a:rPr lang="en-US" sz="2000" b="0" i="1" smtClean="0">
                              <a:latin typeface="Cambria Math" panose="02040503050406030204" pitchFamily="18" charset="0"/>
                              <a:cs typeface="Times New Roman" panose="02020603050405020304" pitchFamily="18" charset="0"/>
                            </a:rPr>
                          </m:ctrlPr>
                        </m:sSupPr>
                        <m:e>
                          <m:r>
                            <a:rPr lang="en-US" sz="2000" b="0" i="1" smtClean="0">
                              <a:latin typeface="Cambria Math" panose="02040503050406030204" pitchFamily="18" charset="0"/>
                              <a:cs typeface="Times New Roman" panose="02020603050405020304" pitchFamily="18" charset="0"/>
                            </a:rPr>
                            <m:t>𝑒</m:t>
                          </m:r>
                        </m:e>
                        <m:sup>
                          <m:r>
                            <a:rPr lang="en-US" sz="2000" b="0" i="1" smtClean="0">
                              <a:latin typeface="Cambria Math" panose="02040503050406030204" pitchFamily="18" charset="0"/>
                              <a:cs typeface="Times New Roman" panose="02020603050405020304" pitchFamily="18" charset="0"/>
                            </a:rPr>
                            <m:t>𝑡</m:t>
                          </m:r>
                        </m:sup>
                      </m:sSup>
                      <m:d>
                        <m:dPr>
                          <m:ctrlPr>
                            <a:rPr lang="en-US" sz="2000" b="0" i="1" smtClean="0">
                              <a:latin typeface="Cambria Math" panose="02040503050406030204" pitchFamily="18" charset="0"/>
                              <a:cs typeface="Times New Roman" panose="02020603050405020304" pitchFamily="18" charset="0"/>
                            </a:rPr>
                          </m:ctrlPr>
                        </m:dPr>
                        <m:e>
                          <m:func>
                            <m:funcPr>
                              <m:ctrlPr>
                                <a:rPr lang="en-US" sz="2000" b="0" i="1" smtClean="0">
                                  <a:latin typeface="Cambria Math" panose="02040503050406030204" pitchFamily="18" charset="0"/>
                                  <a:cs typeface="Times New Roman" panose="02020603050405020304" pitchFamily="18" charset="0"/>
                                </a:rPr>
                              </m:ctrlPr>
                            </m:funcPr>
                            <m:fName>
                              <m:r>
                                <m:rPr>
                                  <m:sty m:val="p"/>
                                </m:rPr>
                                <a:rPr lang="en-US" sz="2000" b="0" i="0" smtClean="0">
                                  <a:latin typeface="Cambria Math" panose="02040503050406030204" pitchFamily="18" charset="0"/>
                                  <a:cs typeface="Times New Roman" panose="02020603050405020304" pitchFamily="18" charset="0"/>
                                </a:rPr>
                                <m:t>cos</m:t>
                              </m:r>
                            </m:fName>
                            <m:e>
                              <m:d>
                                <m:dPr>
                                  <m:ctrlPr>
                                    <a:rPr lang="en-US" sz="2000" b="0" i="1" smtClean="0">
                                      <a:latin typeface="Cambria Math" panose="02040503050406030204" pitchFamily="18" charset="0"/>
                                      <a:cs typeface="Times New Roman" panose="02020603050405020304" pitchFamily="18" charset="0"/>
                                    </a:rPr>
                                  </m:ctrlPr>
                                </m:dPr>
                                <m:e>
                                  <m:r>
                                    <a:rPr lang="en-US" sz="2000" b="0" i="1" smtClean="0">
                                      <a:latin typeface="Cambria Math" panose="02040503050406030204" pitchFamily="18" charset="0"/>
                                      <a:cs typeface="Times New Roman" panose="02020603050405020304" pitchFamily="18" charset="0"/>
                                    </a:rPr>
                                    <m:t>2</m:t>
                                  </m:r>
                                  <m:r>
                                    <a:rPr lang="en-US" sz="2000" b="0" i="1" smtClean="0">
                                      <a:latin typeface="Cambria Math" panose="02040503050406030204" pitchFamily="18" charset="0"/>
                                      <a:cs typeface="Times New Roman" panose="02020603050405020304" pitchFamily="18" charset="0"/>
                                    </a:rPr>
                                    <m:t>𝑡</m:t>
                                  </m:r>
                                </m:e>
                              </m:d>
                            </m:e>
                          </m:func>
                          <m:r>
                            <a:rPr lang="en-US" sz="2000" b="0" i="1" smtClean="0">
                              <a:latin typeface="Cambria Math" panose="02040503050406030204" pitchFamily="18" charset="0"/>
                              <a:cs typeface="Times New Roman" panose="02020603050405020304" pitchFamily="18" charset="0"/>
                            </a:rPr>
                            <m:t>+</m:t>
                          </m:r>
                          <m:r>
                            <a:rPr lang="en-US" sz="2000" b="0" i="1" smtClean="0">
                              <a:latin typeface="Cambria Math" panose="02040503050406030204" pitchFamily="18" charset="0"/>
                              <a:cs typeface="Times New Roman" panose="02020603050405020304" pitchFamily="18" charset="0"/>
                            </a:rPr>
                            <m:t>𝑖</m:t>
                          </m:r>
                          <m:func>
                            <m:funcPr>
                              <m:ctrlPr>
                                <a:rPr lang="en-US" sz="2000" b="0" i="1" smtClean="0">
                                  <a:latin typeface="Cambria Math" panose="02040503050406030204" pitchFamily="18" charset="0"/>
                                  <a:cs typeface="Times New Roman" panose="02020603050405020304" pitchFamily="18" charset="0"/>
                                </a:rPr>
                              </m:ctrlPr>
                            </m:funcPr>
                            <m:fName>
                              <m:r>
                                <m:rPr>
                                  <m:sty m:val="p"/>
                                </m:rPr>
                                <a:rPr lang="en-US" sz="2000" b="0" i="0" smtClean="0">
                                  <a:latin typeface="Cambria Math" panose="02040503050406030204" pitchFamily="18" charset="0"/>
                                  <a:cs typeface="Times New Roman" panose="02020603050405020304" pitchFamily="18" charset="0"/>
                                </a:rPr>
                                <m:t>sin</m:t>
                              </m:r>
                            </m:fName>
                            <m:e>
                              <m:d>
                                <m:dPr>
                                  <m:ctrlPr>
                                    <a:rPr lang="en-US" sz="2000" b="0" i="1" smtClean="0">
                                      <a:latin typeface="Cambria Math" panose="02040503050406030204" pitchFamily="18" charset="0"/>
                                      <a:cs typeface="Times New Roman" panose="02020603050405020304" pitchFamily="18" charset="0"/>
                                    </a:rPr>
                                  </m:ctrlPr>
                                </m:dPr>
                                <m:e>
                                  <m:r>
                                    <a:rPr lang="en-US" sz="2000" b="0" i="1" smtClean="0">
                                      <a:latin typeface="Cambria Math" panose="02040503050406030204" pitchFamily="18" charset="0"/>
                                      <a:cs typeface="Times New Roman" panose="02020603050405020304" pitchFamily="18" charset="0"/>
                                    </a:rPr>
                                    <m:t>2</m:t>
                                  </m:r>
                                  <m:r>
                                    <a:rPr lang="en-US" sz="2000" b="0" i="1" smtClean="0">
                                      <a:latin typeface="Cambria Math" panose="02040503050406030204" pitchFamily="18" charset="0"/>
                                      <a:cs typeface="Times New Roman" panose="02020603050405020304" pitchFamily="18" charset="0"/>
                                    </a:rPr>
                                    <m:t>𝑡</m:t>
                                  </m:r>
                                </m:e>
                              </m:d>
                            </m:e>
                          </m:func>
                        </m:e>
                      </m:d>
                      <m:r>
                        <a:rPr lang="en-US" sz="2000" b="0" i="1" smtClean="0">
                          <a:latin typeface="Cambria Math" panose="02040503050406030204" pitchFamily="18" charset="0"/>
                          <a:cs typeface="Times New Roman" panose="02020603050405020304" pitchFamily="18" charset="0"/>
                        </a:rPr>
                        <m:t>=</m:t>
                      </m:r>
                      <m:sSub>
                        <m:sSubPr>
                          <m:ctrlPr>
                            <a:rPr lang="en-US" sz="2000" b="0" i="1" smtClean="0">
                              <a:latin typeface="Cambria Math" panose="02040503050406030204" pitchFamily="18" charset="0"/>
                              <a:cs typeface="Times New Roman" panose="02020603050405020304" pitchFamily="18" charset="0"/>
                            </a:rPr>
                          </m:ctrlPr>
                        </m:sSubPr>
                        <m:e>
                          <m:r>
                            <a:rPr lang="en-US" sz="2000" b="0" i="1" smtClean="0">
                              <a:latin typeface="Cambria Math" panose="02040503050406030204" pitchFamily="18" charset="0"/>
                              <a:cs typeface="Times New Roman" panose="02020603050405020304" pitchFamily="18" charset="0"/>
                            </a:rPr>
                            <m:t>𝑐</m:t>
                          </m:r>
                        </m:e>
                        <m:sub>
                          <m:r>
                            <a:rPr lang="en-US" sz="2000" b="0" i="1" smtClean="0">
                              <a:latin typeface="Cambria Math" panose="02040503050406030204" pitchFamily="18" charset="0"/>
                              <a:cs typeface="Times New Roman" panose="02020603050405020304" pitchFamily="18" charset="0"/>
                            </a:rPr>
                            <m:t>1</m:t>
                          </m:r>
                        </m:sub>
                      </m:sSub>
                      <m:sSup>
                        <m:sSupPr>
                          <m:ctrlPr>
                            <a:rPr lang="en-US" sz="2000" b="0" i="1" smtClean="0">
                              <a:latin typeface="Cambria Math" panose="02040503050406030204" pitchFamily="18" charset="0"/>
                              <a:cs typeface="Times New Roman" panose="02020603050405020304" pitchFamily="18" charset="0"/>
                            </a:rPr>
                          </m:ctrlPr>
                        </m:sSupPr>
                        <m:e>
                          <m:r>
                            <a:rPr lang="en-US" sz="2000" b="0" i="1" smtClean="0">
                              <a:latin typeface="Cambria Math" panose="02040503050406030204" pitchFamily="18" charset="0"/>
                              <a:cs typeface="Times New Roman" panose="02020603050405020304" pitchFamily="18" charset="0"/>
                            </a:rPr>
                            <m:t>𝑒</m:t>
                          </m:r>
                        </m:e>
                        <m:sup>
                          <m:r>
                            <a:rPr lang="en-US" sz="2000" b="0" i="1" smtClean="0">
                              <a:latin typeface="Cambria Math" panose="02040503050406030204" pitchFamily="18" charset="0"/>
                              <a:cs typeface="Times New Roman" panose="02020603050405020304" pitchFamily="18" charset="0"/>
                            </a:rPr>
                            <m:t>𝑡</m:t>
                          </m:r>
                        </m:sup>
                      </m:sSup>
                      <m:d>
                        <m:dPr>
                          <m:begChr m:val="["/>
                          <m:endChr m:val="]"/>
                          <m:ctrlPr>
                            <a:rPr lang="en-US" sz="2000" b="0" i="1" smtClean="0">
                              <a:latin typeface="Cambria Math" panose="02040503050406030204" pitchFamily="18" charset="0"/>
                              <a:cs typeface="Times New Roman" panose="02020603050405020304" pitchFamily="18" charset="0"/>
                            </a:rPr>
                          </m:ctrlPr>
                        </m:dPr>
                        <m:e>
                          <m:m>
                            <m:mPr>
                              <m:mcs>
                                <m:mc>
                                  <m:mcPr>
                                    <m:count m:val="1"/>
                                    <m:mcJc m:val="center"/>
                                  </m:mcPr>
                                </m:mc>
                              </m:mcs>
                              <m:ctrlPr>
                                <a:rPr lang="en-US" sz="2000" i="1" smtClean="0">
                                  <a:latin typeface="Cambria Math" panose="02040503050406030204" pitchFamily="18" charset="0"/>
                                  <a:cs typeface="Times New Roman" panose="02020603050405020304" pitchFamily="18" charset="0"/>
                                </a:rPr>
                              </m:ctrlPr>
                            </m:mPr>
                            <m:mr>
                              <m:e>
                                <m:func>
                                  <m:funcPr>
                                    <m:ctrlPr>
                                      <a:rPr lang="en-US" sz="2000" b="0" i="1" smtClean="0">
                                        <a:latin typeface="Cambria Math" panose="02040503050406030204" pitchFamily="18" charset="0"/>
                                        <a:cs typeface="Times New Roman" panose="02020603050405020304" pitchFamily="18" charset="0"/>
                                      </a:rPr>
                                    </m:ctrlPr>
                                  </m:funcPr>
                                  <m:fName>
                                    <m:r>
                                      <m:rPr>
                                        <m:sty m:val="p"/>
                                      </m:rPr>
                                      <a:rPr lang="en-US" sz="2000" b="0" i="0" smtClean="0">
                                        <a:latin typeface="Cambria Math" panose="02040503050406030204" pitchFamily="18" charset="0"/>
                                        <a:cs typeface="Times New Roman" panose="02020603050405020304" pitchFamily="18" charset="0"/>
                                      </a:rPr>
                                      <m:t>cos</m:t>
                                    </m:r>
                                  </m:fName>
                                  <m:e>
                                    <m:d>
                                      <m:dPr>
                                        <m:ctrlPr>
                                          <a:rPr lang="en-US" sz="2000" b="0" i="1" smtClean="0">
                                            <a:latin typeface="Cambria Math" panose="02040503050406030204" pitchFamily="18" charset="0"/>
                                            <a:cs typeface="Times New Roman" panose="02020603050405020304" pitchFamily="18" charset="0"/>
                                          </a:rPr>
                                        </m:ctrlPr>
                                      </m:dPr>
                                      <m:e>
                                        <m:r>
                                          <a:rPr lang="en-US" sz="2000" b="0" i="1" smtClean="0">
                                            <a:latin typeface="Cambria Math" panose="02040503050406030204" pitchFamily="18" charset="0"/>
                                            <a:cs typeface="Times New Roman" panose="02020603050405020304" pitchFamily="18" charset="0"/>
                                          </a:rPr>
                                          <m:t>2</m:t>
                                        </m:r>
                                        <m:r>
                                          <a:rPr lang="en-US" sz="2000" b="0" i="1" smtClean="0">
                                            <a:latin typeface="Cambria Math" panose="02040503050406030204" pitchFamily="18" charset="0"/>
                                            <a:cs typeface="Times New Roman" panose="02020603050405020304" pitchFamily="18" charset="0"/>
                                          </a:rPr>
                                          <m:t>𝑡</m:t>
                                        </m:r>
                                      </m:e>
                                    </m:d>
                                  </m:e>
                                </m:func>
                                <m:r>
                                  <a:rPr lang="en-US" sz="2000" b="0" i="1" smtClean="0">
                                    <a:latin typeface="Cambria Math" panose="02040503050406030204" pitchFamily="18" charset="0"/>
                                    <a:cs typeface="Times New Roman" panose="02020603050405020304" pitchFamily="18" charset="0"/>
                                  </a:rPr>
                                  <m:t>+</m:t>
                                </m:r>
                                <m:r>
                                  <a:rPr lang="en-US" sz="2000" b="0" i="1" smtClean="0">
                                    <a:latin typeface="Cambria Math" panose="02040503050406030204" pitchFamily="18" charset="0"/>
                                    <a:cs typeface="Times New Roman" panose="02020603050405020304" pitchFamily="18" charset="0"/>
                                  </a:rPr>
                                  <m:t>𝑖</m:t>
                                </m:r>
                                <m:func>
                                  <m:funcPr>
                                    <m:ctrlPr>
                                      <a:rPr lang="en-US" sz="2000" b="0" i="1" smtClean="0">
                                        <a:latin typeface="Cambria Math" panose="02040503050406030204" pitchFamily="18" charset="0"/>
                                        <a:cs typeface="Times New Roman" panose="02020603050405020304" pitchFamily="18" charset="0"/>
                                      </a:rPr>
                                    </m:ctrlPr>
                                  </m:funcPr>
                                  <m:fName>
                                    <m:r>
                                      <m:rPr>
                                        <m:sty m:val="p"/>
                                      </m:rPr>
                                      <a:rPr lang="en-US" sz="2000" b="0" i="0" smtClean="0">
                                        <a:latin typeface="Cambria Math" panose="02040503050406030204" pitchFamily="18" charset="0"/>
                                        <a:cs typeface="Times New Roman" panose="02020603050405020304" pitchFamily="18" charset="0"/>
                                      </a:rPr>
                                      <m:t>sin</m:t>
                                    </m:r>
                                  </m:fName>
                                  <m:e>
                                    <m:d>
                                      <m:dPr>
                                        <m:ctrlPr>
                                          <a:rPr lang="en-US" sz="2000" b="0" i="1" smtClean="0">
                                            <a:latin typeface="Cambria Math" panose="02040503050406030204" pitchFamily="18" charset="0"/>
                                            <a:cs typeface="Times New Roman" panose="02020603050405020304" pitchFamily="18" charset="0"/>
                                          </a:rPr>
                                        </m:ctrlPr>
                                      </m:dPr>
                                      <m:e>
                                        <m:r>
                                          <a:rPr lang="en-US" sz="2000" b="0" i="1" smtClean="0">
                                            <a:latin typeface="Cambria Math" panose="02040503050406030204" pitchFamily="18" charset="0"/>
                                            <a:cs typeface="Times New Roman" panose="02020603050405020304" pitchFamily="18" charset="0"/>
                                          </a:rPr>
                                          <m:t>2</m:t>
                                        </m:r>
                                        <m:r>
                                          <a:rPr lang="en-US" sz="2000" b="0" i="1" smtClean="0">
                                            <a:latin typeface="Cambria Math" panose="02040503050406030204" pitchFamily="18" charset="0"/>
                                            <a:cs typeface="Times New Roman" panose="02020603050405020304" pitchFamily="18" charset="0"/>
                                          </a:rPr>
                                          <m:t>𝑡</m:t>
                                        </m:r>
                                      </m:e>
                                    </m:d>
                                  </m:e>
                                </m:func>
                              </m:e>
                            </m:mr>
                            <m:mr>
                              <m:e>
                                <m:d>
                                  <m:dPr>
                                    <m:ctrlPr>
                                      <a:rPr lang="en-US" sz="2000" b="0" i="1" smtClean="0">
                                        <a:latin typeface="Cambria Math" panose="02040503050406030204" pitchFamily="18" charset="0"/>
                                        <a:cs typeface="Times New Roman" panose="02020603050405020304" pitchFamily="18" charset="0"/>
                                      </a:rPr>
                                    </m:ctrlPr>
                                  </m:dPr>
                                  <m:e>
                                    <m:r>
                                      <a:rPr lang="en-US" sz="2000" i="1">
                                        <a:latin typeface="Cambria Math" panose="02040503050406030204" pitchFamily="18" charset="0"/>
                                        <a:cs typeface="Times New Roman" panose="02020603050405020304" pitchFamily="18" charset="0"/>
                                      </a:rPr>
                                      <m:t>1−</m:t>
                                    </m:r>
                                    <m:r>
                                      <a:rPr lang="en-US" sz="2000" i="1">
                                        <a:latin typeface="Cambria Math" panose="02040503050406030204" pitchFamily="18" charset="0"/>
                                        <a:cs typeface="Times New Roman" panose="02020603050405020304" pitchFamily="18" charset="0"/>
                                      </a:rPr>
                                      <m:t>𝑖</m:t>
                                    </m:r>
                                  </m:e>
                                </m:d>
                                <m:d>
                                  <m:dPr>
                                    <m:ctrlPr>
                                      <a:rPr lang="en-US" sz="2000" b="0" i="1" smtClean="0">
                                        <a:latin typeface="Cambria Math" panose="02040503050406030204" pitchFamily="18" charset="0"/>
                                        <a:cs typeface="Times New Roman" panose="02020603050405020304" pitchFamily="18" charset="0"/>
                                      </a:rPr>
                                    </m:ctrlPr>
                                  </m:dPr>
                                  <m:e>
                                    <m:func>
                                      <m:funcPr>
                                        <m:ctrlPr>
                                          <a:rPr lang="en-US" sz="2000" b="0" i="1" smtClean="0">
                                            <a:latin typeface="Cambria Math" panose="02040503050406030204" pitchFamily="18" charset="0"/>
                                            <a:cs typeface="Times New Roman" panose="02020603050405020304" pitchFamily="18" charset="0"/>
                                          </a:rPr>
                                        </m:ctrlPr>
                                      </m:funcPr>
                                      <m:fName>
                                        <m:r>
                                          <m:rPr>
                                            <m:sty m:val="p"/>
                                          </m:rPr>
                                          <a:rPr lang="en-US" sz="2000" b="0" i="0" smtClean="0">
                                            <a:latin typeface="Cambria Math" panose="02040503050406030204" pitchFamily="18" charset="0"/>
                                            <a:cs typeface="Times New Roman" panose="02020603050405020304" pitchFamily="18" charset="0"/>
                                          </a:rPr>
                                          <m:t>cos</m:t>
                                        </m:r>
                                      </m:fName>
                                      <m:e>
                                        <m:d>
                                          <m:dPr>
                                            <m:ctrlPr>
                                              <a:rPr lang="en-US" sz="2000" b="0" i="1" smtClean="0">
                                                <a:latin typeface="Cambria Math" panose="02040503050406030204" pitchFamily="18" charset="0"/>
                                                <a:cs typeface="Times New Roman" panose="02020603050405020304" pitchFamily="18" charset="0"/>
                                              </a:rPr>
                                            </m:ctrlPr>
                                          </m:dPr>
                                          <m:e>
                                            <m:r>
                                              <a:rPr lang="en-US" sz="2000" b="0" i="1" smtClean="0">
                                                <a:latin typeface="Cambria Math" panose="02040503050406030204" pitchFamily="18" charset="0"/>
                                                <a:cs typeface="Times New Roman" panose="02020603050405020304" pitchFamily="18" charset="0"/>
                                              </a:rPr>
                                              <m:t>2</m:t>
                                            </m:r>
                                            <m:r>
                                              <a:rPr lang="en-US" sz="2000" b="0" i="1" smtClean="0">
                                                <a:latin typeface="Cambria Math" panose="02040503050406030204" pitchFamily="18" charset="0"/>
                                                <a:cs typeface="Times New Roman" panose="02020603050405020304" pitchFamily="18" charset="0"/>
                                              </a:rPr>
                                              <m:t>𝑡</m:t>
                                            </m:r>
                                          </m:e>
                                        </m:d>
                                      </m:e>
                                    </m:func>
                                    <m:r>
                                      <a:rPr lang="en-US" sz="2000" b="0" i="1" smtClean="0">
                                        <a:latin typeface="Cambria Math" panose="02040503050406030204" pitchFamily="18" charset="0"/>
                                        <a:cs typeface="Times New Roman" panose="02020603050405020304" pitchFamily="18" charset="0"/>
                                      </a:rPr>
                                      <m:t>+</m:t>
                                    </m:r>
                                    <m:r>
                                      <a:rPr lang="en-US" sz="2000" b="0" i="1" smtClean="0">
                                        <a:latin typeface="Cambria Math" panose="02040503050406030204" pitchFamily="18" charset="0"/>
                                        <a:cs typeface="Times New Roman" panose="02020603050405020304" pitchFamily="18" charset="0"/>
                                      </a:rPr>
                                      <m:t>𝑖</m:t>
                                    </m:r>
                                    <m:func>
                                      <m:funcPr>
                                        <m:ctrlPr>
                                          <a:rPr lang="en-US" sz="2000" b="0" i="1" smtClean="0">
                                            <a:latin typeface="Cambria Math" panose="02040503050406030204" pitchFamily="18" charset="0"/>
                                            <a:cs typeface="Times New Roman" panose="02020603050405020304" pitchFamily="18" charset="0"/>
                                          </a:rPr>
                                        </m:ctrlPr>
                                      </m:funcPr>
                                      <m:fName>
                                        <m:r>
                                          <m:rPr>
                                            <m:sty m:val="p"/>
                                          </m:rPr>
                                          <a:rPr lang="en-US" sz="2000" b="0" i="0" smtClean="0">
                                            <a:latin typeface="Cambria Math" panose="02040503050406030204" pitchFamily="18" charset="0"/>
                                            <a:cs typeface="Times New Roman" panose="02020603050405020304" pitchFamily="18" charset="0"/>
                                          </a:rPr>
                                          <m:t>sin</m:t>
                                        </m:r>
                                      </m:fName>
                                      <m:e>
                                        <m:d>
                                          <m:dPr>
                                            <m:ctrlPr>
                                              <a:rPr lang="en-US" sz="2000" b="0" i="1" smtClean="0">
                                                <a:latin typeface="Cambria Math" panose="02040503050406030204" pitchFamily="18" charset="0"/>
                                                <a:cs typeface="Times New Roman" panose="02020603050405020304" pitchFamily="18" charset="0"/>
                                              </a:rPr>
                                            </m:ctrlPr>
                                          </m:dPr>
                                          <m:e>
                                            <m:r>
                                              <a:rPr lang="en-US" sz="2000" b="0" i="1" smtClean="0">
                                                <a:latin typeface="Cambria Math" panose="02040503050406030204" pitchFamily="18" charset="0"/>
                                                <a:cs typeface="Times New Roman" panose="02020603050405020304" pitchFamily="18" charset="0"/>
                                              </a:rPr>
                                              <m:t>2</m:t>
                                            </m:r>
                                            <m:r>
                                              <a:rPr lang="en-US" sz="2000" b="0" i="1" smtClean="0">
                                                <a:latin typeface="Cambria Math" panose="02040503050406030204" pitchFamily="18" charset="0"/>
                                                <a:cs typeface="Times New Roman" panose="02020603050405020304" pitchFamily="18" charset="0"/>
                                              </a:rPr>
                                              <m:t>𝑡</m:t>
                                            </m:r>
                                          </m:e>
                                        </m:d>
                                      </m:e>
                                    </m:func>
                                  </m:e>
                                </m:d>
                              </m:e>
                            </m:mr>
                          </m:m>
                        </m:e>
                      </m:d>
                      <m:r>
                        <a:rPr lang="en-US" sz="2000" b="0" i="1" smtClean="0">
                          <a:latin typeface="Cambria Math" panose="02040503050406030204" pitchFamily="18" charset="0"/>
                          <a:cs typeface="Times New Roman" panose="02020603050405020304" pitchFamily="18" charset="0"/>
                        </a:rPr>
                        <m:t>.</m:t>
                      </m:r>
                    </m:oMath>
                  </m:oMathPara>
                </a14:m>
                <a:endParaRPr lang="en-US" sz="2000" dirty="0" smtClean="0">
                  <a:latin typeface="Times New Roman" panose="02020603050405020304" pitchFamily="18" charset="0"/>
                  <a:cs typeface="Times New Roman" panose="02020603050405020304" pitchFamily="18" charset="0"/>
                </a:endParaRPr>
              </a:p>
              <a:p>
                <a:pPr algn="just"/>
                <a:endParaRPr lang="en-US" sz="12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Expand the second row by multiplication, and simplify:</a:t>
                </a:r>
              </a:p>
              <a:p>
                <a:pPr algn="just"/>
                <a:endParaRPr lang="en-US" sz="2400" dirty="0">
                  <a:latin typeface="Times New Roman" panose="02020603050405020304" pitchFamily="18" charset="0"/>
                  <a:cs typeface="Times New Roman" panose="02020603050405020304" pitchFamily="18" charset="0"/>
                </a:endParaRPr>
              </a:p>
              <a:p>
                <a:pPr algn="just"/>
                <a14:m>
                  <m:oMathPara xmlns:m="http://schemas.openxmlformats.org/officeDocument/2006/math">
                    <m:oMathParaPr>
                      <m:jc m:val="centerGroup"/>
                    </m:oMathParaPr>
                    <m:oMath xmlns:m="http://schemas.openxmlformats.org/officeDocument/2006/math">
                      <m:sSub>
                        <m:sSubPr>
                          <m:ctrlPr>
                            <a:rPr lang="en-US" sz="2000" b="0" i="1" smtClean="0">
                              <a:latin typeface="Cambria Math" panose="02040503050406030204" pitchFamily="18" charset="0"/>
                              <a:cs typeface="Times New Roman" panose="02020603050405020304" pitchFamily="18" charset="0"/>
                            </a:rPr>
                          </m:ctrlPr>
                        </m:sSubPr>
                        <m:e>
                          <m:r>
                            <a:rPr lang="en-US" sz="2000" b="0" i="1" smtClean="0">
                              <a:latin typeface="Cambria Math" panose="02040503050406030204" pitchFamily="18" charset="0"/>
                              <a:cs typeface="Times New Roman" panose="02020603050405020304" pitchFamily="18" charset="0"/>
                            </a:rPr>
                            <m:t>𝑐</m:t>
                          </m:r>
                        </m:e>
                        <m:sub>
                          <m:r>
                            <a:rPr lang="en-US" sz="2000" b="0" i="1" smtClean="0">
                              <a:latin typeface="Cambria Math" panose="02040503050406030204" pitchFamily="18" charset="0"/>
                              <a:cs typeface="Times New Roman" panose="02020603050405020304" pitchFamily="18" charset="0"/>
                            </a:rPr>
                            <m:t>1</m:t>
                          </m:r>
                        </m:sub>
                      </m:sSub>
                      <m:sSup>
                        <m:sSupPr>
                          <m:ctrlPr>
                            <a:rPr lang="en-US" sz="2000" b="0" i="1" smtClean="0">
                              <a:latin typeface="Cambria Math" panose="02040503050406030204" pitchFamily="18" charset="0"/>
                              <a:cs typeface="Times New Roman" panose="02020603050405020304" pitchFamily="18" charset="0"/>
                            </a:rPr>
                          </m:ctrlPr>
                        </m:sSupPr>
                        <m:e>
                          <m:r>
                            <a:rPr lang="en-US" sz="2000" b="0" i="1" smtClean="0">
                              <a:latin typeface="Cambria Math" panose="02040503050406030204" pitchFamily="18" charset="0"/>
                              <a:cs typeface="Times New Roman" panose="02020603050405020304" pitchFamily="18" charset="0"/>
                            </a:rPr>
                            <m:t>𝑒</m:t>
                          </m:r>
                        </m:e>
                        <m:sup>
                          <m:r>
                            <a:rPr lang="en-US" sz="2000" b="0" i="1" smtClean="0">
                              <a:latin typeface="Cambria Math" panose="02040503050406030204" pitchFamily="18" charset="0"/>
                              <a:cs typeface="Times New Roman" panose="02020603050405020304" pitchFamily="18" charset="0"/>
                            </a:rPr>
                            <m:t>𝑡</m:t>
                          </m:r>
                        </m:sup>
                      </m:sSup>
                      <m:d>
                        <m:dPr>
                          <m:begChr m:val="["/>
                          <m:endChr m:val="]"/>
                          <m:ctrlPr>
                            <a:rPr lang="en-US" sz="2000" b="0" i="1" smtClean="0">
                              <a:latin typeface="Cambria Math" panose="02040503050406030204" pitchFamily="18" charset="0"/>
                              <a:cs typeface="Times New Roman" panose="02020603050405020304" pitchFamily="18" charset="0"/>
                            </a:rPr>
                          </m:ctrlPr>
                        </m:dPr>
                        <m:e>
                          <m:m>
                            <m:mPr>
                              <m:mcs>
                                <m:mc>
                                  <m:mcPr>
                                    <m:count m:val="1"/>
                                    <m:mcJc m:val="center"/>
                                  </m:mcPr>
                                </m:mc>
                              </m:mcs>
                              <m:ctrlPr>
                                <a:rPr lang="en-US" sz="2000" i="1" smtClean="0">
                                  <a:latin typeface="Cambria Math" panose="02040503050406030204" pitchFamily="18" charset="0"/>
                                  <a:cs typeface="Times New Roman" panose="02020603050405020304" pitchFamily="18" charset="0"/>
                                </a:rPr>
                              </m:ctrlPr>
                            </m:mPr>
                            <m:mr>
                              <m:e>
                                <m:func>
                                  <m:funcPr>
                                    <m:ctrlPr>
                                      <a:rPr lang="en-US" sz="2000" b="0" i="1" smtClean="0">
                                        <a:latin typeface="Cambria Math" panose="02040503050406030204" pitchFamily="18" charset="0"/>
                                        <a:cs typeface="Times New Roman" panose="02020603050405020304" pitchFamily="18" charset="0"/>
                                      </a:rPr>
                                    </m:ctrlPr>
                                  </m:funcPr>
                                  <m:fName>
                                    <m:r>
                                      <m:rPr>
                                        <m:sty m:val="p"/>
                                      </m:rPr>
                                      <a:rPr lang="en-US" sz="2000" b="0" i="0" smtClean="0">
                                        <a:latin typeface="Cambria Math" panose="02040503050406030204" pitchFamily="18" charset="0"/>
                                        <a:cs typeface="Times New Roman" panose="02020603050405020304" pitchFamily="18" charset="0"/>
                                      </a:rPr>
                                      <m:t>cos</m:t>
                                    </m:r>
                                  </m:fName>
                                  <m:e>
                                    <m:d>
                                      <m:dPr>
                                        <m:ctrlPr>
                                          <a:rPr lang="en-US" sz="2000" b="0" i="1" smtClean="0">
                                            <a:latin typeface="Cambria Math" panose="02040503050406030204" pitchFamily="18" charset="0"/>
                                            <a:cs typeface="Times New Roman" panose="02020603050405020304" pitchFamily="18" charset="0"/>
                                          </a:rPr>
                                        </m:ctrlPr>
                                      </m:dPr>
                                      <m:e>
                                        <m:r>
                                          <a:rPr lang="en-US" sz="2000" b="0" i="1" smtClean="0">
                                            <a:latin typeface="Cambria Math" panose="02040503050406030204" pitchFamily="18" charset="0"/>
                                            <a:cs typeface="Times New Roman" panose="02020603050405020304" pitchFamily="18" charset="0"/>
                                          </a:rPr>
                                          <m:t>2</m:t>
                                        </m:r>
                                        <m:r>
                                          <a:rPr lang="en-US" sz="2000" b="0" i="1" smtClean="0">
                                            <a:latin typeface="Cambria Math" panose="02040503050406030204" pitchFamily="18" charset="0"/>
                                            <a:cs typeface="Times New Roman" panose="02020603050405020304" pitchFamily="18" charset="0"/>
                                          </a:rPr>
                                          <m:t>𝑡</m:t>
                                        </m:r>
                                      </m:e>
                                    </m:d>
                                  </m:e>
                                </m:func>
                                <m:r>
                                  <a:rPr lang="en-US" sz="2000" b="0" i="1" smtClean="0">
                                    <a:latin typeface="Cambria Math" panose="02040503050406030204" pitchFamily="18" charset="0"/>
                                    <a:cs typeface="Times New Roman" panose="02020603050405020304" pitchFamily="18" charset="0"/>
                                  </a:rPr>
                                  <m:t>+</m:t>
                                </m:r>
                                <m:r>
                                  <a:rPr lang="en-US" sz="2000" b="0" i="1" smtClean="0">
                                    <a:latin typeface="Cambria Math" panose="02040503050406030204" pitchFamily="18" charset="0"/>
                                    <a:cs typeface="Times New Roman" panose="02020603050405020304" pitchFamily="18" charset="0"/>
                                  </a:rPr>
                                  <m:t>𝑖</m:t>
                                </m:r>
                                <m:func>
                                  <m:funcPr>
                                    <m:ctrlPr>
                                      <a:rPr lang="en-US" sz="2000" b="0" i="1" smtClean="0">
                                        <a:latin typeface="Cambria Math" panose="02040503050406030204" pitchFamily="18" charset="0"/>
                                        <a:cs typeface="Times New Roman" panose="02020603050405020304" pitchFamily="18" charset="0"/>
                                      </a:rPr>
                                    </m:ctrlPr>
                                  </m:funcPr>
                                  <m:fName>
                                    <m:r>
                                      <m:rPr>
                                        <m:sty m:val="p"/>
                                      </m:rPr>
                                      <a:rPr lang="en-US" sz="2000" b="0" i="0" smtClean="0">
                                        <a:latin typeface="Cambria Math" panose="02040503050406030204" pitchFamily="18" charset="0"/>
                                        <a:cs typeface="Times New Roman" panose="02020603050405020304" pitchFamily="18" charset="0"/>
                                      </a:rPr>
                                      <m:t>sin</m:t>
                                    </m:r>
                                  </m:fName>
                                  <m:e>
                                    <m:d>
                                      <m:dPr>
                                        <m:ctrlPr>
                                          <a:rPr lang="en-US" sz="2000" b="0" i="1" smtClean="0">
                                            <a:latin typeface="Cambria Math" panose="02040503050406030204" pitchFamily="18" charset="0"/>
                                            <a:cs typeface="Times New Roman" panose="02020603050405020304" pitchFamily="18" charset="0"/>
                                          </a:rPr>
                                        </m:ctrlPr>
                                      </m:dPr>
                                      <m:e>
                                        <m:r>
                                          <a:rPr lang="en-US" sz="2000" b="0" i="1" smtClean="0">
                                            <a:latin typeface="Cambria Math" panose="02040503050406030204" pitchFamily="18" charset="0"/>
                                            <a:cs typeface="Times New Roman" panose="02020603050405020304" pitchFamily="18" charset="0"/>
                                          </a:rPr>
                                          <m:t>2</m:t>
                                        </m:r>
                                        <m:r>
                                          <a:rPr lang="en-US" sz="2000" b="0" i="1" smtClean="0">
                                            <a:latin typeface="Cambria Math" panose="02040503050406030204" pitchFamily="18" charset="0"/>
                                            <a:cs typeface="Times New Roman" panose="02020603050405020304" pitchFamily="18" charset="0"/>
                                          </a:rPr>
                                          <m:t>𝑡</m:t>
                                        </m:r>
                                      </m:e>
                                    </m:d>
                                  </m:e>
                                </m:func>
                              </m:e>
                            </m:mr>
                            <m:mr>
                              <m:e>
                                <m:func>
                                  <m:funcPr>
                                    <m:ctrlPr>
                                      <a:rPr lang="en-US" sz="2000" b="0" i="1" smtClean="0">
                                        <a:latin typeface="Cambria Math" panose="02040503050406030204" pitchFamily="18" charset="0"/>
                                        <a:cs typeface="Times New Roman" panose="02020603050405020304" pitchFamily="18" charset="0"/>
                                      </a:rPr>
                                    </m:ctrlPr>
                                  </m:funcPr>
                                  <m:fName>
                                    <m:r>
                                      <m:rPr>
                                        <m:sty m:val="p"/>
                                      </m:rPr>
                                      <a:rPr lang="en-US" sz="2000" b="0" i="0" smtClean="0">
                                        <a:latin typeface="Cambria Math" panose="02040503050406030204" pitchFamily="18" charset="0"/>
                                        <a:cs typeface="Times New Roman" panose="02020603050405020304" pitchFamily="18" charset="0"/>
                                      </a:rPr>
                                      <m:t>cos</m:t>
                                    </m:r>
                                  </m:fName>
                                  <m:e>
                                    <m:r>
                                      <a:rPr lang="en-US" sz="2000" b="0" i="1" smtClean="0">
                                        <a:latin typeface="Cambria Math" panose="02040503050406030204" pitchFamily="18" charset="0"/>
                                        <a:cs typeface="Times New Roman" panose="02020603050405020304" pitchFamily="18" charset="0"/>
                                      </a:rPr>
                                      <m:t>(2</m:t>
                                    </m:r>
                                    <m:r>
                                      <a:rPr lang="en-US" sz="2000" b="0" i="1" smtClean="0">
                                        <a:latin typeface="Cambria Math" panose="02040503050406030204" pitchFamily="18" charset="0"/>
                                        <a:cs typeface="Times New Roman" panose="02020603050405020304" pitchFamily="18" charset="0"/>
                                      </a:rPr>
                                      <m:t>𝑡</m:t>
                                    </m:r>
                                    <m:r>
                                      <a:rPr lang="en-US" sz="2000" b="0" i="1" smtClean="0">
                                        <a:latin typeface="Cambria Math" panose="02040503050406030204" pitchFamily="18" charset="0"/>
                                        <a:cs typeface="Times New Roman" panose="02020603050405020304" pitchFamily="18" charset="0"/>
                                      </a:rPr>
                                      <m:t>)</m:t>
                                    </m:r>
                                  </m:e>
                                </m:func>
                                <m:r>
                                  <a:rPr lang="en-US" sz="2000" b="0" i="1" smtClean="0">
                                    <a:latin typeface="Cambria Math" panose="02040503050406030204" pitchFamily="18" charset="0"/>
                                    <a:cs typeface="Times New Roman" panose="02020603050405020304" pitchFamily="18" charset="0"/>
                                  </a:rPr>
                                  <m:t>+</m:t>
                                </m:r>
                                <m:r>
                                  <a:rPr lang="en-US" sz="2000" b="0" i="1" smtClean="0">
                                    <a:latin typeface="Cambria Math" panose="02040503050406030204" pitchFamily="18" charset="0"/>
                                    <a:cs typeface="Times New Roman" panose="02020603050405020304" pitchFamily="18" charset="0"/>
                                  </a:rPr>
                                  <m:t>𝑖</m:t>
                                </m:r>
                                <m:func>
                                  <m:funcPr>
                                    <m:ctrlPr>
                                      <a:rPr lang="en-US" sz="2000" b="0" i="1" smtClean="0">
                                        <a:latin typeface="Cambria Math" panose="02040503050406030204" pitchFamily="18" charset="0"/>
                                        <a:cs typeface="Times New Roman" panose="02020603050405020304" pitchFamily="18" charset="0"/>
                                      </a:rPr>
                                    </m:ctrlPr>
                                  </m:funcPr>
                                  <m:fName>
                                    <m:r>
                                      <m:rPr>
                                        <m:sty m:val="p"/>
                                      </m:rPr>
                                      <a:rPr lang="en-US" sz="2000" b="0" i="0" smtClean="0">
                                        <a:latin typeface="Cambria Math" panose="02040503050406030204" pitchFamily="18" charset="0"/>
                                        <a:cs typeface="Times New Roman" panose="02020603050405020304" pitchFamily="18" charset="0"/>
                                      </a:rPr>
                                      <m:t>sin</m:t>
                                    </m:r>
                                  </m:fName>
                                  <m:e>
                                    <m:r>
                                      <a:rPr lang="en-US" sz="2000" b="0" i="1" smtClean="0">
                                        <a:latin typeface="Cambria Math" panose="02040503050406030204" pitchFamily="18" charset="0"/>
                                        <a:cs typeface="Times New Roman" panose="02020603050405020304" pitchFamily="18" charset="0"/>
                                      </a:rPr>
                                      <m:t>(2</m:t>
                                    </m:r>
                                    <m:r>
                                      <a:rPr lang="en-US" sz="2000" b="0" i="1" smtClean="0">
                                        <a:latin typeface="Cambria Math" panose="02040503050406030204" pitchFamily="18" charset="0"/>
                                        <a:cs typeface="Times New Roman" panose="02020603050405020304" pitchFamily="18" charset="0"/>
                                      </a:rPr>
                                      <m:t>𝑡</m:t>
                                    </m:r>
                                    <m:r>
                                      <a:rPr lang="en-US" sz="2000" b="0" i="1" smtClean="0">
                                        <a:latin typeface="Cambria Math" panose="02040503050406030204" pitchFamily="18" charset="0"/>
                                        <a:cs typeface="Times New Roman" panose="02020603050405020304" pitchFamily="18" charset="0"/>
                                      </a:rPr>
                                      <m:t>)</m:t>
                                    </m:r>
                                  </m:e>
                                </m:func>
                                <m:r>
                                  <a:rPr lang="en-US" sz="2000" b="0" i="1" smtClean="0">
                                    <a:latin typeface="Cambria Math" panose="02040503050406030204" pitchFamily="18" charset="0"/>
                                    <a:cs typeface="Times New Roman" panose="02020603050405020304" pitchFamily="18" charset="0"/>
                                  </a:rPr>
                                  <m:t>−</m:t>
                                </m:r>
                                <m:r>
                                  <a:rPr lang="en-US" sz="2000" b="0" i="1" smtClean="0">
                                    <a:latin typeface="Cambria Math" panose="02040503050406030204" pitchFamily="18" charset="0"/>
                                    <a:cs typeface="Times New Roman" panose="02020603050405020304" pitchFamily="18" charset="0"/>
                                  </a:rPr>
                                  <m:t>𝑖</m:t>
                                </m:r>
                                <m:func>
                                  <m:funcPr>
                                    <m:ctrlPr>
                                      <a:rPr lang="en-US" sz="2000" b="0" i="1" smtClean="0">
                                        <a:latin typeface="Cambria Math" panose="02040503050406030204" pitchFamily="18" charset="0"/>
                                        <a:cs typeface="Times New Roman" panose="02020603050405020304" pitchFamily="18" charset="0"/>
                                      </a:rPr>
                                    </m:ctrlPr>
                                  </m:funcPr>
                                  <m:fName>
                                    <m:r>
                                      <m:rPr>
                                        <m:sty m:val="p"/>
                                      </m:rPr>
                                      <a:rPr lang="en-US" sz="2000" b="0" i="0" smtClean="0">
                                        <a:latin typeface="Cambria Math" panose="02040503050406030204" pitchFamily="18" charset="0"/>
                                        <a:cs typeface="Times New Roman" panose="02020603050405020304" pitchFamily="18" charset="0"/>
                                      </a:rPr>
                                      <m:t>cos</m:t>
                                    </m:r>
                                  </m:fName>
                                  <m:e>
                                    <m:d>
                                      <m:dPr>
                                        <m:ctrlPr>
                                          <a:rPr lang="en-US" sz="2000" b="0" i="1" smtClean="0">
                                            <a:latin typeface="Cambria Math" panose="02040503050406030204" pitchFamily="18" charset="0"/>
                                            <a:cs typeface="Times New Roman" panose="02020603050405020304" pitchFamily="18" charset="0"/>
                                          </a:rPr>
                                        </m:ctrlPr>
                                      </m:dPr>
                                      <m:e>
                                        <m:r>
                                          <a:rPr lang="en-US" sz="2000" b="0" i="1" smtClean="0">
                                            <a:latin typeface="Cambria Math" panose="02040503050406030204" pitchFamily="18" charset="0"/>
                                            <a:cs typeface="Times New Roman" panose="02020603050405020304" pitchFamily="18" charset="0"/>
                                          </a:rPr>
                                          <m:t>2</m:t>
                                        </m:r>
                                        <m:r>
                                          <a:rPr lang="en-US" sz="2000" b="0" i="1" smtClean="0">
                                            <a:latin typeface="Cambria Math" panose="02040503050406030204" pitchFamily="18" charset="0"/>
                                            <a:cs typeface="Times New Roman" panose="02020603050405020304" pitchFamily="18" charset="0"/>
                                          </a:rPr>
                                          <m:t>𝑡</m:t>
                                        </m:r>
                                      </m:e>
                                    </m:d>
                                  </m:e>
                                </m:func>
                                <m:r>
                                  <a:rPr lang="en-US" sz="2000" b="0" i="1" smtClean="0">
                                    <a:latin typeface="Cambria Math" panose="02040503050406030204" pitchFamily="18" charset="0"/>
                                    <a:cs typeface="Times New Roman" panose="02020603050405020304" pitchFamily="18" charset="0"/>
                                  </a:rPr>
                                  <m:t>−</m:t>
                                </m:r>
                                <m:sSup>
                                  <m:sSupPr>
                                    <m:ctrlPr>
                                      <a:rPr lang="en-US" sz="2000" b="0" i="1" smtClean="0">
                                        <a:latin typeface="Cambria Math" panose="02040503050406030204" pitchFamily="18" charset="0"/>
                                        <a:cs typeface="Times New Roman" panose="02020603050405020304" pitchFamily="18" charset="0"/>
                                      </a:rPr>
                                    </m:ctrlPr>
                                  </m:sSupPr>
                                  <m:e>
                                    <m:r>
                                      <a:rPr lang="en-US" sz="2000" b="0" i="1" smtClean="0">
                                        <a:latin typeface="Cambria Math" panose="02040503050406030204" pitchFamily="18" charset="0"/>
                                        <a:cs typeface="Times New Roman" panose="02020603050405020304" pitchFamily="18" charset="0"/>
                                      </a:rPr>
                                      <m:t>𝑖</m:t>
                                    </m:r>
                                  </m:e>
                                  <m:sup>
                                    <m:r>
                                      <a:rPr lang="en-US" sz="2000" b="0" i="1" smtClean="0">
                                        <a:latin typeface="Cambria Math" panose="02040503050406030204" pitchFamily="18" charset="0"/>
                                        <a:cs typeface="Times New Roman" panose="02020603050405020304" pitchFamily="18" charset="0"/>
                                      </a:rPr>
                                      <m:t>2</m:t>
                                    </m:r>
                                  </m:sup>
                                </m:sSup>
                                <m:func>
                                  <m:funcPr>
                                    <m:ctrlPr>
                                      <a:rPr lang="en-US" sz="2000" b="0" i="1" smtClean="0">
                                        <a:latin typeface="Cambria Math" panose="02040503050406030204" pitchFamily="18" charset="0"/>
                                        <a:cs typeface="Times New Roman" panose="02020603050405020304" pitchFamily="18" charset="0"/>
                                      </a:rPr>
                                    </m:ctrlPr>
                                  </m:funcPr>
                                  <m:fName>
                                    <m:r>
                                      <m:rPr>
                                        <m:sty m:val="p"/>
                                      </m:rPr>
                                      <a:rPr lang="en-US" sz="2000" b="0" i="0" smtClean="0">
                                        <a:latin typeface="Cambria Math" panose="02040503050406030204" pitchFamily="18" charset="0"/>
                                        <a:cs typeface="Times New Roman" panose="02020603050405020304" pitchFamily="18" charset="0"/>
                                      </a:rPr>
                                      <m:t>sin</m:t>
                                    </m:r>
                                  </m:fName>
                                  <m:e>
                                    <m:d>
                                      <m:dPr>
                                        <m:ctrlPr>
                                          <a:rPr lang="en-US" sz="2000" b="0" i="1" smtClean="0">
                                            <a:latin typeface="Cambria Math" panose="02040503050406030204" pitchFamily="18" charset="0"/>
                                            <a:cs typeface="Times New Roman" panose="02020603050405020304" pitchFamily="18" charset="0"/>
                                          </a:rPr>
                                        </m:ctrlPr>
                                      </m:dPr>
                                      <m:e>
                                        <m:r>
                                          <a:rPr lang="en-US" sz="2000" b="0" i="1" smtClean="0">
                                            <a:latin typeface="Cambria Math" panose="02040503050406030204" pitchFamily="18" charset="0"/>
                                            <a:cs typeface="Times New Roman" panose="02020603050405020304" pitchFamily="18" charset="0"/>
                                          </a:rPr>
                                          <m:t>2</m:t>
                                        </m:r>
                                        <m:r>
                                          <a:rPr lang="en-US" sz="2000" b="0" i="1" smtClean="0">
                                            <a:latin typeface="Cambria Math" panose="02040503050406030204" pitchFamily="18" charset="0"/>
                                            <a:cs typeface="Times New Roman" panose="02020603050405020304" pitchFamily="18" charset="0"/>
                                          </a:rPr>
                                          <m:t>𝑡</m:t>
                                        </m:r>
                                      </m:e>
                                    </m:d>
                                  </m:e>
                                </m:func>
                              </m:e>
                            </m:mr>
                          </m:m>
                        </m:e>
                      </m:d>
                      <m:r>
                        <a:rPr lang="en-US" sz="2000" b="0" i="1" smtClean="0">
                          <a:latin typeface="Cambria Math" panose="02040503050406030204" pitchFamily="18" charset="0"/>
                          <a:cs typeface="Times New Roman" panose="02020603050405020304" pitchFamily="18" charset="0"/>
                        </a:rPr>
                        <m:t>=</m:t>
                      </m:r>
                      <m:sSub>
                        <m:sSubPr>
                          <m:ctrlPr>
                            <a:rPr lang="en-US" sz="2000" b="0" i="1" smtClean="0">
                              <a:latin typeface="Cambria Math" panose="02040503050406030204" pitchFamily="18" charset="0"/>
                              <a:cs typeface="Times New Roman" panose="02020603050405020304" pitchFamily="18" charset="0"/>
                            </a:rPr>
                          </m:ctrlPr>
                        </m:sSubPr>
                        <m:e>
                          <m:r>
                            <a:rPr lang="en-US" sz="2000" b="0" i="1" smtClean="0">
                              <a:latin typeface="Cambria Math" panose="02040503050406030204" pitchFamily="18" charset="0"/>
                              <a:cs typeface="Times New Roman" panose="02020603050405020304" pitchFamily="18" charset="0"/>
                            </a:rPr>
                            <m:t>𝑐</m:t>
                          </m:r>
                        </m:e>
                        <m:sub>
                          <m:r>
                            <a:rPr lang="en-US" sz="2000" b="0" i="1" smtClean="0">
                              <a:latin typeface="Cambria Math" panose="02040503050406030204" pitchFamily="18" charset="0"/>
                              <a:cs typeface="Times New Roman" panose="02020603050405020304" pitchFamily="18" charset="0"/>
                            </a:rPr>
                            <m:t>1</m:t>
                          </m:r>
                        </m:sub>
                      </m:sSub>
                      <m:sSup>
                        <m:sSupPr>
                          <m:ctrlPr>
                            <a:rPr lang="en-US" sz="2000" b="0" i="1" smtClean="0">
                              <a:latin typeface="Cambria Math" panose="02040503050406030204" pitchFamily="18" charset="0"/>
                              <a:cs typeface="Times New Roman" panose="02020603050405020304" pitchFamily="18" charset="0"/>
                            </a:rPr>
                          </m:ctrlPr>
                        </m:sSupPr>
                        <m:e>
                          <m:r>
                            <a:rPr lang="en-US" sz="2000" b="0" i="1" smtClean="0">
                              <a:latin typeface="Cambria Math" panose="02040503050406030204" pitchFamily="18" charset="0"/>
                              <a:cs typeface="Times New Roman" panose="02020603050405020304" pitchFamily="18" charset="0"/>
                            </a:rPr>
                            <m:t>𝑒</m:t>
                          </m:r>
                        </m:e>
                        <m:sup>
                          <m:r>
                            <a:rPr lang="en-US" sz="2000" b="0" i="1" smtClean="0">
                              <a:latin typeface="Cambria Math" panose="02040503050406030204" pitchFamily="18" charset="0"/>
                              <a:cs typeface="Times New Roman" panose="02020603050405020304" pitchFamily="18" charset="0"/>
                            </a:rPr>
                            <m:t>𝑡</m:t>
                          </m:r>
                        </m:sup>
                      </m:sSup>
                      <m:d>
                        <m:dPr>
                          <m:begChr m:val="["/>
                          <m:endChr m:val="]"/>
                          <m:ctrlPr>
                            <a:rPr lang="en-US" sz="2000" b="0" i="1" smtClean="0">
                              <a:latin typeface="Cambria Math" panose="02040503050406030204" pitchFamily="18" charset="0"/>
                              <a:cs typeface="Times New Roman" panose="02020603050405020304" pitchFamily="18" charset="0"/>
                            </a:rPr>
                          </m:ctrlPr>
                        </m:dPr>
                        <m:e>
                          <m:m>
                            <m:mPr>
                              <m:mcs>
                                <m:mc>
                                  <m:mcPr>
                                    <m:count m:val="1"/>
                                    <m:mcJc m:val="center"/>
                                  </m:mcPr>
                                </m:mc>
                              </m:mcs>
                              <m:ctrlPr>
                                <a:rPr lang="en-US" sz="2000" i="1" smtClean="0">
                                  <a:latin typeface="Cambria Math" panose="02040503050406030204" pitchFamily="18" charset="0"/>
                                  <a:cs typeface="Times New Roman" panose="02020603050405020304" pitchFamily="18" charset="0"/>
                                </a:rPr>
                              </m:ctrlPr>
                            </m:mPr>
                            <m:mr>
                              <m:e>
                                <m:func>
                                  <m:funcPr>
                                    <m:ctrlPr>
                                      <a:rPr lang="en-US" sz="2000" b="0" i="1" smtClean="0">
                                        <a:latin typeface="Cambria Math" panose="02040503050406030204" pitchFamily="18" charset="0"/>
                                        <a:cs typeface="Times New Roman" panose="02020603050405020304" pitchFamily="18" charset="0"/>
                                      </a:rPr>
                                    </m:ctrlPr>
                                  </m:funcPr>
                                  <m:fName>
                                    <m:r>
                                      <m:rPr>
                                        <m:sty m:val="p"/>
                                      </m:rPr>
                                      <a:rPr lang="en-US" sz="2000" b="0" i="0" smtClean="0">
                                        <a:latin typeface="Cambria Math" panose="02040503050406030204" pitchFamily="18" charset="0"/>
                                        <a:cs typeface="Times New Roman" panose="02020603050405020304" pitchFamily="18" charset="0"/>
                                      </a:rPr>
                                      <m:t>cos</m:t>
                                    </m:r>
                                  </m:fName>
                                  <m:e>
                                    <m:d>
                                      <m:dPr>
                                        <m:ctrlPr>
                                          <a:rPr lang="en-US" sz="2000" b="0" i="1" smtClean="0">
                                            <a:latin typeface="Cambria Math" panose="02040503050406030204" pitchFamily="18" charset="0"/>
                                            <a:cs typeface="Times New Roman" panose="02020603050405020304" pitchFamily="18" charset="0"/>
                                          </a:rPr>
                                        </m:ctrlPr>
                                      </m:dPr>
                                      <m:e>
                                        <m:r>
                                          <a:rPr lang="en-US" sz="2000" b="0" i="1" smtClean="0">
                                            <a:latin typeface="Cambria Math" panose="02040503050406030204" pitchFamily="18" charset="0"/>
                                            <a:cs typeface="Times New Roman" panose="02020603050405020304" pitchFamily="18" charset="0"/>
                                          </a:rPr>
                                          <m:t>2</m:t>
                                        </m:r>
                                        <m:r>
                                          <a:rPr lang="en-US" sz="2000" b="0" i="1" smtClean="0">
                                            <a:latin typeface="Cambria Math" panose="02040503050406030204" pitchFamily="18" charset="0"/>
                                            <a:cs typeface="Times New Roman" panose="02020603050405020304" pitchFamily="18" charset="0"/>
                                          </a:rPr>
                                          <m:t>𝑡</m:t>
                                        </m:r>
                                      </m:e>
                                    </m:d>
                                  </m:e>
                                </m:func>
                                <m:r>
                                  <a:rPr lang="en-US" sz="2000" b="0" i="1" smtClean="0">
                                    <a:latin typeface="Cambria Math" panose="02040503050406030204" pitchFamily="18" charset="0"/>
                                    <a:cs typeface="Times New Roman" panose="02020603050405020304" pitchFamily="18" charset="0"/>
                                  </a:rPr>
                                  <m:t>+</m:t>
                                </m:r>
                                <m:r>
                                  <a:rPr lang="en-US" sz="2000" b="0" i="1" smtClean="0">
                                    <a:latin typeface="Cambria Math" panose="02040503050406030204" pitchFamily="18" charset="0"/>
                                    <a:cs typeface="Times New Roman" panose="02020603050405020304" pitchFamily="18" charset="0"/>
                                  </a:rPr>
                                  <m:t>𝑖</m:t>
                                </m:r>
                                <m:func>
                                  <m:funcPr>
                                    <m:ctrlPr>
                                      <a:rPr lang="en-US" sz="2000" b="0" i="1" smtClean="0">
                                        <a:latin typeface="Cambria Math" panose="02040503050406030204" pitchFamily="18" charset="0"/>
                                        <a:cs typeface="Times New Roman" panose="02020603050405020304" pitchFamily="18" charset="0"/>
                                      </a:rPr>
                                    </m:ctrlPr>
                                  </m:funcPr>
                                  <m:fName>
                                    <m:r>
                                      <m:rPr>
                                        <m:sty m:val="p"/>
                                      </m:rPr>
                                      <a:rPr lang="en-US" sz="2000" b="0" i="0" smtClean="0">
                                        <a:latin typeface="Cambria Math" panose="02040503050406030204" pitchFamily="18" charset="0"/>
                                        <a:cs typeface="Times New Roman" panose="02020603050405020304" pitchFamily="18" charset="0"/>
                                      </a:rPr>
                                      <m:t>sin</m:t>
                                    </m:r>
                                  </m:fName>
                                  <m:e>
                                    <m:d>
                                      <m:dPr>
                                        <m:ctrlPr>
                                          <a:rPr lang="en-US" sz="2000" b="0" i="1" smtClean="0">
                                            <a:latin typeface="Cambria Math" panose="02040503050406030204" pitchFamily="18" charset="0"/>
                                            <a:cs typeface="Times New Roman" panose="02020603050405020304" pitchFamily="18" charset="0"/>
                                          </a:rPr>
                                        </m:ctrlPr>
                                      </m:dPr>
                                      <m:e>
                                        <m:r>
                                          <a:rPr lang="en-US" sz="2000" b="0" i="1" smtClean="0">
                                            <a:latin typeface="Cambria Math" panose="02040503050406030204" pitchFamily="18" charset="0"/>
                                            <a:cs typeface="Times New Roman" panose="02020603050405020304" pitchFamily="18" charset="0"/>
                                          </a:rPr>
                                          <m:t>2</m:t>
                                        </m:r>
                                        <m:r>
                                          <a:rPr lang="en-US" sz="2000" b="0" i="1" smtClean="0">
                                            <a:latin typeface="Cambria Math" panose="02040503050406030204" pitchFamily="18" charset="0"/>
                                            <a:cs typeface="Times New Roman" panose="02020603050405020304" pitchFamily="18" charset="0"/>
                                          </a:rPr>
                                          <m:t>𝑡</m:t>
                                        </m:r>
                                      </m:e>
                                    </m:d>
                                  </m:e>
                                </m:func>
                              </m:e>
                            </m:mr>
                            <m:mr>
                              <m:e>
                                <m:func>
                                  <m:funcPr>
                                    <m:ctrlPr>
                                      <a:rPr lang="en-US" sz="2000" b="0" i="1" smtClean="0">
                                        <a:latin typeface="Cambria Math" panose="02040503050406030204" pitchFamily="18" charset="0"/>
                                        <a:cs typeface="Times New Roman" panose="02020603050405020304" pitchFamily="18" charset="0"/>
                                      </a:rPr>
                                    </m:ctrlPr>
                                  </m:funcPr>
                                  <m:fName>
                                    <m:r>
                                      <m:rPr>
                                        <m:sty m:val="p"/>
                                      </m:rPr>
                                      <a:rPr lang="en-US" sz="2000" b="0" i="0" smtClean="0">
                                        <a:latin typeface="Cambria Math" panose="02040503050406030204" pitchFamily="18" charset="0"/>
                                        <a:cs typeface="Times New Roman" panose="02020603050405020304" pitchFamily="18" charset="0"/>
                                      </a:rPr>
                                      <m:t>cos</m:t>
                                    </m:r>
                                  </m:fName>
                                  <m:e>
                                    <m:r>
                                      <a:rPr lang="en-US" sz="2000" b="0" i="1" smtClean="0">
                                        <a:latin typeface="Cambria Math" panose="02040503050406030204" pitchFamily="18" charset="0"/>
                                        <a:cs typeface="Times New Roman" panose="02020603050405020304" pitchFamily="18" charset="0"/>
                                      </a:rPr>
                                      <m:t>(2</m:t>
                                    </m:r>
                                    <m:r>
                                      <a:rPr lang="en-US" sz="2000" b="0" i="1" smtClean="0">
                                        <a:latin typeface="Cambria Math" panose="02040503050406030204" pitchFamily="18" charset="0"/>
                                        <a:cs typeface="Times New Roman" panose="02020603050405020304" pitchFamily="18" charset="0"/>
                                      </a:rPr>
                                      <m:t>𝑡</m:t>
                                    </m:r>
                                    <m:r>
                                      <a:rPr lang="en-US" sz="2000" b="0" i="1" smtClean="0">
                                        <a:latin typeface="Cambria Math" panose="02040503050406030204" pitchFamily="18" charset="0"/>
                                        <a:cs typeface="Times New Roman" panose="02020603050405020304" pitchFamily="18" charset="0"/>
                                      </a:rPr>
                                      <m:t>)</m:t>
                                    </m:r>
                                  </m:e>
                                </m:func>
                                <m:r>
                                  <a:rPr lang="en-US" sz="2000" b="0" i="1" smtClean="0">
                                    <a:latin typeface="Cambria Math" panose="02040503050406030204" pitchFamily="18" charset="0"/>
                                    <a:cs typeface="Times New Roman" panose="02020603050405020304" pitchFamily="18" charset="0"/>
                                  </a:rPr>
                                  <m:t>+</m:t>
                                </m:r>
                                <m:func>
                                  <m:funcPr>
                                    <m:ctrlPr>
                                      <a:rPr lang="en-US" sz="2000" b="0" i="1" smtClean="0">
                                        <a:latin typeface="Cambria Math" panose="02040503050406030204" pitchFamily="18" charset="0"/>
                                        <a:cs typeface="Times New Roman" panose="02020603050405020304" pitchFamily="18" charset="0"/>
                                      </a:rPr>
                                    </m:ctrlPr>
                                  </m:funcPr>
                                  <m:fName>
                                    <m:r>
                                      <m:rPr>
                                        <m:sty m:val="p"/>
                                      </m:rPr>
                                      <a:rPr lang="en-US" sz="2000" b="0" i="0" smtClean="0">
                                        <a:latin typeface="Cambria Math" panose="02040503050406030204" pitchFamily="18" charset="0"/>
                                        <a:cs typeface="Times New Roman" panose="02020603050405020304" pitchFamily="18" charset="0"/>
                                      </a:rPr>
                                      <m:t>sin</m:t>
                                    </m:r>
                                  </m:fName>
                                  <m:e>
                                    <m:r>
                                      <a:rPr lang="en-US" sz="2000" b="0" i="1" smtClean="0">
                                        <a:latin typeface="Cambria Math" panose="02040503050406030204" pitchFamily="18" charset="0"/>
                                        <a:cs typeface="Times New Roman" panose="02020603050405020304" pitchFamily="18" charset="0"/>
                                      </a:rPr>
                                      <m:t>(2</m:t>
                                    </m:r>
                                    <m:r>
                                      <a:rPr lang="en-US" sz="2000" b="0" i="1" smtClean="0">
                                        <a:latin typeface="Cambria Math" panose="02040503050406030204" pitchFamily="18" charset="0"/>
                                        <a:cs typeface="Times New Roman" panose="02020603050405020304" pitchFamily="18" charset="0"/>
                                      </a:rPr>
                                      <m:t>𝑡</m:t>
                                    </m:r>
                                    <m:r>
                                      <a:rPr lang="en-US" sz="2000" b="0" i="1" smtClean="0">
                                        <a:latin typeface="Cambria Math" panose="02040503050406030204" pitchFamily="18" charset="0"/>
                                        <a:cs typeface="Times New Roman" panose="02020603050405020304" pitchFamily="18" charset="0"/>
                                      </a:rPr>
                                      <m:t>)</m:t>
                                    </m:r>
                                  </m:e>
                                </m:func>
                                <m:r>
                                  <a:rPr lang="en-US" sz="2000" b="0" i="1" smtClean="0">
                                    <a:latin typeface="Cambria Math" panose="02040503050406030204" pitchFamily="18" charset="0"/>
                                    <a:cs typeface="Times New Roman" panose="02020603050405020304" pitchFamily="18" charset="0"/>
                                  </a:rPr>
                                  <m:t>+</m:t>
                                </m:r>
                                <m:r>
                                  <a:rPr lang="en-US" sz="2000" b="0" i="1" smtClean="0">
                                    <a:latin typeface="Cambria Math" panose="02040503050406030204" pitchFamily="18" charset="0"/>
                                    <a:cs typeface="Times New Roman" panose="02020603050405020304" pitchFamily="18" charset="0"/>
                                  </a:rPr>
                                  <m:t>𝑖</m:t>
                                </m:r>
                                <m:d>
                                  <m:dPr>
                                    <m:ctrlPr>
                                      <a:rPr lang="en-US" sz="2000" b="0" i="1" smtClean="0">
                                        <a:latin typeface="Cambria Math" panose="02040503050406030204" pitchFamily="18" charset="0"/>
                                        <a:cs typeface="Times New Roman" panose="02020603050405020304" pitchFamily="18" charset="0"/>
                                      </a:rPr>
                                    </m:ctrlPr>
                                  </m:dPr>
                                  <m:e>
                                    <m:func>
                                      <m:funcPr>
                                        <m:ctrlPr>
                                          <a:rPr lang="en-US" sz="2000" b="0" i="1" smtClean="0">
                                            <a:latin typeface="Cambria Math" panose="02040503050406030204" pitchFamily="18" charset="0"/>
                                            <a:cs typeface="Times New Roman" panose="02020603050405020304" pitchFamily="18" charset="0"/>
                                          </a:rPr>
                                        </m:ctrlPr>
                                      </m:funcPr>
                                      <m:fName>
                                        <m:r>
                                          <m:rPr>
                                            <m:sty m:val="p"/>
                                          </m:rPr>
                                          <a:rPr lang="en-US" sz="2000" b="0" i="0" smtClean="0">
                                            <a:latin typeface="Cambria Math" panose="02040503050406030204" pitchFamily="18" charset="0"/>
                                            <a:cs typeface="Times New Roman" panose="02020603050405020304" pitchFamily="18" charset="0"/>
                                          </a:rPr>
                                          <m:t>sin</m:t>
                                        </m:r>
                                      </m:fName>
                                      <m:e>
                                        <m:r>
                                          <a:rPr lang="en-US" sz="2000" b="0" i="1" smtClean="0">
                                            <a:latin typeface="Cambria Math" panose="02040503050406030204" pitchFamily="18" charset="0"/>
                                            <a:cs typeface="Times New Roman" panose="02020603050405020304" pitchFamily="18" charset="0"/>
                                          </a:rPr>
                                          <m:t>(2</m:t>
                                        </m:r>
                                        <m:r>
                                          <a:rPr lang="en-US" sz="2000" b="0" i="1" smtClean="0">
                                            <a:latin typeface="Cambria Math" panose="02040503050406030204" pitchFamily="18" charset="0"/>
                                            <a:cs typeface="Times New Roman" panose="02020603050405020304" pitchFamily="18" charset="0"/>
                                          </a:rPr>
                                          <m:t>𝑡</m:t>
                                        </m:r>
                                        <m:r>
                                          <a:rPr lang="en-US" sz="2000" b="0" i="1" smtClean="0">
                                            <a:latin typeface="Cambria Math" panose="02040503050406030204" pitchFamily="18" charset="0"/>
                                            <a:cs typeface="Times New Roman" panose="02020603050405020304" pitchFamily="18" charset="0"/>
                                          </a:rPr>
                                          <m:t>)</m:t>
                                        </m:r>
                                      </m:e>
                                    </m:func>
                                    <m:r>
                                      <a:rPr lang="en-US" sz="2000" b="0" i="1" smtClean="0">
                                        <a:latin typeface="Cambria Math" panose="02040503050406030204" pitchFamily="18" charset="0"/>
                                        <a:cs typeface="Times New Roman" panose="02020603050405020304" pitchFamily="18" charset="0"/>
                                      </a:rPr>
                                      <m:t>−</m:t>
                                    </m:r>
                                    <m:func>
                                      <m:funcPr>
                                        <m:ctrlPr>
                                          <a:rPr lang="en-US" sz="2000" b="0" i="1" smtClean="0">
                                            <a:latin typeface="Cambria Math" panose="02040503050406030204" pitchFamily="18" charset="0"/>
                                            <a:cs typeface="Times New Roman" panose="02020603050405020304" pitchFamily="18" charset="0"/>
                                          </a:rPr>
                                        </m:ctrlPr>
                                      </m:funcPr>
                                      <m:fName>
                                        <m:r>
                                          <m:rPr>
                                            <m:sty m:val="p"/>
                                          </m:rPr>
                                          <a:rPr lang="en-US" sz="2000" b="0" i="0" smtClean="0">
                                            <a:latin typeface="Cambria Math" panose="02040503050406030204" pitchFamily="18" charset="0"/>
                                            <a:cs typeface="Times New Roman" panose="02020603050405020304" pitchFamily="18" charset="0"/>
                                          </a:rPr>
                                          <m:t>cos</m:t>
                                        </m:r>
                                      </m:fName>
                                      <m:e>
                                        <m:d>
                                          <m:dPr>
                                            <m:ctrlPr>
                                              <a:rPr lang="en-US" sz="2000" b="0" i="1" smtClean="0">
                                                <a:latin typeface="Cambria Math" panose="02040503050406030204" pitchFamily="18" charset="0"/>
                                                <a:cs typeface="Times New Roman" panose="02020603050405020304" pitchFamily="18" charset="0"/>
                                              </a:rPr>
                                            </m:ctrlPr>
                                          </m:dPr>
                                          <m:e>
                                            <m:r>
                                              <a:rPr lang="en-US" sz="2000" b="0" i="1" smtClean="0">
                                                <a:latin typeface="Cambria Math" panose="02040503050406030204" pitchFamily="18" charset="0"/>
                                                <a:cs typeface="Times New Roman" panose="02020603050405020304" pitchFamily="18" charset="0"/>
                                              </a:rPr>
                                              <m:t>2</m:t>
                                            </m:r>
                                            <m:r>
                                              <a:rPr lang="en-US" sz="2000" b="0" i="1" smtClean="0">
                                                <a:latin typeface="Cambria Math" panose="02040503050406030204" pitchFamily="18" charset="0"/>
                                                <a:cs typeface="Times New Roman" panose="02020603050405020304" pitchFamily="18" charset="0"/>
                                              </a:rPr>
                                              <m:t>𝑡</m:t>
                                            </m:r>
                                          </m:e>
                                        </m:d>
                                      </m:e>
                                    </m:func>
                                  </m:e>
                                </m:d>
                              </m:e>
                            </m:mr>
                          </m:m>
                        </m:e>
                      </m:d>
                      <m:r>
                        <a:rPr lang="en-US" sz="2000" b="0" i="1" smtClean="0">
                          <a:latin typeface="Cambria Math" panose="02040503050406030204" pitchFamily="18" charset="0"/>
                          <a:cs typeface="Times New Roman" panose="02020603050405020304" pitchFamily="18" charset="0"/>
                        </a:rPr>
                        <m:t>.</m:t>
                      </m:r>
                    </m:oMath>
                  </m:oMathPara>
                </a14:m>
                <a:endParaRPr lang="en-US" sz="2000" dirty="0" smtClean="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Doing the same with the second term, </a:t>
                </a:r>
                <a14:m>
                  <m:oMath xmlns:m="http://schemas.openxmlformats.org/officeDocument/2006/math">
                    <m:sSub>
                      <m:sSubPr>
                        <m:ctrlPr>
                          <a:rPr lang="en-US" sz="2400" i="1" smtClean="0">
                            <a:latin typeface="Cambria Math" panose="02040503050406030204" pitchFamily="18" charset="0"/>
                            <a:cs typeface="Times New Roman" panose="02020603050405020304" pitchFamily="18" charset="0"/>
                          </a:rPr>
                        </m:ctrlPr>
                      </m:sSubPr>
                      <m:e>
                        <m:r>
                          <a:rPr lang="en-US" sz="2400" i="1">
                            <a:latin typeface="Cambria Math" panose="02040503050406030204" pitchFamily="18" charset="0"/>
                            <a:cs typeface="Times New Roman" panose="02020603050405020304" pitchFamily="18" charset="0"/>
                          </a:rPr>
                          <m:t>𝑐</m:t>
                        </m:r>
                      </m:e>
                      <m:sub>
                        <m:r>
                          <a:rPr lang="en-US" sz="2400" i="1">
                            <a:latin typeface="Cambria Math" panose="02040503050406030204" pitchFamily="18" charset="0"/>
                            <a:cs typeface="Times New Roman" panose="02020603050405020304" pitchFamily="18" charset="0"/>
                          </a:rPr>
                          <m:t>2</m:t>
                        </m:r>
                      </m:sub>
                    </m:sSub>
                    <m:d>
                      <m:dPr>
                        <m:begChr m:val="["/>
                        <m:endChr m:val="]"/>
                        <m:ctrlPr>
                          <a:rPr lang="en-US" sz="2400" i="1">
                            <a:latin typeface="Cambria Math" panose="02040503050406030204" pitchFamily="18" charset="0"/>
                            <a:cs typeface="Times New Roman" panose="02020603050405020304" pitchFamily="18" charset="0"/>
                          </a:rPr>
                        </m:ctrlPr>
                      </m:dPr>
                      <m:e>
                        <m:m>
                          <m:mPr>
                            <m:mcs>
                              <m:mc>
                                <m:mcPr>
                                  <m:count m:val="1"/>
                                  <m:mcJc m:val="center"/>
                                </m:mcPr>
                              </m:mc>
                            </m:mcs>
                            <m:ctrlPr>
                              <a:rPr lang="en-US" sz="2400" i="1">
                                <a:latin typeface="Cambria Math" panose="02040503050406030204" pitchFamily="18" charset="0"/>
                                <a:cs typeface="Times New Roman" panose="02020603050405020304" pitchFamily="18" charset="0"/>
                              </a:rPr>
                            </m:ctrlPr>
                          </m:mPr>
                          <m:mr>
                            <m:e>
                              <m:r>
                                <m:rPr>
                                  <m:brk m:alnAt="7"/>
                                </m:rPr>
                                <a:rPr lang="en-US" sz="2400" i="1">
                                  <a:latin typeface="Cambria Math" panose="02040503050406030204" pitchFamily="18" charset="0"/>
                                  <a:cs typeface="Times New Roman" panose="02020603050405020304" pitchFamily="18" charset="0"/>
                                </a:rPr>
                                <m:t>1</m:t>
                              </m:r>
                            </m:e>
                          </m:mr>
                          <m:mr>
                            <m:e>
                              <m:r>
                                <a:rPr lang="en-US" sz="2400" i="1">
                                  <a:latin typeface="Cambria Math" panose="02040503050406030204" pitchFamily="18" charset="0"/>
                                  <a:cs typeface="Times New Roman" panose="02020603050405020304" pitchFamily="18" charset="0"/>
                                </a:rPr>
                                <m:t>1+</m:t>
                              </m:r>
                              <m:r>
                                <a:rPr lang="en-US" sz="2400" i="1">
                                  <a:latin typeface="Cambria Math" panose="02040503050406030204" pitchFamily="18" charset="0"/>
                                  <a:cs typeface="Times New Roman" panose="02020603050405020304" pitchFamily="18" charset="0"/>
                                </a:rPr>
                                <m:t>𝑖</m:t>
                              </m:r>
                            </m:e>
                          </m:mr>
                        </m:m>
                      </m:e>
                    </m:d>
                    <m:sSup>
                      <m:sSupPr>
                        <m:ctrlPr>
                          <a:rPr lang="en-US" sz="2400" i="1">
                            <a:latin typeface="Cambria Math" panose="02040503050406030204" pitchFamily="18" charset="0"/>
                            <a:cs typeface="Times New Roman" panose="02020603050405020304" pitchFamily="18" charset="0"/>
                          </a:rPr>
                        </m:ctrlPr>
                      </m:sSupPr>
                      <m:e>
                        <m:r>
                          <a:rPr lang="en-US" sz="2400" i="1">
                            <a:latin typeface="Cambria Math" panose="02040503050406030204" pitchFamily="18" charset="0"/>
                            <a:cs typeface="Times New Roman" panose="02020603050405020304" pitchFamily="18" charset="0"/>
                          </a:rPr>
                          <m:t>𝑒</m:t>
                        </m:r>
                      </m:e>
                      <m:sup>
                        <m:d>
                          <m:dPr>
                            <m:ctrlPr>
                              <a:rPr lang="en-US" sz="2400" i="1">
                                <a:latin typeface="Cambria Math" panose="02040503050406030204" pitchFamily="18" charset="0"/>
                                <a:cs typeface="Times New Roman" panose="02020603050405020304" pitchFamily="18" charset="0"/>
                              </a:rPr>
                            </m:ctrlPr>
                          </m:dPr>
                          <m:e>
                            <m:r>
                              <a:rPr lang="en-US" sz="2400" i="1">
                                <a:latin typeface="Cambria Math" panose="02040503050406030204" pitchFamily="18" charset="0"/>
                                <a:cs typeface="Times New Roman" panose="02020603050405020304" pitchFamily="18" charset="0"/>
                              </a:rPr>
                              <m:t>1−2</m:t>
                            </m:r>
                            <m:r>
                              <a:rPr lang="en-US" sz="2400" i="1">
                                <a:latin typeface="Cambria Math" panose="02040503050406030204" pitchFamily="18" charset="0"/>
                                <a:cs typeface="Times New Roman" panose="02020603050405020304" pitchFamily="18" charset="0"/>
                              </a:rPr>
                              <m:t>𝑖</m:t>
                            </m:r>
                          </m:e>
                        </m:d>
                        <m:r>
                          <a:rPr lang="en-US" sz="2400" i="1">
                            <a:latin typeface="Cambria Math" panose="02040503050406030204" pitchFamily="18" charset="0"/>
                            <a:cs typeface="Times New Roman" panose="02020603050405020304" pitchFamily="18" charset="0"/>
                          </a:rPr>
                          <m:t>𝑡</m:t>
                        </m:r>
                      </m:sup>
                    </m:sSup>
                  </m:oMath>
                </a14:m>
                <a:r>
                  <a:rPr lang="en-US" sz="2400" dirty="0" smtClean="0">
                    <a:latin typeface="Times New Roman" panose="02020603050405020304" pitchFamily="18" charset="0"/>
                    <a:cs typeface="Times New Roman" panose="02020603050405020304" pitchFamily="18" charset="0"/>
                  </a:rPr>
                  <a:t>, gives a scalar multiple of the first term. Once terms are combined and constants renamed, we end up with the same result. Thus, it is sufficient to perform this process just once, as we have done above.</a:t>
                </a:r>
                <a:endParaRPr lang="en-US" sz="2400" dirty="0">
                  <a:latin typeface="Times New Roman" panose="02020603050405020304" pitchFamily="18" charset="0"/>
                  <a:cs typeface="Times New Roman" panose="02020603050405020304" pitchFamily="18" charset="0"/>
                </a:endParaRPr>
              </a:p>
            </p:txBody>
          </p:sp>
        </mc:Choice>
        <mc:Fallback xmlns="">
          <p:sp>
            <p:nvSpPr>
              <p:cNvPr id="2" name="Rectangle 1"/>
              <p:cNvSpPr>
                <a:spLocks noRot="1" noChangeAspect="1" noMove="1" noResize="1" noEditPoints="1" noAdjustHandles="1" noChangeArrowheads="1" noChangeShapeType="1" noTextEdit="1"/>
              </p:cNvSpPr>
              <p:nvPr/>
            </p:nvSpPr>
            <p:spPr>
              <a:xfrm>
                <a:off x="133004" y="216131"/>
                <a:ext cx="11912137" cy="6090642"/>
              </a:xfrm>
              <a:prstGeom prst="rect">
                <a:avLst/>
              </a:prstGeom>
              <a:blipFill>
                <a:blip r:embed="rId2"/>
                <a:stretch>
                  <a:fillRect l="-819" r="-768" b="-1300"/>
                </a:stretch>
              </a:blipFill>
            </p:spPr>
            <p:txBody>
              <a:bodyPr/>
              <a:lstStyle/>
              <a:p>
                <a:r>
                  <a:rPr lang="en-US">
                    <a:noFill/>
                  </a:rPr>
                  <a:t> </a:t>
                </a:r>
              </a:p>
            </p:txBody>
          </p:sp>
        </mc:Fallback>
      </mc:AlternateContent>
    </p:spTree>
    <p:extLst>
      <p:ext uri="{BB962C8B-B14F-4D97-AF65-F5344CB8AC3E}">
        <p14:creationId xmlns:p14="http://schemas.microsoft.com/office/powerpoint/2010/main" val="208334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216131" y="216131"/>
                <a:ext cx="11712633" cy="5761193"/>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From the last slide, we have </a:t>
                </a:r>
                <a14:m>
                  <m:oMath xmlns:m="http://schemas.openxmlformats.org/officeDocument/2006/math">
                    <m:sSub>
                      <m:sSubPr>
                        <m:ctrlPr>
                          <a:rPr lang="en-US" sz="2400" i="1">
                            <a:latin typeface="Cambria Math" panose="02040503050406030204" pitchFamily="18" charset="0"/>
                            <a:cs typeface="Times New Roman" panose="02020603050405020304" pitchFamily="18" charset="0"/>
                          </a:rPr>
                        </m:ctrlPr>
                      </m:sSubPr>
                      <m:e>
                        <m:r>
                          <a:rPr lang="en-US" sz="2400" i="1">
                            <a:latin typeface="Cambria Math" panose="02040503050406030204" pitchFamily="18" charset="0"/>
                            <a:cs typeface="Times New Roman" panose="02020603050405020304" pitchFamily="18" charset="0"/>
                          </a:rPr>
                          <m:t>𝑐</m:t>
                        </m:r>
                      </m:e>
                      <m:sub>
                        <m:r>
                          <a:rPr lang="en-US" sz="2400" i="1">
                            <a:latin typeface="Cambria Math" panose="02040503050406030204" pitchFamily="18" charset="0"/>
                            <a:cs typeface="Times New Roman" panose="02020603050405020304" pitchFamily="18" charset="0"/>
                          </a:rPr>
                          <m:t>1</m:t>
                        </m:r>
                      </m:sub>
                    </m:sSub>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𝑒</m:t>
                        </m:r>
                      </m:e>
                      <m:sup>
                        <m:r>
                          <a:rPr lang="en-US" sz="2400" b="0" i="1" smtClean="0">
                            <a:latin typeface="Cambria Math" panose="02040503050406030204" pitchFamily="18" charset="0"/>
                            <a:cs typeface="Times New Roman" panose="02020603050405020304" pitchFamily="18" charset="0"/>
                          </a:rPr>
                          <m:t>𝑡</m:t>
                        </m:r>
                      </m:sup>
                    </m:sSup>
                    <m:d>
                      <m:dPr>
                        <m:begChr m:val="["/>
                        <m:endChr m:val="]"/>
                        <m:ctrlPr>
                          <a:rPr lang="en-US" sz="2400" i="1">
                            <a:latin typeface="Cambria Math" panose="02040503050406030204" pitchFamily="18" charset="0"/>
                            <a:cs typeface="Times New Roman" panose="02020603050405020304" pitchFamily="18" charset="0"/>
                          </a:rPr>
                        </m:ctrlPr>
                      </m:dPr>
                      <m:e>
                        <m:m>
                          <m:mPr>
                            <m:mcs>
                              <m:mc>
                                <m:mcPr>
                                  <m:count m:val="1"/>
                                  <m:mcJc m:val="center"/>
                                </m:mcPr>
                              </m:mc>
                            </m:mcs>
                            <m:ctrlPr>
                              <a:rPr lang="en-US" sz="2400" i="1">
                                <a:latin typeface="Cambria Math" panose="02040503050406030204" pitchFamily="18" charset="0"/>
                                <a:cs typeface="Times New Roman" panose="02020603050405020304" pitchFamily="18" charset="0"/>
                              </a:rPr>
                            </m:ctrlPr>
                          </m:mPr>
                          <m:mr>
                            <m:e>
                              <m:func>
                                <m:funcPr>
                                  <m:ctrlPr>
                                    <a:rPr lang="en-US" sz="2400" i="1">
                                      <a:latin typeface="Cambria Math" panose="02040503050406030204" pitchFamily="18" charset="0"/>
                                      <a:cs typeface="Times New Roman" panose="02020603050405020304" pitchFamily="18" charset="0"/>
                                    </a:rPr>
                                  </m:ctrlPr>
                                </m:funcPr>
                                <m:fName>
                                  <m:r>
                                    <m:rPr>
                                      <m:sty m:val="p"/>
                                    </m:rPr>
                                    <a:rPr lang="en-US" sz="2400">
                                      <a:latin typeface="Cambria Math" panose="02040503050406030204" pitchFamily="18" charset="0"/>
                                      <a:cs typeface="Times New Roman" panose="02020603050405020304" pitchFamily="18" charset="0"/>
                                    </a:rPr>
                                    <m:t>cos</m:t>
                                  </m:r>
                                </m:fName>
                                <m:e>
                                  <m:d>
                                    <m:dPr>
                                      <m:ctrlPr>
                                        <a:rPr lang="en-US" sz="2400" i="1">
                                          <a:latin typeface="Cambria Math" panose="02040503050406030204" pitchFamily="18" charset="0"/>
                                          <a:cs typeface="Times New Roman" panose="02020603050405020304" pitchFamily="18" charset="0"/>
                                        </a:rPr>
                                      </m:ctrlPr>
                                    </m:dPr>
                                    <m:e>
                                      <m:r>
                                        <a:rPr lang="en-US" sz="2400" i="1">
                                          <a:latin typeface="Cambria Math" panose="02040503050406030204" pitchFamily="18" charset="0"/>
                                          <a:cs typeface="Times New Roman" panose="02020603050405020304" pitchFamily="18" charset="0"/>
                                        </a:rPr>
                                        <m:t>2</m:t>
                                      </m:r>
                                      <m:r>
                                        <a:rPr lang="en-US" sz="2400" i="1">
                                          <a:latin typeface="Cambria Math" panose="02040503050406030204" pitchFamily="18" charset="0"/>
                                          <a:cs typeface="Times New Roman" panose="02020603050405020304" pitchFamily="18" charset="0"/>
                                        </a:rPr>
                                        <m:t>𝑡</m:t>
                                      </m:r>
                                    </m:e>
                                  </m:d>
                                </m:e>
                              </m:func>
                              <m:r>
                                <a:rPr lang="en-US" sz="2400" i="1">
                                  <a:latin typeface="Cambria Math" panose="02040503050406030204" pitchFamily="18" charset="0"/>
                                  <a:cs typeface="Times New Roman" panose="02020603050405020304" pitchFamily="18" charset="0"/>
                                </a:rPr>
                                <m:t>+</m:t>
                              </m:r>
                              <m:r>
                                <a:rPr lang="en-US" sz="2400" i="1">
                                  <a:latin typeface="Cambria Math" panose="02040503050406030204" pitchFamily="18" charset="0"/>
                                  <a:cs typeface="Times New Roman" panose="02020603050405020304" pitchFamily="18" charset="0"/>
                                </a:rPr>
                                <m:t>𝑖</m:t>
                              </m:r>
                              <m:func>
                                <m:funcPr>
                                  <m:ctrlPr>
                                    <a:rPr lang="en-US" sz="2400" i="1">
                                      <a:latin typeface="Cambria Math" panose="02040503050406030204" pitchFamily="18" charset="0"/>
                                      <a:cs typeface="Times New Roman" panose="02020603050405020304" pitchFamily="18" charset="0"/>
                                    </a:rPr>
                                  </m:ctrlPr>
                                </m:funcPr>
                                <m:fName>
                                  <m:r>
                                    <m:rPr>
                                      <m:sty m:val="p"/>
                                    </m:rPr>
                                    <a:rPr lang="en-US" sz="2400">
                                      <a:latin typeface="Cambria Math" panose="02040503050406030204" pitchFamily="18" charset="0"/>
                                      <a:cs typeface="Times New Roman" panose="02020603050405020304" pitchFamily="18" charset="0"/>
                                    </a:rPr>
                                    <m:t>sin</m:t>
                                  </m:r>
                                </m:fName>
                                <m:e>
                                  <m:d>
                                    <m:dPr>
                                      <m:ctrlPr>
                                        <a:rPr lang="en-US" sz="2400" i="1">
                                          <a:latin typeface="Cambria Math" panose="02040503050406030204" pitchFamily="18" charset="0"/>
                                          <a:cs typeface="Times New Roman" panose="02020603050405020304" pitchFamily="18" charset="0"/>
                                        </a:rPr>
                                      </m:ctrlPr>
                                    </m:dPr>
                                    <m:e>
                                      <m:r>
                                        <a:rPr lang="en-US" sz="2400" i="1">
                                          <a:latin typeface="Cambria Math" panose="02040503050406030204" pitchFamily="18" charset="0"/>
                                          <a:cs typeface="Times New Roman" panose="02020603050405020304" pitchFamily="18" charset="0"/>
                                        </a:rPr>
                                        <m:t>2</m:t>
                                      </m:r>
                                      <m:r>
                                        <a:rPr lang="en-US" sz="2400" i="1">
                                          <a:latin typeface="Cambria Math" panose="02040503050406030204" pitchFamily="18" charset="0"/>
                                          <a:cs typeface="Times New Roman" panose="02020603050405020304" pitchFamily="18" charset="0"/>
                                        </a:rPr>
                                        <m:t>𝑡</m:t>
                                      </m:r>
                                    </m:e>
                                  </m:d>
                                </m:e>
                              </m:func>
                            </m:e>
                          </m:mr>
                          <m:mr>
                            <m:e>
                              <m:func>
                                <m:funcPr>
                                  <m:ctrlPr>
                                    <a:rPr lang="en-US" sz="2400" i="1">
                                      <a:latin typeface="Cambria Math" panose="02040503050406030204" pitchFamily="18" charset="0"/>
                                      <a:cs typeface="Times New Roman" panose="02020603050405020304" pitchFamily="18" charset="0"/>
                                    </a:rPr>
                                  </m:ctrlPr>
                                </m:funcPr>
                                <m:fName>
                                  <m:r>
                                    <m:rPr>
                                      <m:sty m:val="p"/>
                                    </m:rPr>
                                    <a:rPr lang="en-US" sz="2400">
                                      <a:latin typeface="Cambria Math" panose="02040503050406030204" pitchFamily="18" charset="0"/>
                                      <a:cs typeface="Times New Roman" panose="02020603050405020304" pitchFamily="18" charset="0"/>
                                    </a:rPr>
                                    <m:t>cos</m:t>
                                  </m:r>
                                </m:fName>
                                <m:e>
                                  <m:r>
                                    <a:rPr lang="en-US" sz="2400" i="1">
                                      <a:latin typeface="Cambria Math" panose="02040503050406030204" pitchFamily="18" charset="0"/>
                                      <a:cs typeface="Times New Roman" panose="02020603050405020304" pitchFamily="18" charset="0"/>
                                    </a:rPr>
                                    <m:t>(2</m:t>
                                  </m:r>
                                  <m:r>
                                    <a:rPr lang="en-US" sz="2400" i="1">
                                      <a:latin typeface="Cambria Math" panose="02040503050406030204" pitchFamily="18" charset="0"/>
                                      <a:cs typeface="Times New Roman" panose="02020603050405020304" pitchFamily="18" charset="0"/>
                                    </a:rPr>
                                    <m:t>𝑡</m:t>
                                  </m:r>
                                  <m:r>
                                    <a:rPr lang="en-US" sz="2400" i="1">
                                      <a:latin typeface="Cambria Math" panose="02040503050406030204" pitchFamily="18" charset="0"/>
                                      <a:cs typeface="Times New Roman" panose="02020603050405020304" pitchFamily="18" charset="0"/>
                                    </a:rPr>
                                    <m:t>)</m:t>
                                  </m:r>
                                </m:e>
                              </m:func>
                              <m:r>
                                <a:rPr lang="en-US" sz="2400" i="1">
                                  <a:latin typeface="Cambria Math" panose="02040503050406030204" pitchFamily="18" charset="0"/>
                                  <a:cs typeface="Times New Roman" panose="02020603050405020304" pitchFamily="18" charset="0"/>
                                </a:rPr>
                                <m:t>+</m:t>
                              </m:r>
                              <m:func>
                                <m:funcPr>
                                  <m:ctrlPr>
                                    <a:rPr lang="en-US" sz="2400" i="1">
                                      <a:latin typeface="Cambria Math" panose="02040503050406030204" pitchFamily="18" charset="0"/>
                                      <a:cs typeface="Times New Roman" panose="02020603050405020304" pitchFamily="18" charset="0"/>
                                    </a:rPr>
                                  </m:ctrlPr>
                                </m:funcPr>
                                <m:fName>
                                  <m:r>
                                    <m:rPr>
                                      <m:sty m:val="p"/>
                                    </m:rPr>
                                    <a:rPr lang="en-US" sz="2400">
                                      <a:latin typeface="Cambria Math" panose="02040503050406030204" pitchFamily="18" charset="0"/>
                                      <a:cs typeface="Times New Roman" panose="02020603050405020304" pitchFamily="18" charset="0"/>
                                    </a:rPr>
                                    <m:t>sin</m:t>
                                  </m:r>
                                </m:fName>
                                <m:e>
                                  <m:r>
                                    <a:rPr lang="en-US" sz="2400" i="1">
                                      <a:latin typeface="Cambria Math" panose="02040503050406030204" pitchFamily="18" charset="0"/>
                                      <a:cs typeface="Times New Roman" panose="02020603050405020304" pitchFamily="18" charset="0"/>
                                    </a:rPr>
                                    <m:t>(2</m:t>
                                  </m:r>
                                  <m:r>
                                    <a:rPr lang="en-US" sz="2400" i="1">
                                      <a:latin typeface="Cambria Math" panose="02040503050406030204" pitchFamily="18" charset="0"/>
                                      <a:cs typeface="Times New Roman" panose="02020603050405020304" pitchFamily="18" charset="0"/>
                                    </a:rPr>
                                    <m:t>𝑡</m:t>
                                  </m:r>
                                  <m:r>
                                    <a:rPr lang="en-US" sz="2400" i="1">
                                      <a:latin typeface="Cambria Math" panose="02040503050406030204" pitchFamily="18" charset="0"/>
                                      <a:cs typeface="Times New Roman" panose="02020603050405020304" pitchFamily="18" charset="0"/>
                                    </a:rPr>
                                    <m:t>)</m:t>
                                  </m:r>
                                </m:e>
                              </m:func>
                              <m:r>
                                <a:rPr lang="en-US" sz="2400" i="1">
                                  <a:latin typeface="Cambria Math" panose="02040503050406030204" pitchFamily="18" charset="0"/>
                                  <a:cs typeface="Times New Roman" panose="02020603050405020304" pitchFamily="18" charset="0"/>
                                </a:rPr>
                                <m:t>+</m:t>
                              </m:r>
                              <m:r>
                                <a:rPr lang="en-US" sz="2400" i="1">
                                  <a:latin typeface="Cambria Math" panose="02040503050406030204" pitchFamily="18" charset="0"/>
                                  <a:cs typeface="Times New Roman" panose="02020603050405020304" pitchFamily="18" charset="0"/>
                                </a:rPr>
                                <m:t>𝑖</m:t>
                              </m:r>
                              <m:d>
                                <m:dPr>
                                  <m:ctrlPr>
                                    <a:rPr lang="en-US" sz="2400" i="1">
                                      <a:latin typeface="Cambria Math" panose="02040503050406030204" pitchFamily="18" charset="0"/>
                                      <a:cs typeface="Times New Roman" panose="02020603050405020304" pitchFamily="18" charset="0"/>
                                    </a:rPr>
                                  </m:ctrlPr>
                                </m:dPr>
                                <m:e>
                                  <m:func>
                                    <m:funcPr>
                                      <m:ctrlPr>
                                        <a:rPr lang="en-US" sz="2400" i="1">
                                          <a:latin typeface="Cambria Math" panose="02040503050406030204" pitchFamily="18" charset="0"/>
                                          <a:cs typeface="Times New Roman" panose="02020603050405020304" pitchFamily="18" charset="0"/>
                                        </a:rPr>
                                      </m:ctrlPr>
                                    </m:funcPr>
                                    <m:fName>
                                      <m:r>
                                        <m:rPr>
                                          <m:sty m:val="p"/>
                                        </m:rPr>
                                        <a:rPr lang="en-US" sz="2400">
                                          <a:latin typeface="Cambria Math" panose="02040503050406030204" pitchFamily="18" charset="0"/>
                                          <a:cs typeface="Times New Roman" panose="02020603050405020304" pitchFamily="18" charset="0"/>
                                        </a:rPr>
                                        <m:t>sin</m:t>
                                      </m:r>
                                    </m:fName>
                                    <m:e>
                                      <m:r>
                                        <a:rPr lang="en-US" sz="2400" i="1">
                                          <a:latin typeface="Cambria Math" panose="02040503050406030204" pitchFamily="18" charset="0"/>
                                          <a:cs typeface="Times New Roman" panose="02020603050405020304" pitchFamily="18" charset="0"/>
                                        </a:rPr>
                                        <m:t>(2</m:t>
                                      </m:r>
                                      <m:r>
                                        <a:rPr lang="en-US" sz="2400" i="1">
                                          <a:latin typeface="Cambria Math" panose="02040503050406030204" pitchFamily="18" charset="0"/>
                                          <a:cs typeface="Times New Roman" panose="02020603050405020304" pitchFamily="18" charset="0"/>
                                        </a:rPr>
                                        <m:t>𝑡</m:t>
                                      </m:r>
                                      <m:r>
                                        <a:rPr lang="en-US" sz="2400" i="1">
                                          <a:latin typeface="Cambria Math" panose="02040503050406030204" pitchFamily="18" charset="0"/>
                                          <a:cs typeface="Times New Roman" panose="02020603050405020304" pitchFamily="18" charset="0"/>
                                        </a:rPr>
                                        <m:t>)</m:t>
                                      </m:r>
                                    </m:e>
                                  </m:func>
                                  <m:r>
                                    <a:rPr lang="en-US" sz="2400" i="1">
                                      <a:latin typeface="Cambria Math" panose="02040503050406030204" pitchFamily="18" charset="0"/>
                                      <a:cs typeface="Times New Roman" panose="02020603050405020304" pitchFamily="18" charset="0"/>
                                    </a:rPr>
                                    <m:t>−</m:t>
                                  </m:r>
                                  <m:func>
                                    <m:funcPr>
                                      <m:ctrlPr>
                                        <a:rPr lang="en-US" sz="2400" i="1">
                                          <a:latin typeface="Cambria Math" panose="02040503050406030204" pitchFamily="18" charset="0"/>
                                          <a:cs typeface="Times New Roman" panose="02020603050405020304" pitchFamily="18" charset="0"/>
                                        </a:rPr>
                                      </m:ctrlPr>
                                    </m:funcPr>
                                    <m:fName>
                                      <m:r>
                                        <m:rPr>
                                          <m:sty m:val="p"/>
                                        </m:rPr>
                                        <a:rPr lang="en-US" sz="2400">
                                          <a:latin typeface="Cambria Math" panose="02040503050406030204" pitchFamily="18" charset="0"/>
                                          <a:cs typeface="Times New Roman" panose="02020603050405020304" pitchFamily="18" charset="0"/>
                                        </a:rPr>
                                        <m:t>cos</m:t>
                                      </m:r>
                                    </m:fName>
                                    <m:e>
                                      <m:d>
                                        <m:dPr>
                                          <m:ctrlPr>
                                            <a:rPr lang="en-US" sz="2400" i="1">
                                              <a:latin typeface="Cambria Math" panose="02040503050406030204" pitchFamily="18" charset="0"/>
                                              <a:cs typeface="Times New Roman" panose="02020603050405020304" pitchFamily="18" charset="0"/>
                                            </a:rPr>
                                          </m:ctrlPr>
                                        </m:dPr>
                                        <m:e>
                                          <m:r>
                                            <a:rPr lang="en-US" sz="2400" i="1">
                                              <a:latin typeface="Cambria Math" panose="02040503050406030204" pitchFamily="18" charset="0"/>
                                              <a:cs typeface="Times New Roman" panose="02020603050405020304" pitchFamily="18" charset="0"/>
                                            </a:rPr>
                                            <m:t>2</m:t>
                                          </m:r>
                                          <m:r>
                                            <a:rPr lang="en-US" sz="2400" i="1">
                                              <a:latin typeface="Cambria Math" panose="02040503050406030204" pitchFamily="18" charset="0"/>
                                              <a:cs typeface="Times New Roman" panose="02020603050405020304" pitchFamily="18" charset="0"/>
                                            </a:rPr>
                                            <m:t>𝑡</m:t>
                                          </m:r>
                                        </m:e>
                                      </m:d>
                                    </m:e>
                                  </m:func>
                                </m:e>
                              </m:d>
                            </m:e>
                          </m:mr>
                        </m:m>
                      </m:e>
                    </m:d>
                  </m:oMath>
                </a14:m>
                <a:r>
                  <a:rPr lang="en-US" sz="2400" dirty="0" smtClean="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Now, “stack” the terms into two columns, one real and one imaginary:</a:t>
                </a:r>
              </a:p>
              <a:p>
                <a:endParaRPr lang="en-US" sz="2400"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sSub>
                        <m:sSubPr>
                          <m:ctrlPr>
                            <a:rPr lang="en-US" sz="2400" b="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𝑐</m:t>
                          </m:r>
                        </m:e>
                        <m:sub>
                          <m:r>
                            <a:rPr lang="en-US" sz="2400" b="0" i="1" smtClean="0">
                              <a:latin typeface="Cambria Math" panose="02040503050406030204" pitchFamily="18" charset="0"/>
                              <a:cs typeface="Times New Roman" panose="02020603050405020304" pitchFamily="18" charset="0"/>
                            </a:rPr>
                            <m:t>1</m:t>
                          </m:r>
                        </m:sub>
                      </m:sSub>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𝑒</m:t>
                          </m:r>
                        </m:e>
                        <m:sup>
                          <m:r>
                            <a:rPr lang="en-US" sz="2400" b="0" i="1" smtClean="0">
                              <a:latin typeface="Cambria Math" panose="02040503050406030204" pitchFamily="18" charset="0"/>
                              <a:cs typeface="Times New Roman" panose="02020603050405020304" pitchFamily="18" charset="0"/>
                            </a:rPr>
                            <m:t>𝑡</m:t>
                          </m:r>
                        </m:sup>
                      </m:sSup>
                      <m:d>
                        <m:dPr>
                          <m:begChr m:val="["/>
                          <m:endChr m:val="]"/>
                          <m:ctrlPr>
                            <a:rPr lang="en-US" sz="2400" b="0" i="1" smtClean="0">
                              <a:latin typeface="Cambria Math" panose="02040503050406030204" pitchFamily="18" charset="0"/>
                              <a:cs typeface="Times New Roman" panose="02020603050405020304" pitchFamily="18" charset="0"/>
                            </a:rPr>
                          </m:ctrlPr>
                        </m:dPr>
                        <m:e>
                          <m:m>
                            <m:mPr>
                              <m:mcs>
                                <m:mc>
                                  <m:mcPr>
                                    <m:count m:val="2"/>
                                    <m:mcJc m:val="center"/>
                                  </m:mcPr>
                                </m:mc>
                              </m:mcs>
                              <m:ctrlPr>
                                <a:rPr lang="en-US" sz="2400" b="0" i="1" smtClean="0">
                                  <a:latin typeface="Cambria Math" panose="02040503050406030204" pitchFamily="18" charset="0"/>
                                  <a:cs typeface="Times New Roman" panose="02020603050405020304" pitchFamily="18" charset="0"/>
                                </a:rPr>
                              </m:ctrlPr>
                            </m:mPr>
                            <m:mr>
                              <m:e>
                                <m:func>
                                  <m:funcPr>
                                    <m:ctrlPr>
                                      <a:rPr lang="en-US" sz="2400" b="0" i="1" smtClean="0">
                                        <a:latin typeface="Cambria Math" panose="02040503050406030204" pitchFamily="18" charset="0"/>
                                        <a:cs typeface="Times New Roman" panose="02020603050405020304" pitchFamily="18" charset="0"/>
                                      </a:rPr>
                                    </m:ctrlPr>
                                  </m:funcPr>
                                  <m:fName>
                                    <m:r>
                                      <m:rPr>
                                        <m:sty m:val="p"/>
                                        <m:brk m:alnAt="7"/>
                                      </m:rPr>
                                      <a:rPr lang="en-US" sz="2400" b="0" i="0" smtClean="0">
                                        <a:latin typeface="Cambria Math" panose="02040503050406030204" pitchFamily="18" charset="0"/>
                                        <a:cs typeface="Times New Roman" panose="02020603050405020304" pitchFamily="18" charset="0"/>
                                      </a:rPr>
                                      <m:t>c</m:t>
                                    </m:r>
                                    <m:r>
                                      <m:rPr>
                                        <m:sty m:val="p"/>
                                      </m:rPr>
                                      <a:rPr lang="en-US" sz="2400" b="0" i="0" smtClean="0">
                                        <a:latin typeface="Cambria Math" panose="02040503050406030204" pitchFamily="18" charset="0"/>
                                        <a:cs typeface="Times New Roman" panose="02020603050405020304" pitchFamily="18" charset="0"/>
                                      </a:rPr>
                                      <m:t>os</m:t>
                                    </m:r>
                                  </m:fName>
                                  <m:e>
                                    <m:r>
                                      <a:rPr lang="en-US" sz="2400" b="0" i="1" smtClean="0">
                                        <a:latin typeface="Cambria Math" panose="02040503050406030204" pitchFamily="18" charset="0"/>
                                        <a:cs typeface="Times New Roman" panose="02020603050405020304" pitchFamily="18" charset="0"/>
                                      </a:rPr>
                                      <m:t>(2</m:t>
                                    </m:r>
                                    <m:r>
                                      <a:rPr lang="en-US" sz="2400" b="0" i="1" smtClean="0">
                                        <a:latin typeface="Cambria Math" panose="02040503050406030204" pitchFamily="18" charset="0"/>
                                        <a:cs typeface="Times New Roman" panose="02020603050405020304" pitchFamily="18" charset="0"/>
                                      </a:rPr>
                                      <m:t>𝑡</m:t>
                                    </m:r>
                                    <m:r>
                                      <a:rPr lang="en-US" sz="2400" b="0" i="1" smtClean="0">
                                        <a:latin typeface="Cambria Math" panose="02040503050406030204" pitchFamily="18" charset="0"/>
                                        <a:cs typeface="Times New Roman" panose="02020603050405020304" pitchFamily="18" charset="0"/>
                                      </a:rPr>
                                      <m:t>)</m:t>
                                    </m:r>
                                  </m:e>
                                </m:func>
                              </m:e>
                              <m:e>
                                <m:r>
                                  <a:rPr lang="en-US" sz="2400" b="0" i="1" smtClean="0">
                                    <a:latin typeface="Cambria Math" panose="02040503050406030204" pitchFamily="18" charset="0"/>
                                    <a:cs typeface="Times New Roman" panose="02020603050405020304" pitchFamily="18" charset="0"/>
                                  </a:rPr>
                                  <m:t>+ </m:t>
                                </m:r>
                                <m:r>
                                  <a:rPr lang="en-US" sz="2400" b="0" i="1" smtClean="0">
                                    <a:latin typeface="Cambria Math" panose="02040503050406030204" pitchFamily="18" charset="0"/>
                                    <a:cs typeface="Times New Roman" panose="02020603050405020304" pitchFamily="18" charset="0"/>
                                  </a:rPr>
                                  <m:t>𝑖</m:t>
                                </m:r>
                                <m:func>
                                  <m:funcPr>
                                    <m:ctrlPr>
                                      <a:rPr lang="en-US" sz="2400" b="0" i="1" smtClean="0">
                                        <a:latin typeface="Cambria Math" panose="02040503050406030204" pitchFamily="18" charset="0"/>
                                        <a:cs typeface="Times New Roman" panose="02020603050405020304" pitchFamily="18" charset="0"/>
                                      </a:rPr>
                                    </m:ctrlPr>
                                  </m:funcPr>
                                  <m:fName>
                                    <m:r>
                                      <m:rPr>
                                        <m:sty m:val="p"/>
                                      </m:rPr>
                                      <a:rPr lang="en-US" sz="2400" b="0" i="0" smtClean="0">
                                        <a:latin typeface="Cambria Math" panose="02040503050406030204" pitchFamily="18" charset="0"/>
                                        <a:cs typeface="Times New Roman" panose="02020603050405020304" pitchFamily="18" charset="0"/>
                                      </a:rPr>
                                      <m:t>sin</m:t>
                                    </m:r>
                                  </m:fName>
                                  <m:e>
                                    <m:d>
                                      <m:dPr>
                                        <m:ctrlPr>
                                          <a:rPr lang="en-US" sz="2400" b="0" i="1" smtClean="0">
                                            <a:latin typeface="Cambria Math" panose="02040503050406030204" pitchFamily="18" charset="0"/>
                                            <a:cs typeface="Times New Roman" panose="02020603050405020304" pitchFamily="18" charset="0"/>
                                          </a:rPr>
                                        </m:ctrlPr>
                                      </m:dPr>
                                      <m:e>
                                        <m:r>
                                          <a:rPr lang="en-US" sz="2400" b="0" i="1" smtClean="0">
                                            <a:latin typeface="Cambria Math" panose="02040503050406030204" pitchFamily="18" charset="0"/>
                                            <a:cs typeface="Times New Roman" panose="02020603050405020304" pitchFamily="18" charset="0"/>
                                          </a:rPr>
                                          <m:t>2</m:t>
                                        </m:r>
                                        <m:r>
                                          <a:rPr lang="en-US" sz="2400" b="0" i="1" smtClean="0">
                                            <a:latin typeface="Cambria Math" panose="02040503050406030204" pitchFamily="18" charset="0"/>
                                            <a:cs typeface="Times New Roman" panose="02020603050405020304" pitchFamily="18" charset="0"/>
                                          </a:rPr>
                                          <m:t>𝑡</m:t>
                                        </m:r>
                                      </m:e>
                                    </m:d>
                                  </m:e>
                                </m:func>
                              </m:e>
                            </m:mr>
                            <m:mr>
                              <m:e>
                                <m:func>
                                  <m:funcPr>
                                    <m:ctrlPr>
                                      <a:rPr lang="en-US" sz="2400" i="1" smtClean="0">
                                        <a:latin typeface="Cambria Math" panose="02040503050406030204" pitchFamily="18" charset="0"/>
                                        <a:cs typeface="Times New Roman" panose="02020603050405020304" pitchFamily="18" charset="0"/>
                                      </a:rPr>
                                    </m:ctrlPr>
                                  </m:funcPr>
                                  <m:fName>
                                    <m:r>
                                      <m:rPr>
                                        <m:sty m:val="p"/>
                                      </m:rPr>
                                      <a:rPr lang="en-US" sz="2400">
                                        <a:latin typeface="Cambria Math" panose="02040503050406030204" pitchFamily="18" charset="0"/>
                                        <a:cs typeface="Times New Roman" panose="02020603050405020304" pitchFamily="18" charset="0"/>
                                      </a:rPr>
                                      <m:t>cos</m:t>
                                    </m:r>
                                  </m:fName>
                                  <m:e>
                                    <m:r>
                                      <a:rPr lang="en-US" sz="2400" i="1">
                                        <a:latin typeface="Cambria Math" panose="02040503050406030204" pitchFamily="18" charset="0"/>
                                        <a:cs typeface="Times New Roman" panose="02020603050405020304" pitchFamily="18" charset="0"/>
                                      </a:rPr>
                                      <m:t>(2</m:t>
                                    </m:r>
                                    <m:r>
                                      <a:rPr lang="en-US" sz="2400" i="1">
                                        <a:latin typeface="Cambria Math" panose="02040503050406030204" pitchFamily="18" charset="0"/>
                                        <a:cs typeface="Times New Roman" panose="02020603050405020304" pitchFamily="18" charset="0"/>
                                      </a:rPr>
                                      <m:t>𝑡</m:t>
                                    </m:r>
                                    <m:r>
                                      <a:rPr lang="en-US" sz="2400" i="1">
                                        <a:latin typeface="Cambria Math" panose="02040503050406030204" pitchFamily="18" charset="0"/>
                                        <a:cs typeface="Times New Roman" panose="02020603050405020304" pitchFamily="18" charset="0"/>
                                      </a:rPr>
                                      <m:t>)</m:t>
                                    </m:r>
                                  </m:e>
                                </m:func>
                                <m:r>
                                  <a:rPr lang="en-US" sz="2400" i="1">
                                    <a:latin typeface="Cambria Math" panose="02040503050406030204" pitchFamily="18" charset="0"/>
                                    <a:cs typeface="Times New Roman" panose="02020603050405020304" pitchFamily="18" charset="0"/>
                                  </a:rPr>
                                  <m:t>+</m:t>
                                </m:r>
                                <m:func>
                                  <m:funcPr>
                                    <m:ctrlPr>
                                      <a:rPr lang="en-US" sz="2400" i="1">
                                        <a:latin typeface="Cambria Math" panose="02040503050406030204" pitchFamily="18" charset="0"/>
                                        <a:cs typeface="Times New Roman" panose="02020603050405020304" pitchFamily="18" charset="0"/>
                                      </a:rPr>
                                    </m:ctrlPr>
                                  </m:funcPr>
                                  <m:fName>
                                    <m:r>
                                      <m:rPr>
                                        <m:sty m:val="p"/>
                                      </m:rPr>
                                      <a:rPr lang="en-US" sz="2400">
                                        <a:latin typeface="Cambria Math" panose="02040503050406030204" pitchFamily="18" charset="0"/>
                                        <a:cs typeface="Times New Roman" panose="02020603050405020304" pitchFamily="18" charset="0"/>
                                      </a:rPr>
                                      <m:t>sin</m:t>
                                    </m:r>
                                  </m:fName>
                                  <m:e>
                                    <m:r>
                                      <a:rPr lang="en-US" sz="2400" i="1">
                                        <a:latin typeface="Cambria Math" panose="02040503050406030204" pitchFamily="18" charset="0"/>
                                        <a:cs typeface="Times New Roman" panose="02020603050405020304" pitchFamily="18" charset="0"/>
                                      </a:rPr>
                                      <m:t>(2</m:t>
                                    </m:r>
                                    <m:r>
                                      <a:rPr lang="en-US" sz="2400" i="1">
                                        <a:latin typeface="Cambria Math" panose="02040503050406030204" pitchFamily="18" charset="0"/>
                                        <a:cs typeface="Times New Roman" panose="02020603050405020304" pitchFamily="18" charset="0"/>
                                      </a:rPr>
                                      <m:t>𝑡</m:t>
                                    </m:r>
                                    <m:r>
                                      <a:rPr lang="en-US" sz="2400" i="1">
                                        <a:latin typeface="Cambria Math" panose="02040503050406030204" pitchFamily="18" charset="0"/>
                                        <a:cs typeface="Times New Roman" panose="02020603050405020304" pitchFamily="18" charset="0"/>
                                      </a:rPr>
                                      <m:t>)</m:t>
                                    </m:r>
                                  </m:e>
                                </m:func>
                              </m:e>
                              <m:e>
                                <m:r>
                                  <a:rPr lang="en-US" sz="2400" b="0" i="1" smtClean="0">
                                    <a:latin typeface="Cambria Math" panose="02040503050406030204" pitchFamily="18" charset="0"/>
                                    <a:cs typeface="Times New Roman" panose="02020603050405020304" pitchFamily="18" charset="0"/>
                                  </a:rPr>
                                  <m:t>+ </m:t>
                                </m:r>
                                <m:r>
                                  <a:rPr lang="en-US" sz="2400" i="1" smtClean="0">
                                    <a:latin typeface="Cambria Math" panose="02040503050406030204" pitchFamily="18" charset="0"/>
                                    <a:cs typeface="Times New Roman" panose="02020603050405020304" pitchFamily="18" charset="0"/>
                                  </a:rPr>
                                  <m:t>𝑖</m:t>
                                </m:r>
                                <m:d>
                                  <m:dPr>
                                    <m:ctrlPr>
                                      <a:rPr lang="en-US" sz="2400" i="1">
                                        <a:latin typeface="Cambria Math" panose="02040503050406030204" pitchFamily="18" charset="0"/>
                                        <a:cs typeface="Times New Roman" panose="02020603050405020304" pitchFamily="18" charset="0"/>
                                      </a:rPr>
                                    </m:ctrlPr>
                                  </m:dPr>
                                  <m:e>
                                    <m:func>
                                      <m:funcPr>
                                        <m:ctrlPr>
                                          <a:rPr lang="en-US" sz="2400" i="1">
                                            <a:latin typeface="Cambria Math" panose="02040503050406030204" pitchFamily="18" charset="0"/>
                                            <a:cs typeface="Times New Roman" panose="02020603050405020304" pitchFamily="18" charset="0"/>
                                          </a:rPr>
                                        </m:ctrlPr>
                                      </m:funcPr>
                                      <m:fName>
                                        <m:r>
                                          <m:rPr>
                                            <m:sty m:val="p"/>
                                          </m:rPr>
                                          <a:rPr lang="en-US" sz="2400">
                                            <a:latin typeface="Cambria Math" panose="02040503050406030204" pitchFamily="18" charset="0"/>
                                            <a:cs typeface="Times New Roman" panose="02020603050405020304" pitchFamily="18" charset="0"/>
                                          </a:rPr>
                                          <m:t>sin</m:t>
                                        </m:r>
                                      </m:fName>
                                      <m:e>
                                        <m:r>
                                          <a:rPr lang="en-US" sz="2400" i="1">
                                            <a:latin typeface="Cambria Math" panose="02040503050406030204" pitchFamily="18" charset="0"/>
                                            <a:cs typeface="Times New Roman" panose="02020603050405020304" pitchFamily="18" charset="0"/>
                                          </a:rPr>
                                          <m:t>(2</m:t>
                                        </m:r>
                                        <m:r>
                                          <a:rPr lang="en-US" sz="2400" i="1">
                                            <a:latin typeface="Cambria Math" panose="02040503050406030204" pitchFamily="18" charset="0"/>
                                            <a:cs typeface="Times New Roman" panose="02020603050405020304" pitchFamily="18" charset="0"/>
                                          </a:rPr>
                                          <m:t>𝑡</m:t>
                                        </m:r>
                                        <m:r>
                                          <a:rPr lang="en-US" sz="2400" i="1">
                                            <a:latin typeface="Cambria Math" panose="02040503050406030204" pitchFamily="18" charset="0"/>
                                            <a:cs typeface="Times New Roman" panose="02020603050405020304" pitchFamily="18" charset="0"/>
                                          </a:rPr>
                                          <m:t>)</m:t>
                                        </m:r>
                                      </m:e>
                                    </m:func>
                                    <m:r>
                                      <a:rPr lang="en-US" sz="2400" i="1">
                                        <a:latin typeface="Cambria Math" panose="02040503050406030204" pitchFamily="18" charset="0"/>
                                        <a:cs typeface="Times New Roman" panose="02020603050405020304" pitchFamily="18" charset="0"/>
                                      </a:rPr>
                                      <m:t>−</m:t>
                                    </m:r>
                                    <m:func>
                                      <m:funcPr>
                                        <m:ctrlPr>
                                          <a:rPr lang="en-US" sz="2400" i="1">
                                            <a:latin typeface="Cambria Math" panose="02040503050406030204" pitchFamily="18" charset="0"/>
                                            <a:cs typeface="Times New Roman" panose="02020603050405020304" pitchFamily="18" charset="0"/>
                                          </a:rPr>
                                        </m:ctrlPr>
                                      </m:funcPr>
                                      <m:fName>
                                        <m:r>
                                          <m:rPr>
                                            <m:sty m:val="p"/>
                                          </m:rPr>
                                          <a:rPr lang="en-US" sz="2400">
                                            <a:latin typeface="Cambria Math" panose="02040503050406030204" pitchFamily="18" charset="0"/>
                                            <a:cs typeface="Times New Roman" panose="02020603050405020304" pitchFamily="18" charset="0"/>
                                          </a:rPr>
                                          <m:t>cos</m:t>
                                        </m:r>
                                      </m:fName>
                                      <m:e>
                                        <m:d>
                                          <m:dPr>
                                            <m:ctrlPr>
                                              <a:rPr lang="en-US" sz="2400" i="1">
                                                <a:latin typeface="Cambria Math" panose="02040503050406030204" pitchFamily="18" charset="0"/>
                                                <a:cs typeface="Times New Roman" panose="02020603050405020304" pitchFamily="18" charset="0"/>
                                              </a:rPr>
                                            </m:ctrlPr>
                                          </m:dPr>
                                          <m:e>
                                            <m:r>
                                              <a:rPr lang="en-US" sz="2400" i="1">
                                                <a:latin typeface="Cambria Math" panose="02040503050406030204" pitchFamily="18" charset="0"/>
                                                <a:cs typeface="Times New Roman" panose="02020603050405020304" pitchFamily="18" charset="0"/>
                                              </a:rPr>
                                              <m:t>2</m:t>
                                            </m:r>
                                            <m:r>
                                              <a:rPr lang="en-US" sz="2400" i="1">
                                                <a:latin typeface="Cambria Math" panose="02040503050406030204" pitchFamily="18" charset="0"/>
                                                <a:cs typeface="Times New Roman" panose="02020603050405020304" pitchFamily="18" charset="0"/>
                                              </a:rPr>
                                              <m:t>𝑡</m:t>
                                            </m:r>
                                          </m:e>
                                        </m:d>
                                      </m:e>
                                    </m:func>
                                  </m:e>
                                </m:d>
                              </m:e>
                            </m:mr>
                          </m:m>
                        </m:e>
                      </m:d>
                      <m:r>
                        <a:rPr lang="en-US" sz="2400" b="0" i="1" smtClean="0">
                          <a:latin typeface="Cambria Math" panose="02040503050406030204" pitchFamily="18" charset="0"/>
                          <a:cs typeface="Times New Roman" panose="02020603050405020304" pitchFamily="18" charset="0"/>
                        </a:rPr>
                        <m:t>.</m:t>
                      </m:r>
                    </m:oMath>
                  </m:oMathPara>
                </a14:m>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Recall that if </a:t>
                </a:r>
                <a14:m>
                  <m:oMath xmlns:m="http://schemas.openxmlformats.org/officeDocument/2006/math">
                    <m:r>
                      <a:rPr lang="en-US" sz="2400" b="0" i="1" smtClean="0">
                        <a:latin typeface="Cambria Math" panose="02040503050406030204" pitchFamily="18" charset="0"/>
                        <a:cs typeface="Times New Roman" panose="02020603050405020304" pitchFamily="18" charset="0"/>
                      </a:rPr>
                      <m:t>𝑢</m:t>
                    </m:r>
                    <m:d>
                      <m:dPr>
                        <m:ctrlPr>
                          <a:rPr lang="en-US" sz="2400" b="0" i="1" smtClean="0">
                            <a:latin typeface="Cambria Math" panose="02040503050406030204" pitchFamily="18" charset="0"/>
                            <a:cs typeface="Times New Roman" panose="02020603050405020304" pitchFamily="18" charset="0"/>
                          </a:rPr>
                        </m:ctrlPr>
                      </m:dPr>
                      <m:e>
                        <m:r>
                          <a:rPr lang="en-US" sz="2400" b="0" i="1" smtClean="0">
                            <a:latin typeface="Cambria Math" panose="02040503050406030204" pitchFamily="18" charset="0"/>
                            <a:cs typeface="Times New Roman" panose="02020603050405020304" pitchFamily="18" charset="0"/>
                          </a:rPr>
                          <m:t>𝑡</m:t>
                        </m:r>
                      </m:e>
                    </m:d>
                    <m:r>
                      <a:rPr lang="en-US" sz="2400" b="0" i="1" smtClean="0">
                        <a:latin typeface="Cambria Math" panose="02040503050406030204" pitchFamily="18" charset="0"/>
                        <a:cs typeface="Times New Roman" panose="02020603050405020304" pitchFamily="18" charset="0"/>
                      </a:rPr>
                      <m:t>+</m:t>
                    </m:r>
                    <m:r>
                      <a:rPr lang="en-US" sz="2400" b="0" i="1" smtClean="0">
                        <a:latin typeface="Cambria Math" panose="02040503050406030204" pitchFamily="18" charset="0"/>
                        <a:cs typeface="Times New Roman" panose="02020603050405020304" pitchFamily="18" charset="0"/>
                      </a:rPr>
                      <m:t>𝑖𝑣</m:t>
                    </m:r>
                    <m:r>
                      <a:rPr lang="en-US" sz="2400" b="0" i="1" smtClean="0">
                        <a:latin typeface="Cambria Math" panose="02040503050406030204" pitchFamily="18" charset="0"/>
                        <a:cs typeface="Times New Roman" panose="02020603050405020304" pitchFamily="18" charset="0"/>
                      </a:rPr>
                      <m:t>(</m:t>
                    </m:r>
                    <m:r>
                      <a:rPr lang="en-US" sz="2400" b="0" i="1" smtClean="0">
                        <a:latin typeface="Cambria Math" panose="02040503050406030204" pitchFamily="18" charset="0"/>
                        <a:cs typeface="Times New Roman" panose="02020603050405020304" pitchFamily="18" charset="0"/>
                      </a:rPr>
                      <m:t>𝑡</m:t>
                    </m:r>
                    <m:r>
                      <a:rPr lang="en-US" sz="2400" b="0" i="1" smtClean="0">
                        <a:latin typeface="Cambria Math" panose="02040503050406030204" pitchFamily="18" charset="0"/>
                        <a:cs typeface="Times New Roman" panose="02020603050405020304" pitchFamily="18" charset="0"/>
                      </a:rPr>
                      <m:t>)</m:t>
                    </m:r>
                  </m:oMath>
                </a14:m>
                <a:r>
                  <a:rPr lang="en-US" sz="2400" dirty="0" smtClean="0">
                    <a:latin typeface="Times New Roman" panose="02020603050405020304" pitchFamily="18" charset="0"/>
                    <a:cs typeface="Times New Roman" panose="02020603050405020304" pitchFamily="18" charset="0"/>
                  </a:rPr>
                  <a:t> are solutions of a homogeneous ODE, then so are </a:t>
                </a:r>
                <a14:m>
                  <m:oMath xmlns:m="http://schemas.openxmlformats.org/officeDocument/2006/math">
                    <m:r>
                      <a:rPr lang="en-US" sz="2400" b="0" i="1" smtClean="0">
                        <a:latin typeface="Cambria Math" panose="02040503050406030204" pitchFamily="18" charset="0"/>
                        <a:cs typeface="Times New Roman" panose="02020603050405020304" pitchFamily="18" charset="0"/>
                      </a:rPr>
                      <m:t>𝑢</m:t>
                    </m:r>
                    <m:r>
                      <a:rPr lang="en-US" sz="2400" b="0" i="1" smtClean="0">
                        <a:latin typeface="Cambria Math" panose="02040503050406030204" pitchFamily="18" charset="0"/>
                        <a:cs typeface="Times New Roman" panose="02020603050405020304" pitchFamily="18" charset="0"/>
                      </a:rPr>
                      <m:t>(</m:t>
                    </m:r>
                    <m:r>
                      <a:rPr lang="en-US" sz="2400" b="0" i="1" smtClean="0">
                        <a:latin typeface="Cambria Math" panose="02040503050406030204" pitchFamily="18" charset="0"/>
                        <a:cs typeface="Times New Roman" panose="02020603050405020304" pitchFamily="18" charset="0"/>
                      </a:rPr>
                      <m:t>𝑡</m:t>
                    </m:r>
                    <m:r>
                      <a:rPr lang="en-US" sz="2400" b="0" i="1" smtClean="0">
                        <a:latin typeface="Cambria Math" panose="02040503050406030204" pitchFamily="18" charset="0"/>
                        <a:cs typeface="Times New Roman" panose="02020603050405020304" pitchFamily="18" charset="0"/>
                      </a:rPr>
                      <m:t>)</m:t>
                    </m:r>
                  </m:oMath>
                </a14:m>
                <a:r>
                  <a:rPr lang="en-US" sz="2400" dirty="0" smtClean="0">
                    <a:latin typeface="Times New Roman" panose="02020603050405020304" pitchFamily="18" charset="0"/>
                    <a:cs typeface="Times New Roman" panose="02020603050405020304" pitchFamily="18" charset="0"/>
                  </a:rPr>
                  <a:t> and </a:t>
                </a:r>
                <a14:m>
                  <m:oMath xmlns:m="http://schemas.openxmlformats.org/officeDocument/2006/math">
                    <m:r>
                      <a:rPr lang="en-US" sz="2400" b="0" i="1" smtClean="0">
                        <a:latin typeface="Cambria Math" panose="02040503050406030204" pitchFamily="18" charset="0"/>
                        <a:cs typeface="Times New Roman" panose="02020603050405020304" pitchFamily="18" charset="0"/>
                      </a:rPr>
                      <m:t>𝑣</m:t>
                    </m:r>
                    <m:r>
                      <a:rPr lang="en-US" sz="2400" b="0" i="1" smtClean="0">
                        <a:latin typeface="Cambria Math" panose="02040503050406030204" pitchFamily="18" charset="0"/>
                        <a:cs typeface="Times New Roman" panose="02020603050405020304" pitchFamily="18" charset="0"/>
                      </a:rPr>
                      <m:t>(</m:t>
                    </m:r>
                    <m:r>
                      <a:rPr lang="en-US" sz="2400" b="0" i="1" smtClean="0">
                        <a:latin typeface="Cambria Math" panose="02040503050406030204" pitchFamily="18" charset="0"/>
                        <a:cs typeface="Times New Roman" panose="02020603050405020304" pitchFamily="18" charset="0"/>
                      </a:rPr>
                      <m:t>𝑡</m:t>
                    </m:r>
                    <m:r>
                      <a:rPr lang="en-US" sz="2400" b="0" i="1" smtClean="0">
                        <a:latin typeface="Cambria Math" panose="02040503050406030204" pitchFamily="18" charset="0"/>
                        <a:cs typeface="Times New Roman" panose="02020603050405020304" pitchFamily="18" charset="0"/>
                      </a:rPr>
                      <m:t>)</m:t>
                    </m:r>
                  </m:oMath>
                </a14:m>
                <a:r>
                  <a:rPr lang="en-US" sz="2400" dirty="0" smtClean="0">
                    <a:latin typeface="Times New Roman" panose="02020603050405020304" pitchFamily="18" charset="0"/>
                    <a:cs typeface="Times New Roman" panose="02020603050405020304" pitchFamily="18" charset="0"/>
                  </a:rPr>
                  <a:t>. We can drop the imaginary coefficient now. The solution of </a:t>
                </a:r>
                <a14:m>
                  <m:oMath xmlns:m="http://schemas.openxmlformats.org/officeDocument/2006/math">
                    <m:sSup>
                      <m:sSupPr>
                        <m:ctrlPr>
                          <a:rPr lang="en-US" sz="2400" b="0" i="1" smtClean="0">
                            <a:latin typeface="Cambria Math" panose="02040503050406030204" pitchFamily="18" charset="0"/>
                            <a:cs typeface="Times New Roman" panose="02020603050405020304" pitchFamily="18" charset="0"/>
                          </a:rPr>
                        </m:ctrlPr>
                      </m:sSupPr>
                      <m:e>
                        <m:r>
                          <a:rPr lang="en-US" sz="2400" b="1" i="0" smtClean="0">
                            <a:latin typeface="Cambria Math" panose="02040503050406030204" pitchFamily="18" charset="0"/>
                            <a:cs typeface="Times New Roman" panose="02020603050405020304" pitchFamily="18" charset="0"/>
                          </a:rPr>
                          <m:t>𝐱</m:t>
                        </m:r>
                      </m:e>
                      <m:sup>
                        <m:r>
                          <a:rPr lang="en-US" sz="2400" b="0" i="1" smtClean="0">
                            <a:latin typeface="Cambria Math" panose="02040503050406030204" pitchFamily="18" charset="0"/>
                            <a:cs typeface="Times New Roman" panose="02020603050405020304" pitchFamily="18" charset="0"/>
                          </a:rPr>
                          <m:t>′</m:t>
                        </m:r>
                      </m:sup>
                    </m:sSup>
                    <m:r>
                      <a:rPr lang="en-US" sz="2400" b="0" i="1" smtClean="0">
                        <a:latin typeface="Cambria Math" panose="02040503050406030204" pitchFamily="18" charset="0"/>
                        <a:cs typeface="Times New Roman" panose="02020603050405020304" pitchFamily="18" charset="0"/>
                      </a:rPr>
                      <m:t>=</m:t>
                    </m:r>
                    <m:d>
                      <m:dPr>
                        <m:begChr m:val="["/>
                        <m:endChr m:val="]"/>
                        <m:ctrlPr>
                          <a:rPr lang="en-US" sz="2400" b="0" i="1" smtClean="0">
                            <a:latin typeface="Cambria Math" panose="02040503050406030204" pitchFamily="18" charset="0"/>
                            <a:cs typeface="Times New Roman" panose="02020603050405020304" pitchFamily="18" charset="0"/>
                          </a:rPr>
                        </m:ctrlPr>
                      </m:dPr>
                      <m:e>
                        <m:m>
                          <m:mPr>
                            <m:mcs>
                              <m:mc>
                                <m:mcPr>
                                  <m:count m:val="2"/>
                                  <m:mcJc m:val="center"/>
                                </m:mcPr>
                              </m:mc>
                            </m:mcs>
                            <m:ctrlPr>
                              <a:rPr lang="en-US" sz="2400" b="0" i="1" smtClean="0">
                                <a:latin typeface="Cambria Math" panose="02040503050406030204" pitchFamily="18" charset="0"/>
                                <a:cs typeface="Times New Roman" panose="02020603050405020304" pitchFamily="18" charset="0"/>
                              </a:rPr>
                            </m:ctrlPr>
                          </m:mPr>
                          <m:mr>
                            <m:e>
                              <m:r>
                                <m:rPr>
                                  <m:brk m:alnAt="7"/>
                                </m:rPr>
                                <a:rPr lang="en-US" sz="2400" b="0" i="1" smtClean="0">
                                  <a:latin typeface="Cambria Math" panose="02040503050406030204" pitchFamily="18" charset="0"/>
                                  <a:cs typeface="Times New Roman" panose="02020603050405020304" pitchFamily="18" charset="0"/>
                                </a:rPr>
                                <m:t>3</m:t>
                              </m:r>
                            </m:e>
                            <m:e>
                              <m:r>
                                <a:rPr lang="en-US" sz="2400" b="0" i="1" smtClean="0">
                                  <a:latin typeface="Cambria Math" panose="02040503050406030204" pitchFamily="18" charset="0"/>
                                  <a:cs typeface="Times New Roman" panose="02020603050405020304" pitchFamily="18" charset="0"/>
                                </a:rPr>
                                <m:t>−2</m:t>
                              </m:r>
                            </m:e>
                          </m:mr>
                          <m:mr>
                            <m:e>
                              <m:r>
                                <a:rPr lang="en-US" sz="2400" b="0" i="1" smtClean="0">
                                  <a:latin typeface="Cambria Math" panose="02040503050406030204" pitchFamily="18" charset="0"/>
                                  <a:cs typeface="Times New Roman" panose="02020603050405020304" pitchFamily="18" charset="0"/>
                                </a:rPr>
                                <m:t>4</m:t>
                              </m:r>
                            </m:e>
                            <m:e>
                              <m:r>
                                <a:rPr lang="en-US" sz="2400" b="0" i="1" smtClean="0">
                                  <a:latin typeface="Cambria Math" panose="02040503050406030204" pitchFamily="18" charset="0"/>
                                  <a:cs typeface="Times New Roman" panose="02020603050405020304" pitchFamily="18" charset="0"/>
                                </a:rPr>
                                <m:t>−1</m:t>
                              </m:r>
                            </m:e>
                          </m:mr>
                        </m:m>
                      </m:e>
                    </m:d>
                    <m:r>
                      <a:rPr lang="en-US" sz="2400" b="1" i="0" smtClean="0">
                        <a:latin typeface="Cambria Math" panose="02040503050406030204" pitchFamily="18" charset="0"/>
                        <a:cs typeface="Times New Roman" panose="02020603050405020304" pitchFamily="18" charset="0"/>
                      </a:rPr>
                      <m:t>𝐱</m:t>
                    </m:r>
                  </m:oMath>
                </a14:m>
                <a:r>
                  <a:rPr lang="en-US" sz="2400" dirty="0" smtClean="0">
                    <a:latin typeface="Times New Roman" panose="02020603050405020304" pitchFamily="18" charset="0"/>
                    <a:cs typeface="Times New Roman" panose="02020603050405020304" pitchFamily="18" charset="0"/>
                  </a:rPr>
                  <a:t> is</a:t>
                </a:r>
              </a:p>
              <a:p>
                <a:endParaRPr lang="en-US" sz="2400"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en-US" sz="2400" b="1" i="0" smtClean="0">
                          <a:latin typeface="Cambria Math" panose="02040503050406030204" pitchFamily="18" charset="0"/>
                          <a:cs typeface="Times New Roman" panose="02020603050405020304" pitchFamily="18" charset="0"/>
                        </a:rPr>
                        <m:t>𝐱</m:t>
                      </m:r>
                      <m:d>
                        <m:dPr>
                          <m:ctrlPr>
                            <a:rPr lang="en-US" sz="2400" b="0" i="1" smtClean="0">
                              <a:latin typeface="Cambria Math" panose="02040503050406030204" pitchFamily="18" charset="0"/>
                              <a:cs typeface="Times New Roman" panose="02020603050405020304" pitchFamily="18" charset="0"/>
                            </a:rPr>
                          </m:ctrlPr>
                        </m:dPr>
                        <m:e>
                          <m:r>
                            <a:rPr lang="en-US" sz="2400" b="0" i="1" smtClean="0">
                              <a:latin typeface="Cambria Math" panose="02040503050406030204" pitchFamily="18" charset="0"/>
                              <a:cs typeface="Times New Roman" panose="02020603050405020304" pitchFamily="18" charset="0"/>
                            </a:rPr>
                            <m:t>𝑡</m:t>
                          </m:r>
                        </m:e>
                      </m:d>
                      <m:r>
                        <a:rPr lang="en-US" sz="2400" b="0" i="1" smtClean="0">
                          <a:latin typeface="Cambria Math" panose="02040503050406030204" pitchFamily="18" charset="0"/>
                          <a:cs typeface="Times New Roman" panose="02020603050405020304" pitchFamily="18" charset="0"/>
                        </a:rPr>
                        <m:t>=</m:t>
                      </m:r>
                      <m:sSub>
                        <m:sSubPr>
                          <m:ctrlPr>
                            <a:rPr lang="en-US" sz="2400" b="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𝑐</m:t>
                          </m:r>
                        </m:e>
                        <m:sub>
                          <m:r>
                            <a:rPr lang="en-US" sz="2400" b="0" i="1" smtClean="0">
                              <a:latin typeface="Cambria Math" panose="02040503050406030204" pitchFamily="18" charset="0"/>
                              <a:cs typeface="Times New Roman" panose="02020603050405020304" pitchFamily="18" charset="0"/>
                            </a:rPr>
                            <m:t>1</m:t>
                          </m:r>
                        </m:sub>
                      </m:sSub>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𝑒</m:t>
                          </m:r>
                        </m:e>
                        <m:sup>
                          <m:r>
                            <a:rPr lang="en-US" sz="2400" b="0" i="1" smtClean="0">
                              <a:latin typeface="Cambria Math" panose="02040503050406030204" pitchFamily="18" charset="0"/>
                              <a:cs typeface="Times New Roman" panose="02020603050405020304" pitchFamily="18" charset="0"/>
                            </a:rPr>
                            <m:t>𝑡</m:t>
                          </m:r>
                        </m:sup>
                      </m:sSup>
                      <m:d>
                        <m:dPr>
                          <m:begChr m:val="["/>
                          <m:endChr m:val="]"/>
                          <m:ctrlPr>
                            <a:rPr lang="en-US" sz="2400" b="0" i="1" smtClean="0">
                              <a:latin typeface="Cambria Math" panose="02040503050406030204" pitchFamily="18" charset="0"/>
                              <a:cs typeface="Times New Roman" panose="02020603050405020304" pitchFamily="18" charset="0"/>
                            </a:rPr>
                          </m:ctrlPr>
                        </m:dPr>
                        <m:e>
                          <m:m>
                            <m:mPr>
                              <m:mcs>
                                <m:mc>
                                  <m:mcPr>
                                    <m:count m:val="1"/>
                                    <m:mcJc m:val="center"/>
                                  </m:mcPr>
                                </m:mc>
                              </m:mcs>
                              <m:ctrlPr>
                                <a:rPr lang="en-US" sz="2400" b="0" i="1" smtClean="0">
                                  <a:latin typeface="Cambria Math" panose="02040503050406030204" pitchFamily="18" charset="0"/>
                                  <a:cs typeface="Times New Roman" panose="02020603050405020304" pitchFamily="18" charset="0"/>
                                </a:rPr>
                              </m:ctrlPr>
                            </m:mPr>
                            <m:mr>
                              <m:e>
                                <m:func>
                                  <m:funcPr>
                                    <m:ctrlPr>
                                      <a:rPr lang="en-US" sz="2400" b="0" i="1" smtClean="0">
                                        <a:latin typeface="Cambria Math" panose="02040503050406030204" pitchFamily="18" charset="0"/>
                                        <a:cs typeface="Times New Roman" panose="02020603050405020304" pitchFamily="18" charset="0"/>
                                      </a:rPr>
                                    </m:ctrlPr>
                                  </m:funcPr>
                                  <m:fName>
                                    <m:r>
                                      <m:rPr>
                                        <m:sty m:val="p"/>
                                        <m:brk m:alnAt="7"/>
                                      </m:rPr>
                                      <a:rPr lang="en-US" sz="2400" b="0" i="0" smtClean="0">
                                        <a:latin typeface="Cambria Math" panose="02040503050406030204" pitchFamily="18" charset="0"/>
                                        <a:cs typeface="Times New Roman" panose="02020603050405020304" pitchFamily="18" charset="0"/>
                                      </a:rPr>
                                      <m:t>c</m:t>
                                    </m:r>
                                    <m:r>
                                      <m:rPr>
                                        <m:sty m:val="p"/>
                                      </m:rPr>
                                      <a:rPr lang="en-US" sz="2400" b="0" i="0" smtClean="0">
                                        <a:latin typeface="Cambria Math" panose="02040503050406030204" pitchFamily="18" charset="0"/>
                                        <a:cs typeface="Times New Roman" panose="02020603050405020304" pitchFamily="18" charset="0"/>
                                      </a:rPr>
                                      <m:t>os</m:t>
                                    </m:r>
                                  </m:fName>
                                  <m:e>
                                    <m:r>
                                      <a:rPr lang="en-US" sz="2400" b="0" i="1" smtClean="0">
                                        <a:latin typeface="Cambria Math" panose="02040503050406030204" pitchFamily="18" charset="0"/>
                                        <a:cs typeface="Times New Roman" panose="02020603050405020304" pitchFamily="18" charset="0"/>
                                      </a:rPr>
                                      <m:t>(2</m:t>
                                    </m:r>
                                    <m:r>
                                      <a:rPr lang="en-US" sz="2400" b="0" i="1" smtClean="0">
                                        <a:latin typeface="Cambria Math" panose="02040503050406030204" pitchFamily="18" charset="0"/>
                                        <a:cs typeface="Times New Roman" panose="02020603050405020304" pitchFamily="18" charset="0"/>
                                      </a:rPr>
                                      <m:t>𝑡</m:t>
                                    </m:r>
                                    <m:r>
                                      <a:rPr lang="en-US" sz="2400" b="0" i="1" smtClean="0">
                                        <a:latin typeface="Cambria Math" panose="02040503050406030204" pitchFamily="18" charset="0"/>
                                        <a:cs typeface="Times New Roman" panose="02020603050405020304" pitchFamily="18" charset="0"/>
                                      </a:rPr>
                                      <m:t>)</m:t>
                                    </m:r>
                                  </m:e>
                                </m:func>
                              </m:e>
                            </m:mr>
                            <m:mr>
                              <m:e>
                                <m:func>
                                  <m:funcPr>
                                    <m:ctrlPr>
                                      <a:rPr lang="en-US" sz="2400" i="1" smtClean="0">
                                        <a:latin typeface="Cambria Math" panose="02040503050406030204" pitchFamily="18" charset="0"/>
                                        <a:cs typeface="Times New Roman" panose="02020603050405020304" pitchFamily="18" charset="0"/>
                                      </a:rPr>
                                    </m:ctrlPr>
                                  </m:funcPr>
                                  <m:fName>
                                    <m:r>
                                      <m:rPr>
                                        <m:sty m:val="p"/>
                                      </m:rPr>
                                      <a:rPr lang="en-US" sz="2400">
                                        <a:latin typeface="Cambria Math" panose="02040503050406030204" pitchFamily="18" charset="0"/>
                                        <a:cs typeface="Times New Roman" panose="02020603050405020304" pitchFamily="18" charset="0"/>
                                      </a:rPr>
                                      <m:t>cos</m:t>
                                    </m:r>
                                  </m:fName>
                                  <m:e>
                                    <m:r>
                                      <a:rPr lang="en-US" sz="2400" i="1">
                                        <a:latin typeface="Cambria Math" panose="02040503050406030204" pitchFamily="18" charset="0"/>
                                        <a:cs typeface="Times New Roman" panose="02020603050405020304" pitchFamily="18" charset="0"/>
                                      </a:rPr>
                                      <m:t>(2</m:t>
                                    </m:r>
                                    <m:r>
                                      <a:rPr lang="en-US" sz="2400" i="1">
                                        <a:latin typeface="Cambria Math" panose="02040503050406030204" pitchFamily="18" charset="0"/>
                                        <a:cs typeface="Times New Roman" panose="02020603050405020304" pitchFamily="18" charset="0"/>
                                      </a:rPr>
                                      <m:t>𝑡</m:t>
                                    </m:r>
                                    <m:r>
                                      <a:rPr lang="en-US" sz="2400" i="1">
                                        <a:latin typeface="Cambria Math" panose="02040503050406030204" pitchFamily="18" charset="0"/>
                                        <a:cs typeface="Times New Roman" panose="02020603050405020304" pitchFamily="18" charset="0"/>
                                      </a:rPr>
                                      <m:t>)</m:t>
                                    </m:r>
                                  </m:e>
                                </m:func>
                                <m:r>
                                  <a:rPr lang="en-US" sz="2400" i="1">
                                    <a:latin typeface="Cambria Math" panose="02040503050406030204" pitchFamily="18" charset="0"/>
                                    <a:cs typeface="Times New Roman" panose="02020603050405020304" pitchFamily="18" charset="0"/>
                                  </a:rPr>
                                  <m:t>+</m:t>
                                </m:r>
                                <m:func>
                                  <m:funcPr>
                                    <m:ctrlPr>
                                      <a:rPr lang="en-US" sz="2400" i="1">
                                        <a:latin typeface="Cambria Math" panose="02040503050406030204" pitchFamily="18" charset="0"/>
                                        <a:cs typeface="Times New Roman" panose="02020603050405020304" pitchFamily="18" charset="0"/>
                                      </a:rPr>
                                    </m:ctrlPr>
                                  </m:funcPr>
                                  <m:fName>
                                    <m:r>
                                      <m:rPr>
                                        <m:sty m:val="p"/>
                                      </m:rPr>
                                      <a:rPr lang="en-US" sz="2400">
                                        <a:latin typeface="Cambria Math" panose="02040503050406030204" pitchFamily="18" charset="0"/>
                                        <a:cs typeface="Times New Roman" panose="02020603050405020304" pitchFamily="18" charset="0"/>
                                      </a:rPr>
                                      <m:t>sin</m:t>
                                    </m:r>
                                  </m:fName>
                                  <m:e>
                                    <m:r>
                                      <a:rPr lang="en-US" sz="2400" i="1">
                                        <a:latin typeface="Cambria Math" panose="02040503050406030204" pitchFamily="18" charset="0"/>
                                        <a:cs typeface="Times New Roman" panose="02020603050405020304" pitchFamily="18" charset="0"/>
                                      </a:rPr>
                                      <m:t>(2</m:t>
                                    </m:r>
                                    <m:r>
                                      <a:rPr lang="en-US" sz="2400" i="1">
                                        <a:latin typeface="Cambria Math" panose="02040503050406030204" pitchFamily="18" charset="0"/>
                                        <a:cs typeface="Times New Roman" panose="02020603050405020304" pitchFamily="18" charset="0"/>
                                      </a:rPr>
                                      <m:t>𝑡</m:t>
                                    </m:r>
                                    <m:r>
                                      <a:rPr lang="en-US" sz="2400" i="1">
                                        <a:latin typeface="Cambria Math" panose="02040503050406030204" pitchFamily="18" charset="0"/>
                                        <a:cs typeface="Times New Roman" panose="02020603050405020304" pitchFamily="18" charset="0"/>
                                      </a:rPr>
                                      <m:t>)</m:t>
                                    </m:r>
                                  </m:e>
                                </m:func>
                              </m:e>
                            </m:mr>
                          </m:m>
                        </m:e>
                      </m:d>
                      <m:r>
                        <a:rPr lang="en-US" sz="2400" b="0" i="1" smtClean="0">
                          <a:latin typeface="Cambria Math" panose="02040503050406030204" pitchFamily="18" charset="0"/>
                          <a:cs typeface="Times New Roman" panose="02020603050405020304" pitchFamily="18" charset="0"/>
                        </a:rPr>
                        <m:t>+</m:t>
                      </m:r>
                      <m:sSub>
                        <m:sSubPr>
                          <m:ctrlPr>
                            <a:rPr lang="en-US" sz="2400" b="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𝑐</m:t>
                          </m:r>
                        </m:e>
                        <m:sub>
                          <m:r>
                            <a:rPr lang="en-US" sz="2400" b="0" i="1" smtClean="0">
                              <a:latin typeface="Cambria Math" panose="02040503050406030204" pitchFamily="18" charset="0"/>
                              <a:cs typeface="Times New Roman" panose="02020603050405020304" pitchFamily="18" charset="0"/>
                            </a:rPr>
                            <m:t>2</m:t>
                          </m:r>
                        </m:sub>
                      </m:sSub>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𝑒</m:t>
                          </m:r>
                        </m:e>
                        <m:sup>
                          <m:r>
                            <a:rPr lang="en-US" sz="2400" b="0" i="1" smtClean="0">
                              <a:latin typeface="Cambria Math" panose="02040503050406030204" pitchFamily="18" charset="0"/>
                              <a:cs typeface="Times New Roman" panose="02020603050405020304" pitchFamily="18" charset="0"/>
                            </a:rPr>
                            <m:t>𝑡</m:t>
                          </m:r>
                        </m:sup>
                      </m:sSup>
                      <m:d>
                        <m:dPr>
                          <m:begChr m:val="["/>
                          <m:endChr m:val="]"/>
                          <m:ctrlPr>
                            <a:rPr lang="en-US" sz="2400" b="0" i="1" smtClean="0">
                              <a:latin typeface="Cambria Math" panose="02040503050406030204" pitchFamily="18" charset="0"/>
                              <a:cs typeface="Times New Roman" panose="02020603050405020304" pitchFamily="18" charset="0"/>
                            </a:rPr>
                          </m:ctrlPr>
                        </m:dPr>
                        <m:e>
                          <m:m>
                            <m:mPr>
                              <m:mcs>
                                <m:mc>
                                  <m:mcPr>
                                    <m:count m:val="1"/>
                                    <m:mcJc m:val="center"/>
                                  </m:mcPr>
                                </m:mc>
                              </m:mcs>
                              <m:ctrlPr>
                                <a:rPr lang="en-US" sz="2400" b="0" i="1" smtClean="0">
                                  <a:latin typeface="Cambria Math" panose="02040503050406030204" pitchFamily="18" charset="0"/>
                                  <a:cs typeface="Times New Roman" panose="02020603050405020304" pitchFamily="18" charset="0"/>
                                </a:rPr>
                              </m:ctrlPr>
                            </m:mPr>
                            <m:mr>
                              <m:e>
                                <m:func>
                                  <m:funcPr>
                                    <m:ctrlPr>
                                      <a:rPr lang="en-US" sz="2400" b="0" i="1" smtClean="0">
                                        <a:latin typeface="Cambria Math" panose="02040503050406030204" pitchFamily="18" charset="0"/>
                                        <a:cs typeface="Times New Roman" panose="02020603050405020304" pitchFamily="18" charset="0"/>
                                      </a:rPr>
                                    </m:ctrlPr>
                                  </m:funcPr>
                                  <m:fName>
                                    <m:r>
                                      <m:rPr>
                                        <m:sty m:val="p"/>
                                      </m:rPr>
                                      <a:rPr lang="en-US" sz="2400" b="0" i="0" smtClean="0">
                                        <a:latin typeface="Cambria Math" panose="02040503050406030204" pitchFamily="18" charset="0"/>
                                        <a:cs typeface="Times New Roman" panose="02020603050405020304" pitchFamily="18" charset="0"/>
                                      </a:rPr>
                                      <m:t>sin</m:t>
                                    </m:r>
                                  </m:fName>
                                  <m:e>
                                    <m:d>
                                      <m:dPr>
                                        <m:ctrlPr>
                                          <a:rPr lang="en-US" sz="2400" b="0" i="1" smtClean="0">
                                            <a:latin typeface="Cambria Math" panose="02040503050406030204" pitchFamily="18" charset="0"/>
                                            <a:cs typeface="Times New Roman" panose="02020603050405020304" pitchFamily="18" charset="0"/>
                                          </a:rPr>
                                        </m:ctrlPr>
                                      </m:dPr>
                                      <m:e>
                                        <m:r>
                                          <a:rPr lang="en-US" sz="2400" b="0" i="1" smtClean="0">
                                            <a:latin typeface="Cambria Math" panose="02040503050406030204" pitchFamily="18" charset="0"/>
                                            <a:cs typeface="Times New Roman" panose="02020603050405020304" pitchFamily="18" charset="0"/>
                                          </a:rPr>
                                          <m:t>2</m:t>
                                        </m:r>
                                        <m:r>
                                          <a:rPr lang="en-US" sz="2400" b="0" i="1" smtClean="0">
                                            <a:latin typeface="Cambria Math" panose="02040503050406030204" pitchFamily="18" charset="0"/>
                                            <a:cs typeface="Times New Roman" panose="02020603050405020304" pitchFamily="18" charset="0"/>
                                          </a:rPr>
                                          <m:t>𝑡</m:t>
                                        </m:r>
                                      </m:e>
                                    </m:d>
                                  </m:e>
                                </m:func>
                              </m:e>
                            </m:mr>
                            <m:mr>
                              <m:e>
                                <m:func>
                                  <m:funcPr>
                                    <m:ctrlPr>
                                      <a:rPr lang="en-US" sz="2400" i="1" smtClean="0">
                                        <a:latin typeface="Cambria Math" panose="02040503050406030204" pitchFamily="18" charset="0"/>
                                        <a:cs typeface="Times New Roman" panose="02020603050405020304" pitchFamily="18" charset="0"/>
                                      </a:rPr>
                                    </m:ctrlPr>
                                  </m:funcPr>
                                  <m:fName>
                                    <m:r>
                                      <m:rPr>
                                        <m:sty m:val="p"/>
                                      </m:rPr>
                                      <a:rPr lang="en-US" sz="2400">
                                        <a:latin typeface="Cambria Math" panose="02040503050406030204" pitchFamily="18" charset="0"/>
                                        <a:cs typeface="Times New Roman" panose="02020603050405020304" pitchFamily="18" charset="0"/>
                                      </a:rPr>
                                      <m:t>sin</m:t>
                                    </m:r>
                                  </m:fName>
                                  <m:e>
                                    <m:r>
                                      <a:rPr lang="en-US" sz="2400" i="1">
                                        <a:latin typeface="Cambria Math" panose="02040503050406030204" pitchFamily="18" charset="0"/>
                                        <a:cs typeface="Times New Roman" panose="02020603050405020304" pitchFamily="18" charset="0"/>
                                      </a:rPr>
                                      <m:t>(2</m:t>
                                    </m:r>
                                    <m:r>
                                      <a:rPr lang="en-US" sz="2400" i="1">
                                        <a:latin typeface="Cambria Math" panose="02040503050406030204" pitchFamily="18" charset="0"/>
                                        <a:cs typeface="Times New Roman" panose="02020603050405020304" pitchFamily="18" charset="0"/>
                                      </a:rPr>
                                      <m:t>𝑡</m:t>
                                    </m:r>
                                    <m:r>
                                      <a:rPr lang="en-US" sz="2400" i="1">
                                        <a:latin typeface="Cambria Math" panose="02040503050406030204" pitchFamily="18" charset="0"/>
                                        <a:cs typeface="Times New Roman" panose="02020603050405020304" pitchFamily="18" charset="0"/>
                                      </a:rPr>
                                      <m:t>)</m:t>
                                    </m:r>
                                  </m:e>
                                </m:func>
                                <m:r>
                                  <a:rPr lang="en-US" sz="2400" i="1">
                                    <a:latin typeface="Cambria Math" panose="02040503050406030204" pitchFamily="18" charset="0"/>
                                    <a:cs typeface="Times New Roman" panose="02020603050405020304" pitchFamily="18" charset="0"/>
                                  </a:rPr>
                                  <m:t>−</m:t>
                                </m:r>
                                <m:func>
                                  <m:funcPr>
                                    <m:ctrlPr>
                                      <a:rPr lang="en-US" sz="2400" i="1">
                                        <a:latin typeface="Cambria Math" panose="02040503050406030204" pitchFamily="18" charset="0"/>
                                        <a:cs typeface="Times New Roman" panose="02020603050405020304" pitchFamily="18" charset="0"/>
                                      </a:rPr>
                                    </m:ctrlPr>
                                  </m:funcPr>
                                  <m:fName>
                                    <m:r>
                                      <m:rPr>
                                        <m:sty m:val="p"/>
                                      </m:rPr>
                                      <a:rPr lang="en-US" sz="2400">
                                        <a:latin typeface="Cambria Math" panose="02040503050406030204" pitchFamily="18" charset="0"/>
                                        <a:cs typeface="Times New Roman" panose="02020603050405020304" pitchFamily="18" charset="0"/>
                                      </a:rPr>
                                      <m:t>cos</m:t>
                                    </m:r>
                                  </m:fName>
                                  <m:e>
                                    <m:d>
                                      <m:dPr>
                                        <m:ctrlPr>
                                          <a:rPr lang="en-US" sz="2400" i="1">
                                            <a:latin typeface="Cambria Math" panose="02040503050406030204" pitchFamily="18" charset="0"/>
                                            <a:cs typeface="Times New Roman" panose="02020603050405020304" pitchFamily="18" charset="0"/>
                                          </a:rPr>
                                        </m:ctrlPr>
                                      </m:dPr>
                                      <m:e>
                                        <m:r>
                                          <a:rPr lang="en-US" sz="2400" i="1">
                                            <a:latin typeface="Cambria Math" panose="02040503050406030204" pitchFamily="18" charset="0"/>
                                            <a:cs typeface="Times New Roman" panose="02020603050405020304" pitchFamily="18" charset="0"/>
                                          </a:rPr>
                                          <m:t>2</m:t>
                                        </m:r>
                                        <m:r>
                                          <a:rPr lang="en-US" sz="2400" i="1">
                                            <a:latin typeface="Cambria Math" panose="02040503050406030204" pitchFamily="18" charset="0"/>
                                            <a:cs typeface="Times New Roman" panose="02020603050405020304" pitchFamily="18" charset="0"/>
                                          </a:rPr>
                                          <m:t>𝑡</m:t>
                                        </m:r>
                                      </m:e>
                                    </m:d>
                                  </m:e>
                                </m:func>
                              </m:e>
                            </m:mr>
                          </m:m>
                        </m:e>
                      </m:d>
                      <m:r>
                        <a:rPr lang="en-US" sz="2400" b="0" i="1" smtClean="0">
                          <a:latin typeface="Cambria Math" panose="02040503050406030204" pitchFamily="18" charset="0"/>
                          <a:cs typeface="Times New Roman" panose="02020603050405020304" pitchFamily="18" charset="0"/>
                        </a:rPr>
                        <m:t>.</m:t>
                      </m:r>
                    </m:oMath>
                  </m:oMathPara>
                </a14:m>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algn="ctr"/>
                <a:r>
                  <a:rPr lang="en-US" dirty="0" smtClean="0">
                    <a:latin typeface="Times New Roman" panose="02020603050405020304" pitchFamily="18" charset="0"/>
                    <a:cs typeface="Times New Roman" panose="02020603050405020304" pitchFamily="18" charset="0"/>
                  </a:rPr>
                  <a:t>(Reminder: we’d get the same solution had we performed the tasks on the second term from the last slide.)</a:t>
                </a:r>
              </a:p>
            </p:txBody>
          </p:sp>
        </mc:Choice>
        <mc:Fallback xmlns="">
          <p:sp>
            <p:nvSpPr>
              <p:cNvPr id="2" name="TextBox 1"/>
              <p:cNvSpPr txBox="1">
                <a:spLocks noRot="1" noChangeAspect="1" noMove="1" noResize="1" noEditPoints="1" noAdjustHandles="1" noChangeArrowheads="1" noChangeShapeType="1" noTextEdit="1"/>
              </p:cNvSpPr>
              <p:nvPr/>
            </p:nvSpPr>
            <p:spPr>
              <a:xfrm>
                <a:off x="216131" y="216131"/>
                <a:ext cx="11712633" cy="5761193"/>
              </a:xfrm>
              <a:prstGeom prst="rect">
                <a:avLst/>
              </a:prstGeom>
              <a:blipFill>
                <a:blip r:embed="rId2"/>
                <a:stretch>
                  <a:fillRect l="-780" b="-634"/>
                </a:stretch>
              </a:blipFill>
            </p:spPr>
            <p:txBody>
              <a:bodyPr/>
              <a:lstStyle/>
              <a:p>
                <a:r>
                  <a:rPr lang="en-US">
                    <a:noFill/>
                  </a:rPr>
                  <a:t> </a:t>
                </a:r>
              </a:p>
            </p:txBody>
          </p:sp>
        </mc:Fallback>
      </mc:AlternateContent>
    </p:spTree>
    <p:extLst>
      <p:ext uri="{BB962C8B-B14F-4D97-AF65-F5344CB8AC3E}">
        <p14:creationId xmlns:p14="http://schemas.microsoft.com/office/powerpoint/2010/main" val="683596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365759" y="216131"/>
                <a:ext cx="11596255" cy="5578258"/>
              </a:xfrm>
              <a:prstGeom prst="rect">
                <a:avLst/>
              </a:prstGeom>
            </p:spPr>
            <p:txBody>
              <a:bodyPr wrap="square">
                <a:spAutoFit/>
              </a:bodyPr>
              <a:lstStyle/>
              <a:p>
                <a:r>
                  <a:rPr lang="en-US" sz="2400" dirty="0" smtClean="0">
                    <a:latin typeface="Times New Roman" panose="02020603050405020304" pitchFamily="18" charset="0"/>
                    <a:cs typeface="Times New Roman" panose="02020603050405020304" pitchFamily="18" charset="0"/>
                  </a:rPr>
                  <a:t>The solution of </a:t>
                </a:r>
                <a14:m>
                  <m:oMath xmlns:m="http://schemas.openxmlformats.org/officeDocument/2006/math">
                    <m:sSup>
                      <m:sSupPr>
                        <m:ctrlPr>
                          <a:rPr lang="en-US" sz="2400" i="1">
                            <a:latin typeface="Cambria Math" panose="02040503050406030204" pitchFamily="18" charset="0"/>
                            <a:cs typeface="Times New Roman" panose="02020603050405020304" pitchFamily="18" charset="0"/>
                          </a:rPr>
                        </m:ctrlPr>
                      </m:sSupPr>
                      <m:e>
                        <m:r>
                          <a:rPr lang="en-US" sz="2400" b="1">
                            <a:latin typeface="Cambria Math" panose="02040503050406030204" pitchFamily="18" charset="0"/>
                            <a:cs typeface="Times New Roman" panose="02020603050405020304" pitchFamily="18" charset="0"/>
                          </a:rPr>
                          <m:t>𝐱</m:t>
                        </m:r>
                      </m:e>
                      <m:sup>
                        <m:r>
                          <a:rPr lang="en-US" sz="2400" i="1">
                            <a:latin typeface="Cambria Math" panose="02040503050406030204" pitchFamily="18" charset="0"/>
                            <a:cs typeface="Times New Roman" panose="02020603050405020304" pitchFamily="18" charset="0"/>
                          </a:rPr>
                          <m:t>′</m:t>
                        </m:r>
                      </m:sup>
                    </m:sSup>
                    <m:r>
                      <a:rPr lang="en-US" sz="2400" i="1">
                        <a:latin typeface="Cambria Math" panose="02040503050406030204" pitchFamily="18" charset="0"/>
                        <a:cs typeface="Times New Roman" panose="02020603050405020304" pitchFamily="18" charset="0"/>
                      </a:rPr>
                      <m:t>=</m:t>
                    </m:r>
                    <m:d>
                      <m:dPr>
                        <m:begChr m:val="["/>
                        <m:endChr m:val="]"/>
                        <m:ctrlPr>
                          <a:rPr lang="en-US" sz="2400" i="1">
                            <a:latin typeface="Cambria Math" panose="02040503050406030204" pitchFamily="18" charset="0"/>
                            <a:cs typeface="Times New Roman" panose="02020603050405020304" pitchFamily="18" charset="0"/>
                          </a:rPr>
                        </m:ctrlPr>
                      </m:dPr>
                      <m:e>
                        <m:m>
                          <m:mPr>
                            <m:mcs>
                              <m:mc>
                                <m:mcPr>
                                  <m:count m:val="2"/>
                                  <m:mcJc m:val="center"/>
                                </m:mcPr>
                              </m:mc>
                            </m:mcs>
                            <m:ctrlPr>
                              <a:rPr lang="en-US" sz="2400" i="1">
                                <a:latin typeface="Cambria Math" panose="02040503050406030204" pitchFamily="18" charset="0"/>
                                <a:cs typeface="Times New Roman" panose="02020603050405020304" pitchFamily="18" charset="0"/>
                              </a:rPr>
                            </m:ctrlPr>
                          </m:mPr>
                          <m:mr>
                            <m:e>
                              <m:r>
                                <m:rPr>
                                  <m:brk m:alnAt="7"/>
                                </m:rPr>
                                <a:rPr lang="en-US" sz="2400" i="1">
                                  <a:latin typeface="Cambria Math" panose="02040503050406030204" pitchFamily="18" charset="0"/>
                                  <a:cs typeface="Times New Roman" panose="02020603050405020304" pitchFamily="18" charset="0"/>
                                </a:rPr>
                                <m:t>3</m:t>
                              </m:r>
                            </m:e>
                            <m:e>
                              <m:r>
                                <a:rPr lang="en-US" sz="2400" i="1">
                                  <a:latin typeface="Cambria Math" panose="02040503050406030204" pitchFamily="18" charset="0"/>
                                  <a:cs typeface="Times New Roman" panose="02020603050405020304" pitchFamily="18" charset="0"/>
                                </a:rPr>
                                <m:t>−2</m:t>
                              </m:r>
                            </m:e>
                          </m:mr>
                          <m:mr>
                            <m:e>
                              <m:r>
                                <a:rPr lang="en-US" sz="2400" i="1">
                                  <a:latin typeface="Cambria Math" panose="02040503050406030204" pitchFamily="18" charset="0"/>
                                  <a:cs typeface="Times New Roman" panose="02020603050405020304" pitchFamily="18" charset="0"/>
                                </a:rPr>
                                <m:t>4</m:t>
                              </m:r>
                            </m:e>
                            <m:e>
                              <m:r>
                                <a:rPr lang="en-US" sz="2400" i="1">
                                  <a:latin typeface="Cambria Math" panose="02040503050406030204" pitchFamily="18" charset="0"/>
                                  <a:cs typeface="Times New Roman" panose="02020603050405020304" pitchFamily="18" charset="0"/>
                                </a:rPr>
                                <m:t>−1</m:t>
                              </m:r>
                            </m:e>
                          </m:mr>
                        </m:m>
                      </m:e>
                    </m:d>
                    <m:r>
                      <a:rPr lang="en-US" sz="2400" b="1">
                        <a:latin typeface="Cambria Math" panose="02040503050406030204" pitchFamily="18" charset="0"/>
                        <a:cs typeface="Times New Roman" panose="02020603050405020304" pitchFamily="18" charset="0"/>
                      </a:rPr>
                      <m:t>𝐱</m:t>
                    </m:r>
                  </m:oMath>
                </a14:m>
                <a:r>
                  <a:rPr lang="en-US" sz="2400" dirty="0">
                    <a:latin typeface="Times New Roman" panose="02020603050405020304" pitchFamily="18" charset="0"/>
                    <a:cs typeface="Times New Roman" panose="02020603050405020304" pitchFamily="18" charset="0"/>
                  </a:rPr>
                  <a:t> is</a:t>
                </a:r>
              </a:p>
              <a:p>
                <a:endParaRPr lang="en-US" sz="2400"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en-US" sz="2400" b="1">
                          <a:latin typeface="Cambria Math" panose="02040503050406030204" pitchFamily="18" charset="0"/>
                          <a:cs typeface="Times New Roman" panose="02020603050405020304" pitchFamily="18" charset="0"/>
                        </a:rPr>
                        <m:t>𝐱</m:t>
                      </m:r>
                      <m:d>
                        <m:dPr>
                          <m:ctrlPr>
                            <a:rPr lang="en-US" sz="2400" i="1">
                              <a:latin typeface="Cambria Math" panose="02040503050406030204" pitchFamily="18" charset="0"/>
                              <a:cs typeface="Times New Roman" panose="02020603050405020304" pitchFamily="18" charset="0"/>
                            </a:rPr>
                          </m:ctrlPr>
                        </m:dPr>
                        <m:e>
                          <m:r>
                            <a:rPr lang="en-US" sz="2400" i="1">
                              <a:latin typeface="Cambria Math" panose="02040503050406030204" pitchFamily="18" charset="0"/>
                              <a:cs typeface="Times New Roman" panose="02020603050405020304" pitchFamily="18" charset="0"/>
                            </a:rPr>
                            <m:t>𝑡</m:t>
                          </m:r>
                        </m:e>
                      </m:d>
                      <m:r>
                        <a:rPr lang="en-US" sz="2400" i="1">
                          <a:latin typeface="Cambria Math" panose="02040503050406030204" pitchFamily="18" charset="0"/>
                          <a:cs typeface="Times New Roman" panose="02020603050405020304" pitchFamily="18" charset="0"/>
                        </a:rPr>
                        <m:t>=</m:t>
                      </m:r>
                      <m:sSub>
                        <m:sSubPr>
                          <m:ctrlPr>
                            <a:rPr lang="en-US" sz="2400" i="1">
                              <a:latin typeface="Cambria Math" panose="02040503050406030204" pitchFamily="18" charset="0"/>
                              <a:cs typeface="Times New Roman" panose="02020603050405020304" pitchFamily="18" charset="0"/>
                            </a:rPr>
                          </m:ctrlPr>
                        </m:sSubPr>
                        <m:e>
                          <m:r>
                            <a:rPr lang="en-US" sz="2400" i="1">
                              <a:latin typeface="Cambria Math" panose="02040503050406030204" pitchFamily="18" charset="0"/>
                              <a:cs typeface="Times New Roman" panose="02020603050405020304" pitchFamily="18" charset="0"/>
                            </a:rPr>
                            <m:t>𝑐</m:t>
                          </m:r>
                        </m:e>
                        <m:sub>
                          <m:r>
                            <a:rPr lang="en-US" sz="2400" i="1">
                              <a:latin typeface="Cambria Math" panose="02040503050406030204" pitchFamily="18" charset="0"/>
                              <a:cs typeface="Times New Roman" panose="02020603050405020304" pitchFamily="18" charset="0"/>
                            </a:rPr>
                            <m:t>1</m:t>
                          </m:r>
                        </m:sub>
                      </m:sSub>
                      <m:sSup>
                        <m:sSupPr>
                          <m:ctrlPr>
                            <a:rPr lang="en-US" sz="2400" i="1">
                              <a:latin typeface="Cambria Math" panose="02040503050406030204" pitchFamily="18" charset="0"/>
                              <a:cs typeface="Times New Roman" panose="02020603050405020304" pitchFamily="18" charset="0"/>
                            </a:rPr>
                          </m:ctrlPr>
                        </m:sSupPr>
                        <m:e>
                          <m:r>
                            <a:rPr lang="en-US" sz="2400" i="1">
                              <a:latin typeface="Cambria Math" panose="02040503050406030204" pitchFamily="18" charset="0"/>
                              <a:cs typeface="Times New Roman" panose="02020603050405020304" pitchFamily="18" charset="0"/>
                            </a:rPr>
                            <m:t>𝑒</m:t>
                          </m:r>
                        </m:e>
                        <m:sup>
                          <m:r>
                            <a:rPr lang="en-US" sz="2400" i="1">
                              <a:latin typeface="Cambria Math" panose="02040503050406030204" pitchFamily="18" charset="0"/>
                              <a:cs typeface="Times New Roman" panose="02020603050405020304" pitchFamily="18" charset="0"/>
                            </a:rPr>
                            <m:t>𝑡</m:t>
                          </m:r>
                        </m:sup>
                      </m:sSup>
                      <m:d>
                        <m:dPr>
                          <m:begChr m:val="["/>
                          <m:endChr m:val="]"/>
                          <m:ctrlPr>
                            <a:rPr lang="en-US" sz="2400" i="1">
                              <a:latin typeface="Cambria Math" panose="02040503050406030204" pitchFamily="18" charset="0"/>
                              <a:cs typeface="Times New Roman" panose="02020603050405020304" pitchFamily="18" charset="0"/>
                            </a:rPr>
                          </m:ctrlPr>
                        </m:dPr>
                        <m:e>
                          <m:m>
                            <m:mPr>
                              <m:mcs>
                                <m:mc>
                                  <m:mcPr>
                                    <m:count m:val="1"/>
                                    <m:mcJc m:val="center"/>
                                  </m:mcPr>
                                </m:mc>
                              </m:mcs>
                              <m:ctrlPr>
                                <a:rPr lang="en-US" sz="2400" i="1">
                                  <a:latin typeface="Cambria Math" panose="02040503050406030204" pitchFamily="18" charset="0"/>
                                  <a:cs typeface="Times New Roman" panose="02020603050405020304" pitchFamily="18" charset="0"/>
                                </a:rPr>
                              </m:ctrlPr>
                            </m:mPr>
                            <m:mr>
                              <m:e>
                                <m:func>
                                  <m:funcPr>
                                    <m:ctrlPr>
                                      <a:rPr lang="en-US" sz="2400" i="1">
                                        <a:latin typeface="Cambria Math" panose="02040503050406030204" pitchFamily="18" charset="0"/>
                                        <a:cs typeface="Times New Roman" panose="02020603050405020304" pitchFamily="18" charset="0"/>
                                      </a:rPr>
                                    </m:ctrlPr>
                                  </m:funcPr>
                                  <m:fName>
                                    <m:r>
                                      <m:rPr>
                                        <m:sty m:val="p"/>
                                        <m:brk m:alnAt="7"/>
                                      </m:rPr>
                                      <a:rPr lang="en-US" sz="2400">
                                        <a:latin typeface="Cambria Math" panose="02040503050406030204" pitchFamily="18" charset="0"/>
                                        <a:cs typeface="Times New Roman" panose="02020603050405020304" pitchFamily="18" charset="0"/>
                                      </a:rPr>
                                      <m:t>c</m:t>
                                    </m:r>
                                    <m:r>
                                      <m:rPr>
                                        <m:sty m:val="p"/>
                                      </m:rPr>
                                      <a:rPr lang="en-US" sz="2400">
                                        <a:latin typeface="Cambria Math" panose="02040503050406030204" pitchFamily="18" charset="0"/>
                                        <a:cs typeface="Times New Roman" panose="02020603050405020304" pitchFamily="18" charset="0"/>
                                      </a:rPr>
                                      <m:t>os</m:t>
                                    </m:r>
                                  </m:fName>
                                  <m:e>
                                    <m:r>
                                      <a:rPr lang="en-US" sz="2400" i="1">
                                        <a:latin typeface="Cambria Math" panose="02040503050406030204" pitchFamily="18" charset="0"/>
                                        <a:cs typeface="Times New Roman" panose="02020603050405020304" pitchFamily="18" charset="0"/>
                                      </a:rPr>
                                      <m:t>(2</m:t>
                                    </m:r>
                                    <m:r>
                                      <a:rPr lang="en-US" sz="2400" i="1">
                                        <a:latin typeface="Cambria Math" panose="02040503050406030204" pitchFamily="18" charset="0"/>
                                        <a:cs typeface="Times New Roman" panose="02020603050405020304" pitchFamily="18" charset="0"/>
                                      </a:rPr>
                                      <m:t>𝑡</m:t>
                                    </m:r>
                                    <m:r>
                                      <a:rPr lang="en-US" sz="2400" i="1">
                                        <a:latin typeface="Cambria Math" panose="02040503050406030204" pitchFamily="18" charset="0"/>
                                        <a:cs typeface="Times New Roman" panose="02020603050405020304" pitchFamily="18" charset="0"/>
                                      </a:rPr>
                                      <m:t>)</m:t>
                                    </m:r>
                                  </m:e>
                                </m:func>
                              </m:e>
                            </m:mr>
                            <m:mr>
                              <m:e>
                                <m:func>
                                  <m:funcPr>
                                    <m:ctrlPr>
                                      <a:rPr lang="en-US" sz="2400" i="1">
                                        <a:latin typeface="Cambria Math" panose="02040503050406030204" pitchFamily="18" charset="0"/>
                                        <a:cs typeface="Times New Roman" panose="02020603050405020304" pitchFamily="18" charset="0"/>
                                      </a:rPr>
                                    </m:ctrlPr>
                                  </m:funcPr>
                                  <m:fName>
                                    <m:r>
                                      <m:rPr>
                                        <m:sty m:val="p"/>
                                      </m:rPr>
                                      <a:rPr lang="en-US" sz="2400">
                                        <a:latin typeface="Cambria Math" panose="02040503050406030204" pitchFamily="18" charset="0"/>
                                        <a:cs typeface="Times New Roman" panose="02020603050405020304" pitchFamily="18" charset="0"/>
                                      </a:rPr>
                                      <m:t>cos</m:t>
                                    </m:r>
                                  </m:fName>
                                  <m:e>
                                    <m:r>
                                      <a:rPr lang="en-US" sz="2400" i="1">
                                        <a:latin typeface="Cambria Math" panose="02040503050406030204" pitchFamily="18" charset="0"/>
                                        <a:cs typeface="Times New Roman" panose="02020603050405020304" pitchFamily="18" charset="0"/>
                                      </a:rPr>
                                      <m:t>(2</m:t>
                                    </m:r>
                                    <m:r>
                                      <a:rPr lang="en-US" sz="2400" i="1">
                                        <a:latin typeface="Cambria Math" panose="02040503050406030204" pitchFamily="18" charset="0"/>
                                        <a:cs typeface="Times New Roman" panose="02020603050405020304" pitchFamily="18" charset="0"/>
                                      </a:rPr>
                                      <m:t>𝑡</m:t>
                                    </m:r>
                                    <m:r>
                                      <a:rPr lang="en-US" sz="2400" i="1">
                                        <a:latin typeface="Cambria Math" panose="02040503050406030204" pitchFamily="18" charset="0"/>
                                        <a:cs typeface="Times New Roman" panose="02020603050405020304" pitchFamily="18" charset="0"/>
                                      </a:rPr>
                                      <m:t>)</m:t>
                                    </m:r>
                                  </m:e>
                                </m:func>
                                <m:r>
                                  <a:rPr lang="en-US" sz="2400" i="1">
                                    <a:latin typeface="Cambria Math" panose="02040503050406030204" pitchFamily="18" charset="0"/>
                                    <a:cs typeface="Times New Roman" panose="02020603050405020304" pitchFamily="18" charset="0"/>
                                  </a:rPr>
                                  <m:t>+</m:t>
                                </m:r>
                                <m:func>
                                  <m:funcPr>
                                    <m:ctrlPr>
                                      <a:rPr lang="en-US" sz="2400" i="1">
                                        <a:latin typeface="Cambria Math" panose="02040503050406030204" pitchFamily="18" charset="0"/>
                                        <a:cs typeface="Times New Roman" panose="02020603050405020304" pitchFamily="18" charset="0"/>
                                      </a:rPr>
                                    </m:ctrlPr>
                                  </m:funcPr>
                                  <m:fName>
                                    <m:r>
                                      <m:rPr>
                                        <m:sty m:val="p"/>
                                      </m:rPr>
                                      <a:rPr lang="en-US" sz="2400">
                                        <a:latin typeface="Cambria Math" panose="02040503050406030204" pitchFamily="18" charset="0"/>
                                        <a:cs typeface="Times New Roman" panose="02020603050405020304" pitchFamily="18" charset="0"/>
                                      </a:rPr>
                                      <m:t>sin</m:t>
                                    </m:r>
                                  </m:fName>
                                  <m:e>
                                    <m:r>
                                      <a:rPr lang="en-US" sz="2400" i="1">
                                        <a:latin typeface="Cambria Math" panose="02040503050406030204" pitchFamily="18" charset="0"/>
                                        <a:cs typeface="Times New Roman" panose="02020603050405020304" pitchFamily="18" charset="0"/>
                                      </a:rPr>
                                      <m:t>(2</m:t>
                                    </m:r>
                                    <m:r>
                                      <a:rPr lang="en-US" sz="2400" i="1">
                                        <a:latin typeface="Cambria Math" panose="02040503050406030204" pitchFamily="18" charset="0"/>
                                        <a:cs typeface="Times New Roman" panose="02020603050405020304" pitchFamily="18" charset="0"/>
                                      </a:rPr>
                                      <m:t>𝑡</m:t>
                                    </m:r>
                                    <m:r>
                                      <a:rPr lang="en-US" sz="2400" i="1">
                                        <a:latin typeface="Cambria Math" panose="02040503050406030204" pitchFamily="18" charset="0"/>
                                        <a:cs typeface="Times New Roman" panose="02020603050405020304" pitchFamily="18" charset="0"/>
                                      </a:rPr>
                                      <m:t>)</m:t>
                                    </m:r>
                                  </m:e>
                                </m:func>
                              </m:e>
                            </m:mr>
                          </m:m>
                        </m:e>
                      </m:d>
                      <m:r>
                        <a:rPr lang="en-US" sz="2400" i="1">
                          <a:latin typeface="Cambria Math" panose="02040503050406030204" pitchFamily="18" charset="0"/>
                          <a:cs typeface="Times New Roman" panose="02020603050405020304" pitchFamily="18" charset="0"/>
                        </a:rPr>
                        <m:t>+</m:t>
                      </m:r>
                      <m:sSub>
                        <m:sSubPr>
                          <m:ctrlPr>
                            <a:rPr lang="en-US" sz="2400" i="1">
                              <a:latin typeface="Cambria Math" panose="02040503050406030204" pitchFamily="18" charset="0"/>
                              <a:cs typeface="Times New Roman" panose="02020603050405020304" pitchFamily="18" charset="0"/>
                            </a:rPr>
                          </m:ctrlPr>
                        </m:sSubPr>
                        <m:e>
                          <m:r>
                            <a:rPr lang="en-US" sz="2400" i="1">
                              <a:latin typeface="Cambria Math" panose="02040503050406030204" pitchFamily="18" charset="0"/>
                              <a:cs typeface="Times New Roman" panose="02020603050405020304" pitchFamily="18" charset="0"/>
                            </a:rPr>
                            <m:t>𝑐</m:t>
                          </m:r>
                        </m:e>
                        <m:sub>
                          <m:r>
                            <a:rPr lang="en-US" sz="2400" i="1">
                              <a:latin typeface="Cambria Math" panose="02040503050406030204" pitchFamily="18" charset="0"/>
                              <a:cs typeface="Times New Roman" panose="02020603050405020304" pitchFamily="18" charset="0"/>
                            </a:rPr>
                            <m:t>2</m:t>
                          </m:r>
                        </m:sub>
                      </m:sSub>
                      <m:sSup>
                        <m:sSupPr>
                          <m:ctrlPr>
                            <a:rPr lang="en-US" sz="2400" i="1">
                              <a:latin typeface="Cambria Math" panose="02040503050406030204" pitchFamily="18" charset="0"/>
                              <a:cs typeface="Times New Roman" panose="02020603050405020304" pitchFamily="18" charset="0"/>
                            </a:rPr>
                          </m:ctrlPr>
                        </m:sSupPr>
                        <m:e>
                          <m:r>
                            <a:rPr lang="en-US" sz="2400" i="1">
                              <a:latin typeface="Cambria Math" panose="02040503050406030204" pitchFamily="18" charset="0"/>
                              <a:cs typeface="Times New Roman" panose="02020603050405020304" pitchFamily="18" charset="0"/>
                            </a:rPr>
                            <m:t>𝑒</m:t>
                          </m:r>
                        </m:e>
                        <m:sup>
                          <m:r>
                            <a:rPr lang="en-US" sz="2400" i="1">
                              <a:latin typeface="Cambria Math" panose="02040503050406030204" pitchFamily="18" charset="0"/>
                              <a:cs typeface="Times New Roman" panose="02020603050405020304" pitchFamily="18" charset="0"/>
                            </a:rPr>
                            <m:t>𝑡</m:t>
                          </m:r>
                        </m:sup>
                      </m:sSup>
                      <m:d>
                        <m:dPr>
                          <m:begChr m:val="["/>
                          <m:endChr m:val="]"/>
                          <m:ctrlPr>
                            <a:rPr lang="en-US" sz="2400" i="1">
                              <a:latin typeface="Cambria Math" panose="02040503050406030204" pitchFamily="18" charset="0"/>
                              <a:cs typeface="Times New Roman" panose="02020603050405020304" pitchFamily="18" charset="0"/>
                            </a:rPr>
                          </m:ctrlPr>
                        </m:dPr>
                        <m:e>
                          <m:m>
                            <m:mPr>
                              <m:mcs>
                                <m:mc>
                                  <m:mcPr>
                                    <m:count m:val="1"/>
                                    <m:mcJc m:val="center"/>
                                  </m:mcPr>
                                </m:mc>
                              </m:mcs>
                              <m:ctrlPr>
                                <a:rPr lang="en-US" sz="2400" i="1">
                                  <a:latin typeface="Cambria Math" panose="02040503050406030204" pitchFamily="18" charset="0"/>
                                  <a:cs typeface="Times New Roman" panose="02020603050405020304" pitchFamily="18" charset="0"/>
                                </a:rPr>
                              </m:ctrlPr>
                            </m:mPr>
                            <m:mr>
                              <m:e>
                                <m:func>
                                  <m:funcPr>
                                    <m:ctrlPr>
                                      <a:rPr lang="en-US" sz="2400" i="1">
                                        <a:latin typeface="Cambria Math" panose="02040503050406030204" pitchFamily="18" charset="0"/>
                                        <a:cs typeface="Times New Roman" panose="02020603050405020304" pitchFamily="18" charset="0"/>
                                      </a:rPr>
                                    </m:ctrlPr>
                                  </m:funcPr>
                                  <m:fName>
                                    <m:r>
                                      <m:rPr>
                                        <m:sty m:val="p"/>
                                      </m:rPr>
                                      <a:rPr lang="en-US" sz="2400">
                                        <a:latin typeface="Cambria Math" panose="02040503050406030204" pitchFamily="18" charset="0"/>
                                        <a:cs typeface="Times New Roman" panose="02020603050405020304" pitchFamily="18" charset="0"/>
                                      </a:rPr>
                                      <m:t>sin</m:t>
                                    </m:r>
                                  </m:fName>
                                  <m:e>
                                    <m:d>
                                      <m:dPr>
                                        <m:ctrlPr>
                                          <a:rPr lang="en-US" sz="2400" i="1">
                                            <a:latin typeface="Cambria Math" panose="02040503050406030204" pitchFamily="18" charset="0"/>
                                            <a:cs typeface="Times New Roman" panose="02020603050405020304" pitchFamily="18" charset="0"/>
                                          </a:rPr>
                                        </m:ctrlPr>
                                      </m:dPr>
                                      <m:e>
                                        <m:r>
                                          <a:rPr lang="en-US" sz="2400" i="1">
                                            <a:latin typeface="Cambria Math" panose="02040503050406030204" pitchFamily="18" charset="0"/>
                                            <a:cs typeface="Times New Roman" panose="02020603050405020304" pitchFamily="18" charset="0"/>
                                          </a:rPr>
                                          <m:t>2</m:t>
                                        </m:r>
                                        <m:r>
                                          <a:rPr lang="en-US" sz="2400" i="1">
                                            <a:latin typeface="Cambria Math" panose="02040503050406030204" pitchFamily="18" charset="0"/>
                                            <a:cs typeface="Times New Roman" panose="02020603050405020304" pitchFamily="18" charset="0"/>
                                          </a:rPr>
                                          <m:t>𝑡</m:t>
                                        </m:r>
                                      </m:e>
                                    </m:d>
                                  </m:e>
                                </m:func>
                              </m:e>
                            </m:mr>
                            <m:mr>
                              <m:e>
                                <m:func>
                                  <m:funcPr>
                                    <m:ctrlPr>
                                      <a:rPr lang="en-US" sz="2400" i="1">
                                        <a:latin typeface="Cambria Math" panose="02040503050406030204" pitchFamily="18" charset="0"/>
                                        <a:cs typeface="Times New Roman" panose="02020603050405020304" pitchFamily="18" charset="0"/>
                                      </a:rPr>
                                    </m:ctrlPr>
                                  </m:funcPr>
                                  <m:fName>
                                    <m:r>
                                      <m:rPr>
                                        <m:sty m:val="p"/>
                                      </m:rPr>
                                      <a:rPr lang="en-US" sz="2400">
                                        <a:latin typeface="Cambria Math" panose="02040503050406030204" pitchFamily="18" charset="0"/>
                                        <a:cs typeface="Times New Roman" panose="02020603050405020304" pitchFamily="18" charset="0"/>
                                      </a:rPr>
                                      <m:t>sin</m:t>
                                    </m:r>
                                  </m:fName>
                                  <m:e>
                                    <m:r>
                                      <a:rPr lang="en-US" sz="2400" i="1">
                                        <a:latin typeface="Cambria Math" panose="02040503050406030204" pitchFamily="18" charset="0"/>
                                        <a:cs typeface="Times New Roman" panose="02020603050405020304" pitchFamily="18" charset="0"/>
                                      </a:rPr>
                                      <m:t>(2</m:t>
                                    </m:r>
                                    <m:r>
                                      <a:rPr lang="en-US" sz="2400" i="1">
                                        <a:latin typeface="Cambria Math" panose="02040503050406030204" pitchFamily="18" charset="0"/>
                                        <a:cs typeface="Times New Roman" panose="02020603050405020304" pitchFamily="18" charset="0"/>
                                      </a:rPr>
                                      <m:t>𝑡</m:t>
                                    </m:r>
                                    <m:r>
                                      <a:rPr lang="en-US" sz="2400" i="1">
                                        <a:latin typeface="Cambria Math" panose="02040503050406030204" pitchFamily="18" charset="0"/>
                                        <a:cs typeface="Times New Roman" panose="02020603050405020304" pitchFamily="18" charset="0"/>
                                      </a:rPr>
                                      <m:t>)</m:t>
                                    </m:r>
                                  </m:e>
                                </m:func>
                                <m:r>
                                  <a:rPr lang="en-US" sz="2400" i="1">
                                    <a:latin typeface="Cambria Math" panose="02040503050406030204" pitchFamily="18" charset="0"/>
                                    <a:cs typeface="Times New Roman" panose="02020603050405020304" pitchFamily="18" charset="0"/>
                                  </a:rPr>
                                  <m:t>−</m:t>
                                </m:r>
                                <m:func>
                                  <m:funcPr>
                                    <m:ctrlPr>
                                      <a:rPr lang="en-US" sz="2400" i="1">
                                        <a:latin typeface="Cambria Math" panose="02040503050406030204" pitchFamily="18" charset="0"/>
                                        <a:cs typeface="Times New Roman" panose="02020603050405020304" pitchFamily="18" charset="0"/>
                                      </a:rPr>
                                    </m:ctrlPr>
                                  </m:funcPr>
                                  <m:fName>
                                    <m:r>
                                      <m:rPr>
                                        <m:sty m:val="p"/>
                                      </m:rPr>
                                      <a:rPr lang="en-US" sz="2400">
                                        <a:latin typeface="Cambria Math" panose="02040503050406030204" pitchFamily="18" charset="0"/>
                                        <a:cs typeface="Times New Roman" panose="02020603050405020304" pitchFamily="18" charset="0"/>
                                      </a:rPr>
                                      <m:t>cos</m:t>
                                    </m:r>
                                  </m:fName>
                                  <m:e>
                                    <m:d>
                                      <m:dPr>
                                        <m:ctrlPr>
                                          <a:rPr lang="en-US" sz="2400" i="1">
                                            <a:latin typeface="Cambria Math" panose="02040503050406030204" pitchFamily="18" charset="0"/>
                                            <a:cs typeface="Times New Roman" panose="02020603050405020304" pitchFamily="18" charset="0"/>
                                          </a:rPr>
                                        </m:ctrlPr>
                                      </m:dPr>
                                      <m:e>
                                        <m:r>
                                          <a:rPr lang="en-US" sz="2400" i="1">
                                            <a:latin typeface="Cambria Math" panose="02040503050406030204" pitchFamily="18" charset="0"/>
                                            <a:cs typeface="Times New Roman" panose="02020603050405020304" pitchFamily="18" charset="0"/>
                                          </a:rPr>
                                          <m:t>2</m:t>
                                        </m:r>
                                        <m:r>
                                          <a:rPr lang="en-US" sz="2400" i="1">
                                            <a:latin typeface="Cambria Math" panose="02040503050406030204" pitchFamily="18" charset="0"/>
                                            <a:cs typeface="Times New Roman" panose="02020603050405020304" pitchFamily="18" charset="0"/>
                                          </a:rPr>
                                          <m:t>𝑡</m:t>
                                        </m:r>
                                      </m:e>
                                    </m:d>
                                  </m:e>
                                </m:func>
                              </m:e>
                            </m:mr>
                          </m:m>
                        </m:e>
                      </m:d>
                      <m:r>
                        <a:rPr lang="en-US" sz="2400" i="1">
                          <a:latin typeface="Cambria Math" panose="02040503050406030204" pitchFamily="18" charset="0"/>
                          <a:cs typeface="Times New Roman" panose="02020603050405020304" pitchFamily="18" charset="0"/>
                        </a:rPr>
                        <m:t>.</m:t>
                      </m:r>
                    </m:oMath>
                  </m:oMathPara>
                </a14:m>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We should check that the two vectors are linearly independent by checking its </a:t>
                </a:r>
                <a:r>
                  <a:rPr lang="en-US" sz="2400" dirty="0" err="1" smtClean="0">
                    <a:latin typeface="Times New Roman" panose="02020603050405020304" pitchFamily="18" charset="0"/>
                    <a:cs typeface="Times New Roman" panose="02020603050405020304" pitchFamily="18" charset="0"/>
                  </a:rPr>
                  <a:t>Wronskian</a:t>
                </a:r>
                <a:r>
                  <a:rPr lang="en-US" sz="2400" dirty="0" smtClean="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cs typeface="Times New Roman" panose="02020603050405020304" pitchFamily="18" charset="0"/>
                        </a:rPr>
                        <m:t>𝑊</m:t>
                      </m:r>
                      <m:r>
                        <a:rPr lang="en-US" sz="2400" b="0" i="1" smtClean="0">
                          <a:latin typeface="Cambria Math" panose="02040503050406030204" pitchFamily="18" charset="0"/>
                          <a:cs typeface="Times New Roman" panose="02020603050405020304" pitchFamily="18" charset="0"/>
                        </a:rPr>
                        <m:t>=</m:t>
                      </m:r>
                      <m:func>
                        <m:funcPr>
                          <m:ctrlPr>
                            <a:rPr lang="en-US" sz="2400" b="0" i="1" smtClean="0">
                              <a:latin typeface="Cambria Math" panose="02040503050406030204" pitchFamily="18" charset="0"/>
                              <a:cs typeface="Times New Roman" panose="02020603050405020304" pitchFamily="18" charset="0"/>
                            </a:rPr>
                          </m:ctrlPr>
                        </m:funcPr>
                        <m:fName>
                          <m:r>
                            <m:rPr>
                              <m:sty m:val="p"/>
                            </m:rPr>
                            <a:rPr lang="en-US" sz="2400" b="0" i="0" smtClean="0">
                              <a:latin typeface="Cambria Math" panose="02040503050406030204" pitchFamily="18" charset="0"/>
                              <a:cs typeface="Times New Roman" panose="02020603050405020304" pitchFamily="18" charset="0"/>
                            </a:rPr>
                            <m:t>det</m:t>
                          </m:r>
                        </m:fName>
                        <m:e>
                          <m:d>
                            <m:dPr>
                              <m:begChr m:val="["/>
                              <m:endChr m:val="]"/>
                              <m:ctrlPr>
                                <a:rPr lang="en-US" sz="2400" b="0" i="1" smtClean="0">
                                  <a:latin typeface="Cambria Math" panose="02040503050406030204" pitchFamily="18" charset="0"/>
                                  <a:cs typeface="Times New Roman" panose="02020603050405020304" pitchFamily="18" charset="0"/>
                                </a:rPr>
                              </m:ctrlPr>
                            </m:dPr>
                            <m:e>
                              <m:m>
                                <m:mPr>
                                  <m:mcs>
                                    <m:mc>
                                      <m:mcPr>
                                        <m:count m:val="2"/>
                                        <m:mcJc m:val="center"/>
                                      </m:mcPr>
                                    </m:mc>
                                  </m:mcs>
                                  <m:ctrlPr>
                                    <a:rPr lang="en-US" sz="2400" b="0" i="1" smtClean="0">
                                      <a:latin typeface="Cambria Math" panose="02040503050406030204" pitchFamily="18" charset="0"/>
                                      <a:cs typeface="Times New Roman" panose="02020603050405020304" pitchFamily="18" charset="0"/>
                                    </a:rPr>
                                  </m:ctrlPr>
                                </m:mPr>
                                <m:mr>
                                  <m:e>
                                    <m:sSup>
                                      <m:sSupPr>
                                        <m:ctrlPr>
                                          <a:rPr lang="en-US" sz="2400" b="0" i="1" smtClean="0">
                                            <a:latin typeface="Cambria Math" panose="02040503050406030204" pitchFamily="18" charset="0"/>
                                            <a:cs typeface="Times New Roman" panose="02020603050405020304" pitchFamily="18" charset="0"/>
                                          </a:rPr>
                                        </m:ctrlPr>
                                      </m:sSupPr>
                                      <m:e>
                                        <m:r>
                                          <m:rPr>
                                            <m:brk m:alnAt="7"/>
                                          </m:rPr>
                                          <a:rPr lang="en-US" sz="2400" b="0" i="1" smtClean="0">
                                            <a:latin typeface="Cambria Math" panose="02040503050406030204" pitchFamily="18" charset="0"/>
                                            <a:cs typeface="Times New Roman" panose="02020603050405020304" pitchFamily="18" charset="0"/>
                                          </a:rPr>
                                          <m:t>𝑒</m:t>
                                        </m:r>
                                      </m:e>
                                      <m:sup>
                                        <m:r>
                                          <m:rPr>
                                            <m:brk m:alnAt="7"/>
                                          </m:rPr>
                                          <a:rPr lang="en-US" sz="2400" b="0" i="1" smtClean="0">
                                            <a:latin typeface="Cambria Math" panose="02040503050406030204" pitchFamily="18" charset="0"/>
                                            <a:cs typeface="Times New Roman" panose="02020603050405020304" pitchFamily="18" charset="0"/>
                                          </a:rPr>
                                          <m:t>𝑡</m:t>
                                        </m:r>
                                      </m:sup>
                                    </m:sSup>
                                    <m:func>
                                      <m:funcPr>
                                        <m:ctrlPr>
                                          <a:rPr lang="en-US" sz="2400" i="1">
                                            <a:latin typeface="Cambria Math" panose="02040503050406030204" pitchFamily="18" charset="0"/>
                                            <a:cs typeface="Times New Roman" panose="02020603050405020304" pitchFamily="18" charset="0"/>
                                          </a:rPr>
                                        </m:ctrlPr>
                                      </m:funcPr>
                                      <m:fName>
                                        <m:r>
                                          <m:rPr>
                                            <m:sty m:val="p"/>
                                            <m:brk m:alnAt="7"/>
                                          </m:rPr>
                                          <a:rPr lang="en-US" sz="2400">
                                            <a:latin typeface="Cambria Math" panose="02040503050406030204" pitchFamily="18" charset="0"/>
                                            <a:cs typeface="Times New Roman" panose="02020603050405020304" pitchFamily="18" charset="0"/>
                                          </a:rPr>
                                          <m:t>c</m:t>
                                        </m:r>
                                        <m:r>
                                          <m:rPr>
                                            <m:sty m:val="p"/>
                                          </m:rPr>
                                          <a:rPr lang="en-US" sz="2400">
                                            <a:latin typeface="Cambria Math" panose="02040503050406030204" pitchFamily="18" charset="0"/>
                                            <a:cs typeface="Times New Roman" panose="02020603050405020304" pitchFamily="18" charset="0"/>
                                          </a:rPr>
                                          <m:t>os</m:t>
                                        </m:r>
                                      </m:fName>
                                      <m:e>
                                        <m:r>
                                          <a:rPr lang="en-US" sz="2400" i="1">
                                            <a:latin typeface="Cambria Math" panose="02040503050406030204" pitchFamily="18" charset="0"/>
                                            <a:cs typeface="Times New Roman" panose="02020603050405020304" pitchFamily="18" charset="0"/>
                                          </a:rPr>
                                          <m:t>(2</m:t>
                                        </m:r>
                                        <m:r>
                                          <a:rPr lang="en-US" sz="2400" i="1">
                                            <a:latin typeface="Cambria Math" panose="02040503050406030204" pitchFamily="18" charset="0"/>
                                            <a:cs typeface="Times New Roman" panose="02020603050405020304" pitchFamily="18" charset="0"/>
                                          </a:rPr>
                                          <m:t>𝑡</m:t>
                                        </m:r>
                                        <m:r>
                                          <a:rPr lang="en-US" sz="2400" i="1">
                                            <a:latin typeface="Cambria Math" panose="02040503050406030204" pitchFamily="18" charset="0"/>
                                            <a:cs typeface="Times New Roman" panose="02020603050405020304" pitchFamily="18" charset="0"/>
                                          </a:rPr>
                                          <m:t>)</m:t>
                                        </m:r>
                                      </m:e>
                                    </m:func>
                                  </m:e>
                                  <m:e>
                                    <m:sSup>
                                      <m:sSupPr>
                                        <m:ctrlPr>
                                          <a:rPr lang="en-US" sz="2400" i="1">
                                            <a:latin typeface="Cambria Math" panose="02040503050406030204" pitchFamily="18" charset="0"/>
                                            <a:cs typeface="Times New Roman" panose="02020603050405020304" pitchFamily="18" charset="0"/>
                                          </a:rPr>
                                        </m:ctrlPr>
                                      </m:sSupPr>
                                      <m:e>
                                        <m:r>
                                          <m:rPr>
                                            <m:brk m:alnAt="7"/>
                                          </m:rPr>
                                          <a:rPr lang="en-US" sz="2400" i="1">
                                            <a:latin typeface="Cambria Math" panose="02040503050406030204" pitchFamily="18" charset="0"/>
                                            <a:cs typeface="Times New Roman" panose="02020603050405020304" pitchFamily="18" charset="0"/>
                                          </a:rPr>
                                          <m:t>𝑒</m:t>
                                        </m:r>
                                      </m:e>
                                      <m:sup>
                                        <m:r>
                                          <m:rPr>
                                            <m:brk m:alnAt="7"/>
                                          </m:rPr>
                                          <a:rPr lang="en-US" sz="2400" i="1">
                                            <a:latin typeface="Cambria Math" panose="02040503050406030204" pitchFamily="18" charset="0"/>
                                            <a:cs typeface="Times New Roman" panose="02020603050405020304" pitchFamily="18" charset="0"/>
                                          </a:rPr>
                                          <m:t>𝑡</m:t>
                                        </m:r>
                                      </m:sup>
                                    </m:sSup>
                                    <m:func>
                                      <m:funcPr>
                                        <m:ctrlPr>
                                          <a:rPr lang="en-US" sz="2400" i="1">
                                            <a:latin typeface="Cambria Math" panose="02040503050406030204" pitchFamily="18" charset="0"/>
                                            <a:cs typeface="Times New Roman" panose="02020603050405020304" pitchFamily="18" charset="0"/>
                                          </a:rPr>
                                        </m:ctrlPr>
                                      </m:funcPr>
                                      <m:fName>
                                        <m:r>
                                          <m:rPr>
                                            <m:sty m:val="p"/>
                                          </m:rPr>
                                          <a:rPr lang="en-US" sz="2400">
                                            <a:latin typeface="Cambria Math" panose="02040503050406030204" pitchFamily="18" charset="0"/>
                                            <a:cs typeface="Times New Roman" panose="02020603050405020304" pitchFamily="18" charset="0"/>
                                          </a:rPr>
                                          <m:t>sin</m:t>
                                        </m:r>
                                      </m:fName>
                                      <m:e>
                                        <m:d>
                                          <m:dPr>
                                            <m:ctrlPr>
                                              <a:rPr lang="en-US" sz="2400" i="1">
                                                <a:latin typeface="Cambria Math" panose="02040503050406030204" pitchFamily="18" charset="0"/>
                                                <a:cs typeface="Times New Roman" panose="02020603050405020304" pitchFamily="18" charset="0"/>
                                              </a:rPr>
                                            </m:ctrlPr>
                                          </m:dPr>
                                          <m:e>
                                            <m:r>
                                              <a:rPr lang="en-US" sz="2400" i="1">
                                                <a:latin typeface="Cambria Math" panose="02040503050406030204" pitchFamily="18" charset="0"/>
                                                <a:cs typeface="Times New Roman" panose="02020603050405020304" pitchFamily="18" charset="0"/>
                                              </a:rPr>
                                              <m:t>2</m:t>
                                            </m:r>
                                            <m:r>
                                              <a:rPr lang="en-US" sz="2400" i="1">
                                                <a:latin typeface="Cambria Math" panose="02040503050406030204" pitchFamily="18" charset="0"/>
                                                <a:cs typeface="Times New Roman" panose="02020603050405020304" pitchFamily="18" charset="0"/>
                                              </a:rPr>
                                              <m:t>𝑡</m:t>
                                            </m:r>
                                          </m:e>
                                        </m:d>
                                      </m:e>
                                    </m:func>
                                  </m:e>
                                </m:mr>
                                <m:mr>
                                  <m:e>
                                    <m:sSup>
                                      <m:sSupPr>
                                        <m:ctrlPr>
                                          <a:rPr lang="en-US" sz="2400" i="1">
                                            <a:latin typeface="Cambria Math" panose="02040503050406030204" pitchFamily="18" charset="0"/>
                                            <a:cs typeface="Times New Roman" panose="02020603050405020304" pitchFamily="18" charset="0"/>
                                          </a:rPr>
                                        </m:ctrlPr>
                                      </m:sSupPr>
                                      <m:e>
                                        <m:r>
                                          <m:rPr>
                                            <m:brk m:alnAt="7"/>
                                          </m:rPr>
                                          <a:rPr lang="en-US" sz="2400" i="1">
                                            <a:latin typeface="Cambria Math" panose="02040503050406030204" pitchFamily="18" charset="0"/>
                                            <a:cs typeface="Times New Roman" panose="02020603050405020304" pitchFamily="18" charset="0"/>
                                          </a:rPr>
                                          <m:t>𝑒</m:t>
                                        </m:r>
                                      </m:e>
                                      <m:sup>
                                        <m:r>
                                          <m:rPr>
                                            <m:brk m:alnAt="7"/>
                                          </m:rPr>
                                          <a:rPr lang="en-US" sz="2400" i="1">
                                            <a:latin typeface="Cambria Math" panose="02040503050406030204" pitchFamily="18" charset="0"/>
                                            <a:cs typeface="Times New Roman" panose="02020603050405020304" pitchFamily="18" charset="0"/>
                                          </a:rPr>
                                          <m:t>𝑡</m:t>
                                        </m:r>
                                      </m:sup>
                                    </m:sSup>
                                    <m:d>
                                      <m:dPr>
                                        <m:ctrlPr>
                                          <a:rPr lang="en-US" sz="2400" b="0" i="1" smtClean="0">
                                            <a:latin typeface="Cambria Math" panose="02040503050406030204" pitchFamily="18" charset="0"/>
                                            <a:cs typeface="Times New Roman" panose="02020603050405020304" pitchFamily="18" charset="0"/>
                                          </a:rPr>
                                        </m:ctrlPr>
                                      </m:dPr>
                                      <m:e>
                                        <m:func>
                                          <m:funcPr>
                                            <m:ctrlPr>
                                              <a:rPr lang="en-US" sz="2400" i="1">
                                                <a:latin typeface="Cambria Math" panose="02040503050406030204" pitchFamily="18" charset="0"/>
                                                <a:cs typeface="Times New Roman" panose="02020603050405020304" pitchFamily="18" charset="0"/>
                                              </a:rPr>
                                            </m:ctrlPr>
                                          </m:funcPr>
                                          <m:fName>
                                            <m:r>
                                              <m:rPr>
                                                <m:sty m:val="p"/>
                                              </m:rPr>
                                              <a:rPr lang="en-US" sz="2400">
                                                <a:latin typeface="Cambria Math" panose="02040503050406030204" pitchFamily="18" charset="0"/>
                                                <a:cs typeface="Times New Roman" panose="02020603050405020304" pitchFamily="18" charset="0"/>
                                              </a:rPr>
                                              <m:t>cos</m:t>
                                            </m:r>
                                          </m:fName>
                                          <m:e>
                                            <m:d>
                                              <m:dPr>
                                                <m:ctrlPr>
                                                  <a:rPr lang="en-US" sz="2400" i="1">
                                                    <a:latin typeface="Cambria Math" panose="02040503050406030204" pitchFamily="18" charset="0"/>
                                                    <a:cs typeface="Times New Roman" panose="02020603050405020304" pitchFamily="18" charset="0"/>
                                                  </a:rPr>
                                                </m:ctrlPr>
                                              </m:dPr>
                                              <m:e>
                                                <m:r>
                                                  <a:rPr lang="en-US" sz="2400" i="1">
                                                    <a:latin typeface="Cambria Math" panose="02040503050406030204" pitchFamily="18" charset="0"/>
                                                    <a:cs typeface="Times New Roman" panose="02020603050405020304" pitchFamily="18" charset="0"/>
                                                  </a:rPr>
                                                  <m:t>2</m:t>
                                                </m:r>
                                                <m:r>
                                                  <a:rPr lang="en-US" sz="2400" i="1">
                                                    <a:latin typeface="Cambria Math" panose="02040503050406030204" pitchFamily="18" charset="0"/>
                                                    <a:cs typeface="Times New Roman" panose="02020603050405020304" pitchFamily="18" charset="0"/>
                                                  </a:rPr>
                                                  <m:t>𝑡</m:t>
                                                </m:r>
                                              </m:e>
                                            </m:d>
                                          </m:e>
                                        </m:func>
                                        <m:r>
                                          <a:rPr lang="en-US" sz="2400" i="1">
                                            <a:latin typeface="Cambria Math" panose="02040503050406030204" pitchFamily="18" charset="0"/>
                                            <a:cs typeface="Times New Roman" panose="02020603050405020304" pitchFamily="18" charset="0"/>
                                          </a:rPr>
                                          <m:t>+</m:t>
                                        </m:r>
                                        <m:func>
                                          <m:funcPr>
                                            <m:ctrlPr>
                                              <a:rPr lang="en-US" sz="2400" i="1">
                                                <a:latin typeface="Cambria Math" panose="02040503050406030204" pitchFamily="18" charset="0"/>
                                                <a:cs typeface="Times New Roman" panose="02020603050405020304" pitchFamily="18" charset="0"/>
                                              </a:rPr>
                                            </m:ctrlPr>
                                          </m:funcPr>
                                          <m:fName>
                                            <m:r>
                                              <m:rPr>
                                                <m:sty m:val="p"/>
                                              </m:rPr>
                                              <a:rPr lang="en-US" sz="2400">
                                                <a:latin typeface="Cambria Math" panose="02040503050406030204" pitchFamily="18" charset="0"/>
                                                <a:cs typeface="Times New Roman" panose="02020603050405020304" pitchFamily="18" charset="0"/>
                                              </a:rPr>
                                              <m:t>sin</m:t>
                                            </m:r>
                                          </m:fName>
                                          <m:e>
                                            <m:d>
                                              <m:dPr>
                                                <m:ctrlPr>
                                                  <a:rPr lang="en-US" sz="2400" i="1">
                                                    <a:latin typeface="Cambria Math" panose="02040503050406030204" pitchFamily="18" charset="0"/>
                                                    <a:cs typeface="Times New Roman" panose="02020603050405020304" pitchFamily="18" charset="0"/>
                                                  </a:rPr>
                                                </m:ctrlPr>
                                              </m:dPr>
                                              <m:e>
                                                <m:r>
                                                  <a:rPr lang="en-US" sz="2400" i="1">
                                                    <a:latin typeface="Cambria Math" panose="02040503050406030204" pitchFamily="18" charset="0"/>
                                                    <a:cs typeface="Times New Roman" panose="02020603050405020304" pitchFamily="18" charset="0"/>
                                                  </a:rPr>
                                                  <m:t>2</m:t>
                                                </m:r>
                                                <m:r>
                                                  <a:rPr lang="en-US" sz="2400" i="1">
                                                    <a:latin typeface="Cambria Math" panose="02040503050406030204" pitchFamily="18" charset="0"/>
                                                    <a:cs typeface="Times New Roman" panose="02020603050405020304" pitchFamily="18" charset="0"/>
                                                  </a:rPr>
                                                  <m:t>𝑡</m:t>
                                                </m:r>
                                              </m:e>
                                            </m:d>
                                          </m:e>
                                        </m:func>
                                      </m:e>
                                    </m:d>
                                  </m:e>
                                  <m:e>
                                    <m:sSup>
                                      <m:sSupPr>
                                        <m:ctrlPr>
                                          <a:rPr lang="en-US" sz="2400" i="1">
                                            <a:latin typeface="Cambria Math" panose="02040503050406030204" pitchFamily="18" charset="0"/>
                                            <a:cs typeface="Times New Roman" panose="02020603050405020304" pitchFamily="18" charset="0"/>
                                          </a:rPr>
                                        </m:ctrlPr>
                                      </m:sSupPr>
                                      <m:e>
                                        <m:r>
                                          <m:rPr>
                                            <m:brk m:alnAt="7"/>
                                          </m:rPr>
                                          <a:rPr lang="en-US" sz="2400" i="1">
                                            <a:latin typeface="Cambria Math" panose="02040503050406030204" pitchFamily="18" charset="0"/>
                                            <a:cs typeface="Times New Roman" panose="02020603050405020304" pitchFamily="18" charset="0"/>
                                          </a:rPr>
                                          <m:t>𝑒</m:t>
                                        </m:r>
                                      </m:e>
                                      <m:sup>
                                        <m:r>
                                          <m:rPr>
                                            <m:brk m:alnAt="7"/>
                                          </m:rPr>
                                          <a:rPr lang="en-US" sz="2400" i="1">
                                            <a:latin typeface="Cambria Math" panose="02040503050406030204" pitchFamily="18" charset="0"/>
                                            <a:cs typeface="Times New Roman" panose="02020603050405020304" pitchFamily="18" charset="0"/>
                                          </a:rPr>
                                          <m:t>𝑡</m:t>
                                        </m:r>
                                      </m:sup>
                                    </m:sSup>
                                    <m:d>
                                      <m:dPr>
                                        <m:ctrlPr>
                                          <a:rPr lang="en-US" sz="2400" b="0" i="1" smtClean="0">
                                            <a:latin typeface="Cambria Math" panose="02040503050406030204" pitchFamily="18" charset="0"/>
                                            <a:cs typeface="Times New Roman" panose="02020603050405020304" pitchFamily="18" charset="0"/>
                                          </a:rPr>
                                        </m:ctrlPr>
                                      </m:dPr>
                                      <m:e>
                                        <m:func>
                                          <m:funcPr>
                                            <m:ctrlPr>
                                              <a:rPr lang="en-US" sz="2400" i="1">
                                                <a:latin typeface="Cambria Math" panose="02040503050406030204" pitchFamily="18" charset="0"/>
                                                <a:cs typeface="Times New Roman" panose="02020603050405020304" pitchFamily="18" charset="0"/>
                                              </a:rPr>
                                            </m:ctrlPr>
                                          </m:funcPr>
                                          <m:fName>
                                            <m:r>
                                              <m:rPr>
                                                <m:sty m:val="p"/>
                                              </m:rPr>
                                              <a:rPr lang="en-US" sz="2400">
                                                <a:latin typeface="Cambria Math" panose="02040503050406030204" pitchFamily="18" charset="0"/>
                                                <a:cs typeface="Times New Roman" panose="02020603050405020304" pitchFamily="18" charset="0"/>
                                              </a:rPr>
                                              <m:t>sin</m:t>
                                            </m:r>
                                          </m:fName>
                                          <m:e>
                                            <m:d>
                                              <m:dPr>
                                                <m:ctrlPr>
                                                  <a:rPr lang="en-US" sz="2400" i="1">
                                                    <a:latin typeface="Cambria Math" panose="02040503050406030204" pitchFamily="18" charset="0"/>
                                                    <a:cs typeface="Times New Roman" panose="02020603050405020304" pitchFamily="18" charset="0"/>
                                                  </a:rPr>
                                                </m:ctrlPr>
                                              </m:dPr>
                                              <m:e>
                                                <m:r>
                                                  <a:rPr lang="en-US" sz="2400" i="1">
                                                    <a:latin typeface="Cambria Math" panose="02040503050406030204" pitchFamily="18" charset="0"/>
                                                    <a:cs typeface="Times New Roman" panose="02020603050405020304" pitchFamily="18" charset="0"/>
                                                  </a:rPr>
                                                  <m:t>2</m:t>
                                                </m:r>
                                                <m:r>
                                                  <a:rPr lang="en-US" sz="2400" i="1">
                                                    <a:latin typeface="Cambria Math" panose="02040503050406030204" pitchFamily="18" charset="0"/>
                                                    <a:cs typeface="Times New Roman" panose="02020603050405020304" pitchFamily="18" charset="0"/>
                                                  </a:rPr>
                                                  <m:t>𝑡</m:t>
                                                </m:r>
                                              </m:e>
                                            </m:d>
                                          </m:e>
                                        </m:func>
                                        <m:r>
                                          <a:rPr lang="en-US" sz="2400" i="1">
                                            <a:latin typeface="Cambria Math" panose="02040503050406030204" pitchFamily="18" charset="0"/>
                                            <a:cs typeface="Times New Roman" panose="02020603050405020304" pitchFamily="18" charset="0"/>
                                          </a:rPr>
                                          <m:t>−</m:t>
                                        </m:r>
                                        <m:func>
                                          <m:funcPr>
                                            <m:ctrlPr>
                                              <a:rPr lang="en-US" sz="2400" i="1">
                                                <a:latin typeface="Cambria Math" panose="02040503050406030204" pitchFamily="18" charset="0"/>
                                                <a:cs typeface="Times New Roman" panose="02020603050405020304" pitchFamily="18" charset="0"/>
                                              </a:rPr>
                                            </m:ctrlPr>
                                          </m:funcPr>
                                          <m:fName>
                                            <m:r>
                                              <m:rPr>
                                                <m:sty m:val="p"/>
                                              </m:rPr>
                                              <a:rPr lang="en-US" sz="2400">
                                                <a:latin typeface="Cambria Math" panose="02040503050406030204" pitchFamily="18" charset="0"/>
                                                <a:cs typeface="Times New Roman" panose="02020603050405020304" pitchFamily="18" charset="0"/>
                                              </a:rPr>
                                              <m:t>cos</m:t>
                                            </m:r>
                                          </m:fName>
                                          <m:e>
                                            <m:d>
                                              <m:dPr>
                                                <m:ctrlPr>
                                                  <a:rPr lang="en-US" sz="2400" i="1">
                                                    <a:latin typeface="Cambria Math" panose="02040503050406030204" pitchFamily="18" charset="0"/>
                                                    <a:cs typeface="Times New Roman" panose="02020603050405020304" pitchFamily="18" charset="0"/>
                                                  </a:rPr>
                                                </m:ctrlPr>
                                              </m:dPr>
                                              <m:e>
                                                <m:r>
                                                  <a:rPr lang="en-US" sz="2400" i="1">
                                                    <a:latin typeface="Cambria Math" panose="02040503050406030204" pitchFamily="18" charset="0"/>
                                                    <a:cs typeface="Times New Roman" panose="02020603050405020304" pitchFamily="18" charset="0"/>
                                                  </a:rPr>
                                                  <m:t>2</m:t>
                                                </m:r>
                                                <m:r>
                                                  <a:rPr lang="en-US" sz="2400" i="1">
                                                    <a:latin typeface="Cambria Math" panose="02040503050406030204" pitchFamily="18" charset="0"/>
                                                    <a:cs typeface="Times New Roman" panose="02020603050405020304" pitchFamily="18" charset="0"/>
                                                  </a:rPr>
                                                  <m:t>𝑡</m:t>
                                                </m:r>
                                              </m:e>
                                            </m:d>
                                          </m:e>
                                        </m:func>
                                      </m:e>
                                    </m:d>
                                  </m:e>
                                </m:mr>
                              </m:m>
                            </m:e>
                          </m:d>
                        </m:e>
                      </m:func>
                    </m:oMath>
                  </m:oMathPara>
                </a14:m>
                <a:endParaRPr lang="en-US" sz="2400" b="0" dirty="0" smtClean="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cs typeface="Times New Roman" panose="02020603050405020304" pitchFamily="18" charset="0"/>
                        </a:rPr>
                        <m:t>=</m:t>
                      </m:r>
                      <m:sSup>
                        <m:sSupPr>
                          <m:ctrlPr>
                            <a:rPr lang="en-US" sz="2400" i="1">
                              <a:latin typeface="Cambria Math" panose="02040503050406030204" pitchFamily="18" charset="0"/>
                              <a:cs typeface="Times New Roman" panose="02020603050405020304" pitchFamily="18" charset="0"/>
                            </a:rPr>
                          </m:ctrlPr>
                        </m:sSupPr>
                        <m:e>
                          <m:r>
                            <m:rPr>
                              <m:brk m:alnAt="7"/>
                            </m:rPr>
                            <a:rPr lang="en-US" sz="2400" i="1">
                              <a:latin typeface="Cambria Math" panose="02040503050406030204" pitchFamily="18" charset="0"/>
                              <a:cs typeface="Times New Roman" panose="02020603050405020304" pitchFamily="18" charset="0"/>
                            </a:rPr>
                            <m:t>𝑒</m:t>
                          </m:r>
                        </m:e>
                        <m:sup>
                          <m:r>
                            <a:rPr lang="en-US" sz="2400" b="0" i="1" smtClean="0">
                              <a:latin typeface="Cambria Math" panose="02040503050406030204" pitchFamily="18" charset="0"/>
                              <a:cs typeface="Times New Roman" panose="02020603050405020304" pitchFamily="18" charset="0"/>
                            </a:rPr>
                            <m:t>2</m:t>
                          </m:r>
                          <m:r>
                            <m:rPr>
                              <m:brk m:alnAt="7"/>
                            </m:rPr>
                            <a:rPr lang="en-US" sz="2400" i="1">
                              <a:latin typeface="Cambria Math" panose="02040503050406030204" pitchFamily="18" charset="0"/>
                              <a:cs typeface="Times New Roman" panose="02020603050405020304" pitchFamily="18" charset="0"/>
                            </a:rPr>
                            <m:t>𝑡</m:t>
                          </m:r>
                        </m:sup>
                      </m:sSup>
                      <m:func>
                        <m:funcPr>
                          <m:ctrlPr>
                            <a:rPr lang="en-US" sz="2400" b="0" i="1" smtClean="0">
                              <a:latin typeface="Cambria Math" panose="02040503050406030204" pitchFamily="18" charset="0"/>
                              <a:cs typeface="Times New Roman" panose="02020603050405020304" pitchFamily="18" charset="0"/>
                            </a:rPr>
                          </m:ctrlPr>
                        </m:funcPr>
                        <m:fName>
                          <m:r>
                            <m:rPr>
                              <m:sty m:val="p"/>
                            </m:rPr>
                            <a:rPr lang="en-US" sz="2400" b="0" i="0" smtClean="0">
                              <a:latin typeface="Cambria Math" panose="02040503050406030204" pitchFamily="18" charset="0"/>
                              <a:cs typeface="Times New Roman" panose="02020603050405020304" pitchFamily="18" charset="0"/>
                            </a:rPr>
                            <m:t>cos</m:t>
                          </m:r>
                        </m:fName>
                        <m:e>
                          <m:d>
                            <m:dPr>
                              <m:ctrlPr>
                                <a:rPr lang="en-US" sz="2400" b="0" i="1" smtClean="0">
                                  <a:latin typeface="Cambria Math" panose="02040503050406030204" pitchFamily="18" charset="0"/>
                                  <a:cs typeface="Times New Roman" panose="02020603050405020304" pitchFamily="18" charset="0"/>
                                </a:rPr>
                              </m:ctrlPr>
                            </m:dPr>
                            <m:e>
                              <m:r>
                                <a:rPr lang="en-US" sz="2400" b="0" i="1" smtClean="0">
                                  <a:latin typeface="Cambria Math" panose="02040503050406030204" pitchFamily="18" charset="0"/>
                                  <a:cs typeface="Times New Roman" panose="02020603050405020304" pitchFamily="18" charset="0"/>
                                </a:rPr>
                                <m:t>2</m:t>
                              </m:r>
                              <m:r>
                                <a:rPr lang="en-US" sz="2400" b="0" i="1" smtClean="0">
                                  <a:latin typeface="Cambria Math" panose="02040503050406030204" pitchFamily="18" charset="0"/>
                                  <a:cs typeface="Times New Roman" panose="02020603050405020304" pitchFamily="18" charset="0"/>
                                </a:rPr>
                                <m:t>𝑡</m:t>
                              </m:r>
                            </m:e>
                          </m:d>
                        </m:e>
                      </m:func>
                      <m:d>
                        <m:dPr>
                          <m:ctrlPr>
                            <a:rPr lang="en-US" sz="2400" b="0" i="1" smtClean="0">
                              <a:latin typeface="Cambria Math" panose="02040503050406030204" pitchFamily="18" charset="0"/>
                              <a:cs typeface="Times New Roman" panose="02020603050405020304" pitchFamily="18" charset="0"/>
                            </a:rPr>
                          </m:ctrlPr>
                        </m:dPr>
                        <m:e>
                          <m:func>
                            <m:funcPr>
                              <m:ctrlPr>
                                <a:rPr lang="en-US" sz="2400" b="0" i="1" smtClean="0">
                                  <a:latin typeface="Cambria Math" panose="02040503050406030204" pitchFamily="18" charset="0"/>
                                  <a:cs typeface="Times New Roman" panose="02020603050405020304" pitchFamily="18" charset="0"/>
                                </a:rPr>
                              </m:ctrlPr>
                            </m:funcPr>
                            <m:fName>
                              <m:r>
                                <m:rPr>
                                  <m:sty m:val="p"/>
                                </m:rPr>
                                <a:rPr lang="en-US" sz="2400" b="0" i="0" smtClean="0">
                                  <a:latin typeface="Cambria Math" panose="02040503050406030204" pitchFamily="18" charset="0"/>
                                  <a:cs typeface="Times New Roman" panose="02020603050405020304" pitchFamily="18" charset="0"/>
                                </a:rPr>
                                <m:t>sin</m:t>
                              </m:r>
                            </m:fName>
                            <m:e>
                              <m:d>
                                <m:dPr>
                                  <m:ctrlPr>
                                    <a:rPr lang="en-US" sz="2400" b="0" i="1" smtClean="0">
                                      <a:latin typeface="Cambria Math" panose="02040503050406030204" pitchFamily="18" charset="0"/>
                                      <a:cs typeface="Times New Roman" panose="02020603050405020304" pitchFamily="18" charset="0"/>
                                    </a:rPr>
                                  </m:ctrlPr>
                                </m:dPr>
                                <m:e>
                                  <m:r>
                                    <a:rPr lang="en-US" sz="2400" b="0" i="1" smtClean="0">
                                      <a:latin typeface="Cambria Math" panose="02040503050406030204" pitchFamily="18" charset="0"/>
                                      <a:cs typeface="Times New Roman" panose="02020603050405020304" pitchFamily="18" charset="0"/>
                                    </a:rPr>
                                    <m:t>2</m:t>
                                  </m:r>
                                  <m:r>
                                    <a:rPr lang="en-US" sz="2400" b="0" i="1" smtClean="0">
                                      <a:latin typeface="Cambria Math" panose="02040503050406030204" pitchFamily="18" charset="0"/>
                                      <a:cs typeface="Times New Roman" panose="02020603050405020304" pitchFamily="18" charset="0"/>
                                    </a:rPr>
                                    <m:t>𝑡</m:t>
                                  </m:r>
                                </m:e>
                              </m:d>
                            </m:e>
                          </m:func>
                          <m:r>
                            <a:rPr lang="en-US" sz="2400" b="0" i="1" smtClean="0">
                              <a:latin typeface="Cambria Math" panose="02040503050406030204" pitchFamily="18" charset="0"/>
                              <a:cs typeface="Times New Roman" panose="02020603050405020304" pitchFamily="18" charset="0"/>
                            </a:rPr>
                            <m:t>−</m:t>
                          </m:r>
                          <m:func>
                            <m:funcPr>
                              <m:ctrlPr>
                                <a:rPr lang="en-US" sz="2400" b="0" i="1" smtClean="0">
                                  <a:latin typeface="Cambria Math" panose="02040503050406030204" pitchFamily="18" charset="0"/>
                                  <a:cs typeface="Times New Roman" panose="02020603050405020304" pitchFamily="18" charset="0"/>
                                </a:rPr>
                              </m:ctrlPr>
                            </m:funcPr>
                            <m:fName>
                              <m:r>
                                <m:rPr>
                                  <m:sty m:val="p"/>
                                </m:rPr>
                                <a:rPr lang="en-US" sz="2400" b="0" i="0" smtClean="0">
                                  <a:latin typeface="Cambria Math" panose="02040503050406030204" pitchFamily="18" charset="0"/>
                                  <a:cs typeface="Times New Roman" panose="02020603050405020304" pitchFamily="18" charset="0"/>
                                </a:rPr>
                                <m:t>cos</m:t>
                              </m:r>
                            </m:fName>
                            <m:e>
                              <m:d>
                                <m:dPr>
                                  <m:ctrlPr>
                                    <a:rPr lang="en-US" sz="2400" b="0" i="1" smtClean="0">
                                      <a:latin typeface="Cambria Math" panose="02040503050406030204" pitchFamily="18" charset="0"/>
                                      <a:cs typeface="Times New Roman" panose="02020603050405020304" pitchFamily="18" charset="0"/>
                                    </a:rPr>
                                  </m:ctrlPr>
                                </m:dPr>
                                <m:e>
                                  <m:r>
                                    <a:rPr lang="en-US" sz="2400" b="0" i="1" smtClean="0">
                                      <a:latin typeface="Cambria Math" panose="02040503050406030204" pitchFamily="18" charset="0"/>
                                      <a:cs typeface="Times New Roman" panose="02020603050405020304" pitchFamily="18" charset="0"/>
                                    </a:rPr>
                                    <m:t>2</m:t>
                                  </m:r>
                                  <m:r>
                                    <a:rPr lang="en-US" sz="2400" b="0" i="1" smtClean="0">
                                      <a:latin typeface="Cambria Math" panose="02040503050406030204" pitchFamily="18" charset="0"/>
                                      <a:cs typeface="Times New Roman" panose="02020603050405020304" pitchFamily="18" charset="0"/>
                                    </a:rPr>
                                    <m:t>𝑡</m:t>
                                  </m:r>
                                </m:e>
                              </m:d>
                            </m:e>
                          </m:func>
                        </m:e>
                      </m:d>
                      <m:r>
                        <a:rPr lang="en-US" sz="2400" b="0" i="1" smtClean="0">
                          <a:latin typeface="Cambria Math" panose="02040503050406030204" pitchFamily="18" charset="0"/>
                          <a:cs typeface="Times New Roman" panose="02020603050405020304" pitchFamily="18" charset="0"/>
                        </a:rPr>
                        <m:t>−</m:t>
                      </m:r>
                      <m:sSup>
                        <m:sSupPr>
                          <m:ctrlPr>
                            <a:rPr lang="en-US" sz="2400" i="1">
                              <a:latin typeface="Cambria Math" panose="02040503050406030204" pitchFamily="18" charset="0"/>
                              <a:cs typeface="Times New Roman" panose="02020603050405020304" pitchFamily="18" charset="0"/>
                            </a:rPr>
                          </m:ctrlPr>
                        </m:sSupPr>
                        <m:e>
                          <m:r>
                            <m:rPr>
                              <m:brk m:alnAt="7"/>
                            </m:rPr>
                            <a:rPr lang="en-US" sz="2400" i="1">
                              <a:latin typeface="Cambria Math" panose="02040503050406030204" pitchFamily="18" charset="0"/>
                              <a:cs typeface="Times New Roman" panose="02020603050405020304" pitchFamily="18" charset="0"/>
                            </a:rPr>
                            <m:t>𝑒</m:t>
                          </m:r>
                        </m:e>
                        <m:sup>
                          <m:r>
                            <a:rPr lang="en-US" sz="2400" b="0" i="1" smtClean="0">
                              <a:latin typeface="Cambria Math" panose="02040503050406030204" pitchFamily="18" charset="0"/>
                              <a:cs typeface="Times New Roman" panose="02020603050405020304" pitchFamily="18" charset="0"/>
                            </a:rPr>
                            <m:t>2</m:t>
                          </m:r>
                          <m:r>
                            <m:rPr>
                              <m:brk m:alnAt="7"/>
                            </m:rPr>
                            <a:rPr lang="en-US" sz="2400" i="1">
                              <a:latin typeface="Cambria Math" panose="02040503050406030204" pitchFamily="18" charset="0"/>
                              <a:cs typeface="Times New Roman" panose="02020603050405020304" pitchFamily="18" charset="0"/>
                            </a:rPr>
                            <m:t>𝑡</m:t>
                          </m:r>
                        </m:sup>
                      </m:sSup>
                      <m:func>
                        <m:funcPr>
                          <m:ctrlPr>
                            <a:rPr lang="en-US" sz="2400" b="0" i="1" smtClean="0">
                              <a:latin typeface="Cambria Math" panose="02040503050406030204" pitchFamily="18" charset="0"/>
                              <a:cs typeface="Times New Roman" panose="02020603050405020304" pitchFamily="18" charset="0"/>
                            </a:rPr>
                          </m:ctrlPr>
                        </m:funcPr>
                        <m:fName>
                          <m:r>
                            <m:rPr>
                              <m:sty m:val="p"/>
                            </m:rPr>
                            <a:rPr lang="en-US" sz="2400" b="0" i="0" smtClean="0">
                              <a:latin typeface="Cambria Math" panose="02040503050406030204" pitchFamily="18" charset="0"/>
                              <a:cs typeface="Times New Roman" panose="02020603050405020304" pitchFamily="18" charset="0"/>
                            </a:rPr>
                            <m:t>sin</m:t>
                          </m:r>
                        </m:fName>
                        <m:e>
                          <m:d>
                            <m:dPr>
                              <m:ctrlPr>
                                <a:rPr lang="en-US" sz="2400" b="0" i="1" smtClean="0">
                                  <a:latin typeface="Cambria Math" panose="02040503050406030204" pitchFamily="18" charset="0"/>
                                  <a:cs typeface="Times New Roman" panose="02020603050405020304" pitchFamily="18" charset="0"/>
                                </a:rPr>
                              </m:ctrlPr>
                            </m:dPr>
                            <m:e>
                              <m:r>
                                <a:rPr lang="en-US" sz="2400" b="0" i="1" smtClean="0">
                                  <a:latin typeface="Cambria Math" panose="02040503050406030204" pitchFamily="18" charset="0"/>
                                  <a:cs typeface="Times New Roman" panose="02020603050405020304" pitchFamily="18" charset="0"/>
                                </a:rPr>
                                <m:t>2</m:t>
                              </m:r>
                              <m:r>
                                <a:rPr lang="en-US" sz="2400" b="0" i="1" smtClean="0">
                                  <a:latin typeface="Cambria Math" panose="02040503050406030204" pitchFamily="18" charset="0"/>
                                  <a:cs typeface="Times New Roman" panose="02020603050405020304" pitchFamily="18" charset="0"/>
                                </a:rPr>
                                <m:t>𝑡</m:t>
                              </m:r>
                            </m:e>
                          </m:d>
                        </m:e>
                      </m:func>
                      <m:d>
                        <m:dPr>
                          <m:ctrlPr>
                            <a:rPr lang="en-US" sz="2400" b="0" i="1" smtClean="0">
                              <a:latin typeface="Cambria Math" panose="02040503050406030204" pitchFamily="18" charset="0"/>
                              <a:cs typeface="Times New Roman" panose="02020603050405020304" pitchFamily="18" charset="0"/>
                            </a:rPr>
                          </m:ctrlPr>
                        </m:dPr>
                        <m:e>
                          <m:func>
                            <m:funcPr>
                              <m:ctrlPr>
                                <a:rPr lang="en-US" sz="2400" i="1">
                                  <a:latin typeface="Cambria Math" panose="02040503050406030204" pitchFamily="18" charset="0"/>
                                  <a:cs typeface="Times New Roman" panose="02020603050405020304" pitchFamily="18" charset="0"/>
                                </a:rPr>
                              </m:ctrlPr>
                            </m:funcPr>
                            <m:fName>
                              <m:r>
                                <m:rPr>
                                  <m:sty m:val="p"/>
                                </m:rPr>
                                <a:rPr lang="en-US" sz="2400">
                                  <a:latin typeface="Cambria Math" panose="02040503050406030204" pitchFamily="18" charset="0"/>
                                  <a:cs typeface="Times New Roman" panose="02020603050405020304" pitchFamily="18" charset="0"/>
                                </a:rPr>
                                <m:t>cos</m:t>
                              </m:r>
                            </m:fName>
                            <m:e>
                              <m:d>
                                <m:dPr>
                                  <m:ctrlPr>
                                    <a:rPr lang="en-US" sz="2400" i="1">
                                      <a:latin typeface="Cambria Math" panose="02040503050406030204" pitchFamily="18" charset="0"/>
                                      <a:cs typeface="Times New Roman" panose="02020603050405020304" pitchFamily="18" charset="0"/>
                                    </a:rPr>
                                  </m:ctrlPr>
                                </m:dPr>
                                <m:e>
                                  <m:r>
                                    <a:rPr lang="en-US" sz="2400" i="1">
                                      <a:latin typeface="Cambria Math" panose="02040503050406030204" pitchFamily="18" charset="0"/>
                                      <a:cs typeface="Times New Roman" panose="02020603050405020304" pitchFamily="18" charset="0"/>
                                    </a:rPr>
                                    <m:t>2</m:t>
                                  </m:r>
                                  <m:r>
                                    <a:rPr lang="en-US" sz="2400" i="1">
                                      <a:latin typeface="Cambria Math" panose="02040503050406030204" pitchFamily="18" charset="0"/>
                                      <a:cs typeface="Times New Roman" panose="02020603050405020304" pitchFamily="18" charset="0"/>
                                    </a:rPr>
                                    <m:t>𝑡</m:t>
                                  </m:r>
                                </m:e>
                              </m:d>
                            </m:e>
                          </m:func>
                          <m:r>
                            <a:rPr lang="en-US" sz="2400" i="1">
                              <a:latin typeface="Cambria Math" panose="02040503050406030204" pitchFamily="18" charset="0"/>
                              <a:cs typeface="Times New Roman" panose="02020603050405020304" pitchFamily="18" charset="0"/>
                            </a:rPr>
                            <m:t>+</m:t>
                          </m:r>
                          <m:func>
                            <m:funcPr>
                              <m:ctrlPr>
                                <a:rPr lang="en-US" sz="2400" i="1">
                                  <a:latin typeface="Cambria Math" panose="02040503050406030204" pitchFamily="18" charset="0"/>
                                  <a:cs typeface="Times New Roman" panose="02020603050405020304" pitchFamily="18" charset="0"/>
                                </a:rPr>
                              </m:ctrlPr>
                            </m:funcPr>
                            <m:fName>
                              <m:r>
                                <m:rPr>
                                  <m:sty m:val="p"/>
                                </m:rPr>
                                <a:rPr lang="en-US" sz="2400">
                                  <a:latin typeface="Cambria Math" panose="02040503050406030204" pitchFamily="18" charset="0"/>
                                  <a:cs typeface="Times New Roman" panose="02020603050405020304" pitchFamily="18" charset="0"/>
                                </a:rPr>
                                <m:t>sin</m:t>
                              </m:r>
                            </m:fName>
                            <m:e>
                              <m:d>
                                <m:dPr>
                                  <m:ctrlPr>
                                    <a:rPr lang="en-US" sz="2400" i="1">
                                      <a:latin typeface="Cambria Math" panose="02040503050406030204" pitchFamily="18" charset="0"/>
                                      <a:cs typeface="Times New Roman" panose="02020603050405020304" pitchFamily="18" charset="0"/>
                                    </a:rPr>
                                  </m:ctrlPr>
                                </m:dPr>
                                <m:e>
                                  <m:r>
                                    <a:rPr lang="en-US" sz="2400" i="1">
                                      <a:latin typeface="Cambria Math" panose="02040503050406030204" pitchFamily="18" charset="0"/>
                                      <a:cs typeface="Times New Roman" panose="02020603050405020304" pitchFamily="18" charset="0"/>
                                    </a:rPr>
                                    <m:t>2</m:t>
                                  </m:r>
                                  <m:r>
                                    <a:rPr lang="en-US" sz="2400" i="1">
                                      <a:latin typeface="Cambria Math" panose="02040503050406030204" pitchFamily="18" charset="0"/>
                                      <a:cs typeface="Times New Roman" panose="02020603050405020304" pitchFamily="18" charset="0"/>
                                    </a:rPr>
                                    <m:t>𝑡</m:t>
                                  </m:r>
                                </m:e>
                              </m:d>
                            </m:e>
                          </m:func>
                        </m:e>
                      </m:d>
                    </m:oMath>
                  </m:oMathPara>
                </a14:m>
                <a:endParaRPr lang="en-US" sz="2400" dirty="0" smtClean="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cs typeface="Times New Roman" panose="02020603050405020304" pitchFamily="18" charset="0"/>
                        </a:rPr>
                        <m:t>=</m:t>
                      </m:r>
                      <m:sSup>
                        <m:sSupPr>
                          <m:ctrlPr>
                            <a:rPr lang="en-US" sz="2400" i="1">
                              <a:latin typeface="Cambria Math" panose="02040503050406030204" pitchFamily="18" charset="0"/>
                              <a:cs typeface="Times New Roman" panose="02020603050405020304" pitchFamily="18" charset="0"/>
                            </a:rPr>
                          </m:ctrlPr>
                        </m:sSupPr>
                        <m:e>
                          <m:r>
                            <m:rPr>
                              <m:brk m:alnAt="7"/>
                            </m:rPr>
                            <a:rPr lang="en-US" sz="2400" i="1">
                              <a:latin typeface="Cambria Math" panose="02040503050406030204" pitchFamily="18" charset="0"/>
                              <a:cs typeface="Times New Roman" panose="02020603050405020304" pitchFamily="18" charset="0"/>
                            </a:rPr>
                            <m:t>𝑒</m:t>
                          </m:r>
                        </m:e>
                        <m:sup>
                          <m:r>
                            <a:rPr lang="en-US" sz="2400" i="1">
                              <a:latin typeface="Cambria Math" panose="02040503050406030204" pitchFamily="18" charset="0"/>
                              <a:cs typeface="Times New Roman" panose="02020603050405020304" pitchFamily="18" charset="0"/>
                            </a:rPr>
                            <m:t>2</m:t>
                          </m:r>
                          <m:r>
                            <m:rPr>
                              <m:brk m:alnAt="7"/>
                            </m:rPr>
                            <a:rPr lang="en-US" sz="2400" i="1">
                              <a:latin typeface="Cambria Math" panose="02040503050406030204" pitchFamily="18" charset="0"/>
                              <a:cs typeface="Times New Roman" panose="02020603050405020304" pitchFamily="18" charset="0"/>
                            </a:rPr>
                            <m:t>𝑡</m:t>
                          </m:r>
                        </m:sup>
                      </m:sSup>
                      <m:func>
                        <m:funcPr>
                          <m:ctrlPr>
                            <a:rPr lang="en-US" sz="2400" b="0" i="1" smtClean="0">
                              <a:latin typeface="Cambria Math" panose="02040503050406030204" pitchFamily="18" charset="0"/>
                              <a:cs typeface="Times New Roman" panose="02020603050405020304" pitchFamily="18" charset="0"/>
                            </a:rPr>
                          </m:ctrlPr>
                        </m:funcPr>
                        <m:fName>
                          <m:r>
                            <m:rPr>
                              <m:sty m:val="p"/>
                            </m:rPr>
                            <a:rPr lang="en-US" sz="2400" b="0" i="0" smtClean="0">
                              <a:latin typeface="Cambria Math" panose="02040503050406030204" pitchFamily="18" charset="0"/>
                              <a:cs typeface="Times New Roman" panose="02020603050405020304" pitchFamily="18" charset="0"/>
                            </a:rPr>
                            <m:t>cos</m:t>
                          </m:r>
                        </m:fName>
                        <m:e>
                          <m:r>
                            <a:rPr lang="en-US" sz="2400" b="0" i="1" smtClean="0">
                              <a:latin typeface="Cambria Math" panose="02040503050406030204" pitchFamily="18" charset="0"/>
                              <a:cs typeface="Times New Roman" panose="02020603050405020304" pitchFamily="18" charset="0"/>
                            </a:rPr>
                            <m:t>(2</m:t>
                          </m:r>
                          <m:r>
                            <a:rPr lang="en-US" sz="2400" b="0" i="1" smtClean="0">
                              <a:latin typeface="Cambria Math" panose="02040503050406030204" pitchFamily="18" charset="0"/>
                              <a:cs typeface="Times New Roman" panose="02020603050405020304" pitchFamily="18" charset="0"/>
                            </a:rPr>
                            <m:t>𝑡</m:t>
                          </m:r>
                          <m:r>
                            <a:rPr lang="en-US" sz="2400" b="0" i="1" smtClean="0">
                              <a:latin typeface="Cambria Math" panose="02040503050406030204" pitchFamily="18" charset="0"/>
                              <a:cs typeface="Times New Roman" panose="02020603050405020304" pitchFamily="18" charset="0"/>
                            </a:rPr>
                            <m:t>)</m:t>
                          </m:r>
                        </m:e>
                      </m:func>
                      <m:func>
                        <m:funcPr>
                          <m:ctrlPr>
                            <a:rPr lang="en-US" sz="2400" b="0" i="1" smtClean="0">
                              <a:latin typeface="Cambria Math" panose="02040503050406030204" pitchFamily="18" charset="0"/>
                              <a:cs typeface="Times New Roman" panose="02020603050405020304" pitchFamily="18" charset="0"/>
                            </a:rPr>
                          </m:ctrlPr>
                        </m:funcPr>
                        <m:fName>
                          <m:r>
                            <m:rPr>
                              <m:sty m:val="p"/>
                            </m:rPr>
                            <a:rPr lang="en-US" sz="2400" b="0" i="0" smtClean="0">
                              <a:latin typeface="Cambria Math" panose="02040503050406030204" pitchFamily="18" charset="0"/>
                              <a:cs typeface="Times New Roman" panose="02020603050405020304" pitchFamily="18" charset="0"/>
                            </a:rPr>
                            <m:t>sin</m:t>
                          </m:r>
                        </m:fName>
                        <m:e>
                          <m:r>
                            <a:rPr lang="en-US" sz="2400" b="0" i="1" smtClean="0">
                              <a:latin typeface="Cambria Math" panose="02040503050406030204" pitchFamily="18" charset="0"/>
                              <a:cs typeface="Times New Roman" panose="02020603050405020304" pitchFamily="18" charset="0"/>
                            </a:rPr>
                            <m:t>(2</m:t>
                          </m:r>
                          <m:r>
                            <a:rPr lang="en-US" sz="2400" b="0" i="1" smtClean="0">
                              <a:latin typeface="Cambria Math" panose="02040503050406030204" pitchFamily="18" charset="0"/>
                              <a:cs typeface="Times New Roman" panose="02020603050405020304" pitchFamily="18" charset="0"/>
                            </a:rPr>
                            <m:t>𝑡</m:t>
                          </m:r>
                          <m:r>
                            <a:rPr lang="en-US" sz="2400" b="0" i="1" smtClean="0">
                              <a:latin typeface="Cambria Math" panose="02040503050406030204" pitchFamily="18" charset="0"/>
                              <a:cs typeface="Times New Roman" panose="02020603050405020304" pitchFamily="18" charset="0"/>
                            </a:rPr>
                            <m:t>)</m:t>
                          </m:r>
                        </m:e>
                      </m:func>
                      <m:r>
                        <a:rPr lang="en-US" sz="2400" b="0" i="1" smtClean="0">
                          <a:latin typeface="Cambria Math" panose="02040503050406030204" pitchFamily="18" charset="0"/>
                          <a:cs typeface="Times New Roman" panose="02020603050405020304" pitchFamily="18" charset="0"/>
                        </a:rPr>
                        <m:t>−</m:t>
                      </m:r>
                      <m:sSup>
                        <m:sSupPr>
                          <m:ctrlPr>
                            <a:rPr lang="en-US" sz="2400" i="1">
                              <a:latin typeface="Cambria Math" panose="02040503050406030204" pitchFamily="18" charset="0"/>
                              <a:cs typeface="Times New Roman" panose="02020603050405020304" pitchFamily="18" charset="0"/>
                            </a:rPr>
                          </m:ctrlPr>
                        </m:sSupPr>
                        <m:e>
                          <m:r>
                            <m:rPr>
                              <m:brk m:alnAt="7"/>
                            </m:rPr>
                            <a:rPr lang="en-US" sz="2400" i="1">
                              <a:latin typeface="Cambria Math" panose="02040503050406030204" pitchFamily="18" charset="0"/>
                              <a:cs typeface="Times New Roman" panose="02020603050405020304" pitchFamily="18" charset="0"/>
                            </a:rPr>
                            <m:t>𝑒</m:t>
                          </m:r>
                        </m:e>
                        <m:sup>
                          <m:r>
                            <a:rPr lang="en-US" sz="2400" i="1">
                              <a:latin typeface="Cambria Math" panose="02040503050406030204" pitchFamily="18" charset="0"/>
                              <a:cs typeface="Times New Roman" panose="02020603050405020304" pitchFamily="18" charset="0"/>
                            </a:rPr>
                            <m:t>2</m:t>
                          </m:r>
                          <m:r>
                            <m:rPr>
                              <m:brk m:alnAt="7"/>
                            </m:rPr>
                            <a:rPr lang="en-US" sz="2400" i="1">
                              <a:latin typeface="Cambria Math" panose="02040503050406030204" pitchFamily="18" charset="0"/>
                              <a:cs typeface="Times New Roman" panose="02020603050405020304" pitchFamily="18" charset="0"/>
                            </a:rPr>
                            <m:t>𝑡</m:t>
                          </m:r>
                        </m:sup>
                      </m:sSup>
                      <m:func>
                        <m:funcPr>
                          <m:ctrlPr>
                            <a:rPr lang="en-US" sz="2400" b="0" i="1" smtClean="0">
                              <a:latin typeface="Cambria Math" panose="02040503050406030204" pitchFamily="18" charset="0"/>
                              <a:cs typeface="Times New Roman" panose="02020603050405020304" pitchFamily="18" charset="0"/>
                            </a:rPr>
                          </m:ctrlPr>
                        </m:funcPr>
                        <m:fName>
                          <m:sSup>
                            <m:sSupPr>
                              <m:ctrlPr>
                                <a:rPr lang="en-US" sz="2400" b="0" i="1" smtClean="0">
                                  <a:latin typeface="Cambria Math" panose="02040503050406030204" pitchFamily="18" charset="0"/>
                                  <a:cs typeface="Times New Roman" panose="02020603050405020304" pitchFamily="18" charset="0"/>
                                </a:rPr>
                              </m:ctrlPr>
                            </m:sSupPr>
                            <m:e>
                              <m:r>
                                <m:rPr>
                                  <m:sty m:val="p"/>
                                </m:rPr>
                                <a:rPr lang="en-US" sz="2400" b="0" i="0" smtClean="0">
                                  <a:latin typeface="Cambria Math" panose="02040503050406030204" pitchFamily="18" charset="0"/>
                                  <a:cs typeface="Times New Roman" panose="02020603050405020304" pitchFamily="18" charset="0"/>
                                </a:rPr>
                                <m:t>cos</m:t>
                              </m:r>
                            </m:e>
                            <m:sup>
                              <m:r>
                                <a:rPr lang="en-US" sz="2400" b="0" i="1" smtClean="0">
                                  <a:latin typeface="Cambria Math" panose="02040503050406030204" pitchFamily="18" charset="0"/>
                                  <a:cs typeface="Times New Roman" panose="02020603050405020304" pitchFamily="18" charset="0"/>
                                </a:rPr>
                                <m:t>2</m:t>
                              </m:r>
                            </m:sup>
                          </m:sSup>
                        </m:fName>
                        <m:e>
                          <m:d>
                            <m:dPr>
                              <m:ctrlPr>
                                <a:rPr lang="en-US" sz="2400" b="0" i="1" smtClean="0">
                                  <a:latin typeface="Cambria Math" panose="02040503050406030204" pitchFamily="18" charset="0"/>
                                  <a:cs typeface="Times New Roman" panose="02020603050405020304" pitchFamily="18" charset="0"/>
                                </a:rPr>
                              </m:ctrlPr>
                            </m:dPr>
                            <m:e>
                              <m:r>
                                <a:rPr lang="en-US" sz="2400" b="0" i="1" smtClean="0">
                                  <a:latin typeface="Cambria Math" panose="02040503050406030204" pitchFamily="18" charset="0"/>
                                  <a:cs typeface="Times New Roman" panose="02020603050405020304" pitchFamily="18" charset="0"/>
                                </a:rPr>
                                <m:t>2</m:t>
                              </m:r>
                              <m:r>
                                <a:rPr lang="en-US" sz="2400" b="0" i="1" smtClean="0">
                                  <a:latin typeface="Cambria Math" panose="02040503050406030204" pitchFamily="18" charset="0"/>
                                  <a:cs typeface="Times New Roman" panose="02020603050405020304" pitchFamily="18" charset="0"/>
                                </a:rPr>
                                <m:t>𝑡</m:t>
                              </m:r>
                            </m:e>
                          </m:d>
                        </m:e>
                      </m:func>
                      <m:r>
                        <a:rPr lang="en-US" sz="2400" b="0" i="1" smtClean="0">
                          <a:latin typeface="Cambria Math" panose="02040503050406030204" pitchFamily="18" charset="0"/>
                          <a:cs typeface="Times New Roman" panose="02020603050405020304" pitchFamily="18" charset="0"/>
                        </a:rPr>
                        <m:t>−</m:t>
                      </m:r>
                      <m:sSup>
                        <m:sSupPr>
                          <m:ctrlPr>
                            <a:rPr lang="en-US" sz="2400" i="1">
                              <a:latin typeface="Cambria Math" panose="02040503050406030204" pitchFamily="18" charset="0"/>
                              <a:cs typeface="Times New Roman" panose="02020603050405020304" pitchFamily="18" charset="0"/>
                            </a:rPr>
                          </m:ctrlPr>
                        </m:sSupPr>
                        <m:e>
                          <m:r>
                            <m:rPr>
                              <m:brk m:alnAt="7"/>
                            </m:rPr>
                            <a:rPr lang="en-US" sz="2400" i="1">
                              <a:latin typeface="Cambria Math" panose="02040503050406030204" pitchFamily="18" charset="0"/>
                              <a:cs typeface="Times New Roman" panose="02020603050405020304" pitchFamily="18" charset="0"/>
                            </a:rPr>
                            <m:t>𝑒</m:t>
                          </m:r>
                        </m:e>
                        <m:sup>
                          <m:r>
                            <a:rPr lang="en-US" sz="2400" i="1">
                              <a:latin typeface="Cambria Math" panose="02040503050406030204" pitchFamily="18" charset="0"/>
                              <a:cs typeface="Times New Roman" panose="02020603050405020304" pitchFamily="18" charset="0"/>
                            </a:rPr>
                            <m:t>2</m:t>
                          </m:r>
                          <m:r>
                            <m:rPr>
                              <m:brk m:alnAt="7"/>
                            </m:rPr>
                            <a:rPr lang="en-US" sz="2400" i="1">
                              <a:latin typeface="Cambria Math" panose="02040503050406030204" pitchFamily="18" charset="0"/>
                              <a:cs typeface="Times New Roman" panose="02020603050405020304" pitchFamily="18" charset="0"/>
                            </a:rPr>
                            <m:t>𝑡</m:t>
                          </m:r>
                        </m:sup>
                      </m:sSup>
                      <m:func>
                        <m:funcPr>
                          <m:ctrlPr>
                            <a:rPr lang="en-US" sz="2400" b="0" i="1" smtClean="0">
                              <a:latin typeface="Cambria Math" panose="02040503050406030204" pitchFamily="18" charset="0"/>
                              <a:cs typeface="Times New Roman" panose="02020603050405020304" pitchFamily="18" charset="0"/>
                            </a:rPr>
                          </m:ctrlPr>
                        </m:funcPr>
                        <m:fName>
                          <m:r>
                            <m:rPr>
                              <m:sty m:val="p"/>
                            </m:rPr>
                            <a:rPr lang="en-US" sz="2400" b="0" i="0" smtClean="0">
                              <a:latin typeface="Cambria Math" panose="02040503050406030204" pitchFamily="18" charset="0"/>
                              <a:cs typeface="Times New Roman" panose="02020603050405020304" pitchFamily="18" charset="0"/>
                            </a:rPr>
                            <m:t>sin</m:t>
                          </m:r>
                        </m:fName>
                        <m:e>
                          <m:d>
                            <m:dPr>
                              <m:ctrlPr>
                                <a:rPr lang="en-US" sz="2400" b="0" i="1" smtClean="0">
                                  <a:latin typeface="Cambria Math" panose="02040503050406030204" pitchFamily="18" charset="0"/>
                                  <a:cs typeface="Times New Roman" panose="02020603050405020304" pitchFamily="18" charset="0"/>
                                </a:rPr>
                              </m:ctrlPr>
                            </m:dPr>
                            <m:e>
                              <m:r>
                                <a:rPr lang="en-US" sz="2400" b="0" i="1" smtClean="0">
                                  <a:latin typeface="Cambria Math" panose="02040503050406030204" pitchFamily="18" charset="0"/>
                                  <a:cs typeface="Times New Roman" panose="02020603050405020304" pitchFamily="18" charset="0"/>
                                </a:rPr>
                                <m:t>2</m:t>
                              </m:r>
                              <m:r>
                                <a:rPr lang="en-US" sz="2400" b="0" i="1" smtClean="0">
                                  <a:latin typeface="Cambria Math" panose="02040503050406030204" pitchFamily="18" charset="0"/>
                                  <a:cs typeface="Times New Roman" panose="02020603050405020304" pitchFamily="18" charset="0"/>
                                </a:rPr>
                                <m:t>𝑡</m:t>
                              </m:r>
                            </m:e>
                          </m:d>
                          <m:func>
                            <m:funcPr>
                              <m:ctrlPr>
                                <a:rPr lang="en-US" sz="2400" b="0" i="1" smtClean="0">
                                  <a:latin typeface="Cambria Math" panose="02040503050406030204" pitchFamily="18" charset="0"/>
                                  <a:cs typeface="Times New Roman" panose="02020603050405020304" pitchFamily="18" charset="0"/>
                                </a:rPr>
                              </m:ctrlPr>
                            </m:funcPr>
                            <m:fName>
                              <m:r>
                                <m:rPr>
                                  <m:sty m:val="p"/>
                                </m:rPr>
                                <a:rPr lang="en-US" sz="2400" b="0" i="0" smtClean="0">
                                  <a:latin typeface="Cambria Math" panose="02040503050406030204" pitchFamily="18" charset="0"/>
                                  <a:cs typeface="Times New Roman" panose="02020603050405020304" pitchFamily="18" charset="0"/>
                                </a:rPr>
                                <m:t>cos</m:t>
                              </m:r>
                            </m:fName>
                            <m:e>
                              <m:d>
                                <m:dPr>
                                  <m:ctrlPr>
                                    <a:rPr lang="en-US" sz="2400" b="0" i="1" smtClean="0">
                                      <a:latin typeface="Cambria Math" panose="02040503050406030204" pitchFamily="18" charset="0"/>
                                      <a:cs typeface="Times New Roman" panose="02020603050405020304" pitchFamily="18" charset="0"/>
                                    </a:rPr>
                                  </m:ctrlPr>
                                </m:dPr>
                                <m:e>
                                  <m:r>
                                    <a:rPr lang="en-US" sz="2400" b="0" i="1" smtClean="0">
                                      <a:latin typeface="Cambria Math" panose="02040503050406030204" pitchFamily="18" charset="0"/>
                                      <a:cs typeface="Times New Roman" panose="02020603050405020304" pitchFamily="18" charset="0"/>
                                    </a:rPr>
                                    <m:t>2</m:t>
                                  </m:r>
                                  <m:r>
                                    <a:rPr lang="en-US" sz="2400" b="0" i="1" smtClean="0">
                                      <a:latin typeface="Cambria Math" panose="02040503050406030204" pitchFamily="18" charset="0"/>
                                      <a:cs typeface="Times New Roman" panose="02020603050405020304" pitchFamily="18" charset="0"/>
                                    </a:rPr>
                                    <m:t>𝑡</m:t>
                                  </m:r>
                                </m:e>
                              </m:d>
                            </m:e>
                          </m:func>
                          <m:r>
                            <a:rPr lang="en-US" sz="2400" b="0" i="1" smtClean="0">
                              <a:latin typeface="Cambria Math" panose="02040503050406030204" pitchFamily="18" charset="0"/>
                              <a:cs typeface="Times New Roman" panose="02020603050405020304" pitchFamily="18" charset="0"/>
                            </a:rPr>
                            <m:t>−</m:t>
                          </m:r>
                          <m:sSup>
                            <m:sSupPr>
                              <m:ctrlPr>
                                <a:rPr lang="en-US" sz="2400" i="1">
                                  <a:latin typeface="Cambria Math" panose="02040503050406030204" pitchFamily="18" charset="0"/>
                                  <a:cs typeface="Times New Roman" panose="02020603050405020304" pitchFamily="18" charset="0"/>
                                </a:rPr>
                              </m:ctrlPr>
                            </m:sSupPr>
                            <m:e>
                              <m:r>
                                <m:rPr>
                                  <m:brk m:alnAt="7"/>
                                </m:rPr>
                                <a:rPr lang="en-US" sz="2400" i="1">
                                  <a:latin typeface="Cambria Math" panose="02040503050406030204" pitchFamily="18" charset="0"/>
                                  <a:cs typeface="Times New Roman" panose="02020603050405020304" pitchFamily="18" charset="0"/>
                                </a:rPr>
                                <m:t>𝑒</m:t>
                              </m:r>
                            </m:e>
                            <m:sup>
                              <m:r>
                                <a:rPr lang="en-US" sz="2400" i="1">
                                  <a:latin typeface="Cambria Math" panose="02040503050406030204" pitchFamily="18" charset="0"/>
                                  <a:cs typeface="Times New Roman" panose="02020603050405020304" pitchFamily="18" charset="0"/>
                                </a:rPr>
                                <m:t>2</m:t>
                              </m:r>
                              <m:r>
                                <m:rPr>
                                  <m:brk m:alnAt="7"/>
                                </m:rPr>
                                <a:rPr lang="en-US" sz="2400" i="1">
                                  <a:latin typeface="Cambria Math" panose="02040503050406030204" pitchFamily="18" charset="0"/>
                                  <a:cs typeface="Times New Roman" panose="02020603050405020304" pitchFamily="18" charset="0"/>
                                </a:rPr>
                                <m:t>𝑡</m:t>
                              </m:r>
                            </m:sup>
                          </m:sSup>
                          <m:func>
                            <m:funcPr>
                              <m:ctrlPr>
                                <a:rPr lang="en-US" sz="2400" b="0" i="1" smtClean="0">
                                  <a:latin typeface="Cambria Math" panose="02040503050406030204" pitchFamily="18" charset="0"/>
                                  <a:cs typeface="Times New Roman" panose="02020603050405020304" pitchFamily="18" charset="0"/>
                                </a:rPr>
                              </m:ctrlPr>
                            </m:funcPr>
                            <m:fName>
                              <m:sSup>
                                <m:sSupPr>
                                  <m:ctrlPr>
                                    <a:rPr lang="en-US" sz="2400" b="0" i="1" smtClean="0">
                                      <a:latin typeface="Cambria Math" panose="02040503050406030204" pitchFamily="18" charset="0"/>
                                      <a:cs typeface="Times New Roman" panose="02020603050405020304" pitchFamily="18" charset="0"/>
                                    </a:rPr>
                                  </m:ctrlPr>
                                </m:sSupPr>
                                <m:e>
                                  <m:r>
                                    <m:rPr>
                                      <m:sty m:val="p"/>
                                    </m:rPr>
                                    <a:rPr lang="en-US" sz="2400" b="0" i="0" smtClean="0">
                                      <a:latin typeface="Cambria Math" panose="02040503050406030204" pitchFamily="18" charset="0"/>
                                      <a:cs typeface="Times New Roman" panose="02020603050405020304" pitchFamily="18" charset="0"/>
                                    </a:rPr>
                                    <m:t>sin</m:t>
                                  </m:r>
                                </m:e>
                                <m:sup>
                                  <m:r>
                                    <a:rPr lang="en-US" sz="2400" b="0" i="1" smtClean="0">
                                      <a:latin typeface="Cambria Math" panose="02040503050406030204" pitchFamily="18" charset="0"/>
                                      <a:cs typeface="Times New Roman" panose="02020603050405020304" pitchFamily="18" charset="0"/>
                                    </a:rPr>
                                    <m:t>2</m:t>
                                  </m:r>
                                </m:sup>
                              </m:sSup>
                            </m:fName>
                            <m:e>
                              <m:d>
                                <m:dPr>
                                  <m:ctrlPr>
                                    <a:rPr lang="en-US" sz="2400" b="0" i="1" smtClean="0">
                                      <a:latin typeface="Cambria Math" panose="02040503050406030204" pitchFamily="18" charset="0"/>
                                      <a:cs typeface="Times New Roman" panose="02020603050405020304" pitchFamily="18" charset="0"/>
                                    </a:rPr>
                                  </m:ctrlPr>
                                </m:dPr>
                                <m:e>
                                  <m:r>
                                    <a:rPr lang="en-US" sz="2400" b="0" i="1" smtClean="0">
                                      <a:latin typeface="Cambria Math" panose="02040503050406030204" pitchFamily="18" charset="0"/>
                                      <a:cs typeface="Times New Roman" panose="02020603050405020304" pitchFamily="18" charset="0"/>
                                    </a:rPr>
                                    <m:t>2</m:t>
                                  </m:r>
                                  <m:r>
                                    <a:rPr lang="en-US" sz="2400" b="0" i="1" smtClean="0">
                                      <a:latin typeface="Cambria Math" panose="02040503050406030204" pitchFamily="18" charset="0"/>
                                      <a:cs typeface="Times New Roman" panose="02020603050405020304" pitchFamily="18" charset="0"/>
                                    </a:rPr>
                                    <m:t>𝑡</m:t>
                                  </m:r>
                                </m:e>
                              </m:d>
                            </m:e>
                          </m:func>
                        </m:e>
                      </m:func>
                    </m:oMath>
                  </m:oMathPara>
                </a14:m>
                <a:endParaRPr lang="en-US" sz="2400" b="0" dirty="0" smtClean="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cs typeface="Times New Roman" panose="02020603050405020304" pitchFamily="18" charset="0"/>
                        </a:rPr>
                        <m:t>=−</m:t>
                      </m:r>
                      <m:sSup>
                        <m:sSupPr>
                          <m:ctrlPr>
                            <a:rPr lang="en-US" sz="2400" i="1">
                              <a:latin typeface="Cambria Math" panose="02040503050406030204" pitchFamily="18" charset="0"/>
                              <a:cs typeface="Times New Roman" panose="02020603050405020304" pitchFamily="18" charset="0"/>
                            </a:rPr>
                          </m:ctrlPr>
                        </m:sSupPr>
                        <m:e>
                          <m:r>
                            <m:rPr>
                              <m:brk m:alnAt="7"/>
                            </m:rPr>
                            <a:rPr lang="en-US" sz="2400" i="1">
                              <a:latin typeface="Cambria Math" panose="02040503050406030204" pitchFamily="18" charset="0"/>
                              <a:cs typeface="Times New Roman" panose="02020603050405020304" pitchFamily="18" charset="0"/>
                            </a:rPr>
                            <m:t>𝑒</m:t>
                          </m:r>
                        </m:e>
                        <m:sup>
                          <m:r>
                            <a:rPr lang="en-US" sz="2400" i="1">
                              <a:latin typeface="Cambria Math" panose="02040503050406030204" pitchFamily="18" charset="0"/>
                              <a:cs typeface="Times New Roman" panose="02020603050405020304" pitchFamily="18" charset="0"/>
                            </a:rPr>
                            <m:t>2</m:t>
                          </m:r>
                          <m:r>
                            <m:rPr>
                              <m:brk m:alnAt="7"/>
                            </m:rPr>
                            <a:rPr lang="en-US" sz="2400" i="1">
                              <a:latin typeface="Cambria Math" panose="02040503050406030204" pitchFamily="18" charset="0"/>
                              <a:cs typeface="Times New Roman" panose="02020603050405020304" pitchFamily="18" charset="0"/>
                            </a:rPr>
                            <m:t>𝑡</m:t>
                          </m:r>
                        </m:sup>
                      </m:sSup>
                      <m:func>
                        <m:funcPr>
                          <m:ctrlPr>
                            <a:rPr lang="en-US" sz="2400" b="0" i="1" smtClean="0">
                              <a:latin typeface="Cambria Math" panose="02040503050406030204" pitchFamily="18" charset="0"/>
                              <a:cs typeface="Times New Roman" panose="02020603050405020304" pitchFamily="18" charset="0"/>
                            </a:rPr>
                          </m:ctrlPr>
                        </m:funcPr>
                        <m:fName>
                          <m:sSup>
                            <m:sSupPr>
                              <m:ctrlPr>
                                <a:rPr lang="en-US" sz="2400" b="0" i="1" smtClean="0">
                                  <a:latin typeface="Cambria Math" panose="02040503050406030204" pitchFamily="18" charset="0"/>
                                  <a:cs typeface="Times New Roman" panose="02020603050405020304" pitchFamily="18" charset="0"/>
                                </a:rPr>
                              </m:ctrlPr>
                            </m:sSupPr>
                            <m:e>
                              <m:r>
                                <m:rPr>
                                  <m:sty m:val="p"/>
                                </m:rPr>
                                <a:rPr lang="en-US" sz="2400" b="0" i="0" smtClean="0">
                                  <a:latin typeface="Cambria Math" panose="02040503050406030204" pitchFamily="18" charset="0"/>
                                  <a:cs typeface="Times New Roman" panose="02020603050405020304" pitchFamily="18" charset="0"/>
                                </a:rPr>
                                <m:t>cos</m:t>
                              </m:r>
                            </m:e>
                            <m:sup>
                              <m:r>
                                <a:rPr lang="en-US" sz="2400" b="0" i="1" smtClean="0">
                                  <a:latin typeface="Cambria Math" panose="02040503050406030204" pitchFamily="18" charset="0"/>
                                  <a:cs typeface="Times New Roman" panose="02020603050405020304" pitchFamily="18" charset="0"/>
                                </a:rPr>
                                <m:t>2</m:t>
                              </m:r>
                            </m:sup>
                          </m:sSup>
                        </m:fName>
                        <m:e>
                          <m:d>
                            <m:dPr>
                              <m:ctrlPr>
                                <a:rPr lang="en-US" sz="2400" b="0" i="1" smtClean="0">
                                  <a:latin typeface="Cambria Math" panose="02040503050406030204" pitchFamily="18" charset="0"/>
                                  <a:cs typeface="Times New Roman" panose="02020603050405020304" pitchFamily="18" charset="0"/>
                                </a:rPr>
                              </m:ctrlPr>
                            </m:dPr>
                            <m:e>
                              <m:r>
                                <a:rPr lang="en-US" sz="2400" b="0" i="1" smtClean="0">
                                  <a:latin typeface="Cambria Math" panose="02040503050406030204" pitchFamily="18" charset="0"/>
                                  <a:cs typeface="Times New Roman" panose="02020603050405020304" pitchFamily="18" charset="0"/>
                                </a:rPr>
                                <m:t>2</m:t>
                              </m:r>
                              <m:r>
                                <a:rPr lang="en-US" sz="2400" b="0" i="1" smtClean="0">
                                  <a:latin typeface="Cambria Math" panose="02040503050406030204" pitchFamily="18" charset="0"/>
                                  <a:cs typeface="Times New Roman" panose="02020603050405020304" pitchFamily="18" charset="0"/>
                                </a:rPr>
                                <m:t>𝑡</m:t>
                              </m:r>
                            </m:e>
                          </m:d>
                        </m:e>
                      </m:func>
                      <m:r>
                        <a:rPr lang="en-US" sz="2400" b="0" i="1" smtClean="0">
                          <a:latin typeface="Cambria Math" panose="02040503050406030204" pitchFamily="18" charset="0"/>
                          <a:cs typeface="Times New Roman" panose="02020603050405020304" pitchFamily="18" charset="0"/>
                        </a:rPr>
                        <m:t>−</m:t>
                      </m:r>
                      <m:sSup>
                        <m:sSupPr>
                          <m:ctrlPr>
                            <a:rPr lang="en-US" sz="2400" i="1">
                              <a:latin typeface="Cambria Math" panose="02040503050406030204" pitchFamily="18" charset="0"/>
                              <a:cs typeface="Times New Roman" panose="02020603050405020304" pitchFamily="18" charset="0"/>
                            </a:rPr>
                          </m:ctrlPr>
                        </m:sSupPr>
                        <m:e>
                          <m:r>
                            <m:rPr>
                              <m:brk m:alnAt="7"/>
                            </m:rPr>
                            <a:rPr lang="en-US" sz="2400" i="1">
                              <a:latin typeface="Cambria Math" panose="02040503050406030204" pitchFamily="18" charset="0"/>
                              <a:cs typeface="Times New Roman" panose="02020603050405020304" pitchFamily="18" charset="0"/>
                            </a:rPr>
                            <m:t>𝑒</m:t>
                          </m:r>
                        </m:e>
                        <m:sup>
                          <m:r>
                            <a:rPr lang="en-US" sz="2400" i="1">
                              <a:latin typeface="Cambria Math" panose="02040503050406030204" pitchFamily="18" charset="0"/>
                              <a:cs typeface="Times New Roman" panose="02020603050405020304" pitchFamily="18" charset="0"/>
                            </a:rPr>
                            <m:t>2</m:t>
                          </m:r>
                          <m:r>
                            <m:rPr>
                              <m:brk m:alnAt="7"/>
                            </m:rPr>
                            <a:rPr lang="en-US" sz="2400" i="1">
                              <a:latin typeface="Cambria Math" panose="02040503050406030204" pitchFamily="18" charset="0"/>
                              <a:cs typeface="Times New Roman" panose="02020603050405020304" pitchFamily="18" charset="0"/>
                            </a:rPr>
                            <m:t>𝑡</m:t>
                          </m:r>
                        </m:sup>
                      </m:sSup>
                      <m:func>
                        <m:funcPr>
                          <m:ctrlPr>
                            <a:rPr lang="en-US" sz="2400" b="0" i="1" smtClean="0">
                              <a:latin typeface="Cambria Math" panose="02040503050406030204" pitchFamily="18" charset="0"/>
                              <a:cs typeface="Times New Roman" panose="02020603050405020304" pitchFamily="18" charset="0"/>
                            </a:rPr>
                          </m:ctrlPr>
                        </m:funcPr>
                        <m:fName>
                          <m:sSup>
                            <m:sSupPr>
                              <m:ctrlPr>
                                <a:rPr lang="en-US" sz="2400" b="0" i="1" smtClean="0">
                                  <a:latin typeface="Cambria Math" panose="02040503050406030204" pitchFamily="18" charset="0"/>
                                  <a:cs typeface="Times New Roman" panose="02020603050405020304" pitchFamily="18" charset="0"/>
                                </a:rPr>
                              </m:ctrlPr>
                            </m:sSupPr>
                            <m:e>
                              <m:r>
                                <m:rPr>
                                  <m:sty m:val="p"/>
                                </m:rPr>
                                <a:rPr lang="en-US" sz="2400" b="0" i="0" smtClean="0">
                                  <a:latin typeface="Cambria Math" panose="02040503050406030204" pitchFamily="18" charset="0"/>
                                  <a:cs typeface="Times New Roman" panose="02020603050405020304" pitchFamily="18" charset="0"/>
                                </a:rPr>
                                <m:t>sin</m:t>
                              </m:r>
                            </m:e>
                            <m:sup>
                              <m:r>
                                <a:rPr lang="en-US" sz="2400" b="0" i="1" smtClean="0">
                                  <a:latin typeface="Cambria Math" panose="02040503050406030204" pitchFamily="18" charset="0"/>
                                  <a:cs typeface="Times New Roman" panose="02020603050405020304" pitchFamily="18" charset="0"/>
                                </a:rPr>
                                <m:t>2</m:t>
                              </m:r>
                            </m:sup>
                          </m:sSup>
                        </m:fName>
                        <m:e>
                          <m:d>
                            <m:dPr>
                              <m:ctrlPr>
                                <a:rPr lang="en-US" sz="2400" b="0" i="1" smtClean="0">
                                  <a:latin typeface="Cambria Math" panose="02040503050406030204" pitchFamily="18" charset="0"/>
                                  <a:cs typeface="Times New Roman" panose="02020603050405020304" pitchFamily="18" charset="0"/>
                                </a:rPr>
                              </m:ctrlPr>
                            </m:dPr>
                            <m:e>
                              <m:r>
                                <a:rPr lang="en-US" sz="2400" b="0" i="1" smtClean="0">
                                  <a:latin typeface="Cambria Math" panose="02040503050406030204" pitchFamily="18" charset="0"/>
                                  <a:cs typeface="Times New Roman" panose="02020603050405020304" pitchFamily="18" charset="0"/>
                                </a:rPr>
                                <m:t>2</m:t>
                              </m:r>
                              <m:r>
                                <a:rPr lang="en-US" sz="2400" b="0" i="1" smtClean="0">
                                  <a:latin typeface="Cambria Math" panose="02040503050406030204" pitchFamily="18" charset="0"/>
                                  <a:cs typeface="Times New Roman" panose="02020603050405020304" pitchFamily="18" charset="0"/>
                                </a:rPr>
                                <m:t>𝑡</m:t>
                              </m:r>
                            </m:e>
                          </m:d>
                        </m:e>
                      </m:func>
                      <m:r>
                        <a:rPr lang="en-US" sz="2400" b="0" i="1" smtClean="0">
                          <a:latin typeface="Cambria Math" panose="02040503050406030204" pitchFamily="18" charset="0"/>
                          <a:cs typeface="Times New Roman" panose="02020603050405020304" pitchFamily="18" charset="0"/>
                        </a:rPr>
                        <m:t>=−</m:t>
                      </m:r>
                      <m:sSup>
                        <m:sSupPr>
                          <m:ctrlPr>
                            <a:rPr lang="en-US" sz="2400" i="1">
                              <a:latin typeface="Cambria Math" panose="02040503050406030204" pitchFamily="18" charset="0"/>
                              <a:cs typeface="Times New Roman" panose="02020603050405020304" pitchFamily="18" charset="0"/>
                            </a:rPr>
                          </m:ctrlPr>
                        </m:sSupPr>
                        <m:e>
                          <m:r>
                            <m:rPr>
                              <m:brk m:alnAt="7"/>
                            </m:rPr>
                            <a:rPr lang="en-US" sz="2400" i="1">
                              <a:latin typeface="Cambria Math" panose="02040503050406030204" pitchFamily="18" charset="0"/>
                              <a:cs typeface="Times New Roman" panose="02020603050405020304" pitchFamily="18" charset="0"/>
                            </a:rPr>
                            <m:t>𝑒</m:t>
                          </m:r>
                        </m:e>
                        <m:sup>
                          <m:r>
                            <a:rPr lang="en-US" sz="2400" i="1">
                              <a:latin typeface="Cambria Math" panose="02040503050406030204" pitchFamily="18" charset="0"/>
                              <a:cs typeface="Times New Roman" panose="02020603050405020304" pitchFamily="18" charset="0"/>
                            </a:rPr>
                            <m:t>2</m:t>
                          </m:r>
                          <m:r>
                            <m:rPr>
                              <m:brk m:alnAt="7"/>
                            </m:rPr>
                            <a:rPr lang="en-US" sz="2400" i="1">
                              <a:latin typeface="Cambria Math" panose="02040503050406030204" pitchFamily="18" charset="0"/>
                              <a:cs typeface="Times New Roman" panose="02020603050405020304" pitchFamily="18" charset="0"/>
                            </a:rPr>
                            <m:t>𝑡</m:t>
                          </m:r>
                        </m:sup>
                      </m:sSup>
                      <m:r>
                        <a:rPr lang="en-US" sz="2400" b="0" i="1" smtClean="0">
                          <a:latin typeface="Cambria Math" panose="02040503050406030204" pitchFamily="18" charset="0"/>
                          <a:cs typeface="Times New Roman" panose="02020603050405020304" pitchFamily="18" charset="0"/>
                        </a:rPr>
                        <m:t>.</m:t>
                      </m:r>
                    </m:oMath>
                  </m:oMathPara>
                </a14:m>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Since the </a:t>
                </a:r>
                <a:r>
                  <a:rPr lang="en-US" sz="2400" dirty="0" err="1" smtClean="0">
                    <a:latin typeface="Times New Roman" panose="02020603050405020304" pitchFamily="18" charset="0"/>
                    <a:cs typeface="Times New Roman" panose="02020603050405020304" pitchFamily="18" charset="0"/>
                  </a:rPr>
                  <a:t>Wronskian</a:t>
                </a:r>
                <a:r>
                  <a:rPr lang="en-US" sz="2400" dirty="0" smtClean="0">
                    <a:latin typeface="Times New Roman" panose="02020603050405020304" pitchFamily="18" charset="0"/>
                    <a:cs typeface="Times New Roman" panose="02020603050405020304" pitchFamily="18" charset="0"/>
                  </a:rPr>
                  <a:t> </a:t>
                </a:r>
                <a14:m>
                  <m:oMath xmlns:m="http://schemas.openxmlformats.org/officeDocument/2006/math">
                    <m:sSup>
                      <m:sSupPr>
                        <m:ctrlPr>
                          <a:rPr lang="en-US" sz="2400" i="1">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m:t>
                        </m:r>
                        <m:r>
                          <m:rPr>
                            <m:brk m:alnAt="7"/>
                          </m:rPr>
                          <a:rPr lang="en-US" sz="2400" i="1">
                            <a:latin typeface="Cambria Math" panose="02040503050406030204" pitchFamily="18" charset="0"/>
                            <a:cs typeface="Times New Roman" panose="02020603050405020304" pitchFamily="18" charset="0"/>
                          </a:rPr>
                          <m:t>𝑒</m:t>
                        </m:r>
                      </m:e>
                      <m:sup>
                        <m:r>
                          <a:rPr lang="en-US" sz="2400" i="1">
                            <a:latin typeface="Cambria Math" panose="02040503050406030204" pitchFamily="18" charset="0"/>
                            <a:cs typeface="Times New Roman" panose="02020603050405020304" pitchFamily="18" charset="0"/>
                          </a:rPr>
                          <m:t>2</m:t>
                        </m:r>
                        <m:r>
                          <m:rPr>
                            <m:brk m:alnAt="7"/>
                          </m:rPr>
                          <a:rPr lang="en-US" sz="2400" i="1">
                            <a:latin typeface="Cambria Math" panose="02040503050406030204" pitchFamily="18" charset="0"/>
                            <a:cs typeface="Times New Roman" panose="02020603050405020304" pitchFamily="18" charset="0"/>
                          </a:rPr>
                          <m:t>𝑡</m:t>
                        </m:r>
                      </m:sup>
                    </m:sSup>
                  </m:oMath>
                </a14:m>
                <a:r>
                  <a:rPr lang="en-US" sz="2400" dirty="0" smtClean="0">
                    <a:latin typeface="Times New Roman" panose="02020603050405020304" pitchFamily="18" charset="0"/>
                    <a:cs typeface="Times New Roman" panose="02020603050405020304" pitchFamily="18" charset="0"/>
                  </a:rPr>
                  <a:t> is not zero, these are linearly independent solutions. </a:t>
                </a:r>
              </a:p>
            </p:txBody>
          </p:sp>
        </mc:Choice>
        <mc:Fallback xmlns="">
          <p:sp>
            <p:nvSpPr>
              <p:cNvPr id="2" name="Rectangle 1"/>
              <p:cNvSpPr>
                <a:spLocks noRot="1" noChangeAspect="1" noMove="1" noResize="1" noEditPoints="1" noAdjustHandles="1" noChangeArrowheads="1" noChangeShapeType="1" noTextEdit="1"/>
              </p:cNvSpPr>
              <p:nvPr/>
            </p:nvSpPr>
            <p:spPr>
              <a:xfrm>
                <a:off x="365759" y="216131"/>
                <a:ext cx="11596255" cy="5578258"/>
              </a:xfrm>
              <a:prstGeom prst="rect">
                <a:avLst/>
              </a:prstGeom>
              <a:blipFill>
                <a:blip r:embed="rId2"/>
                <a:stretch>
                  <a:fillRect l="-789" b="-1528"/>
                </a:stretch>
              </a:blipFill>
            </p:spPr>
            <p:txBody>
              <a:bodyPr/>
              <a:lstStyle/>
              <a:p>
                <a:r>
                  <a:rPr lang="en-US">
                    <a:noFill/>
                  </a:rPr>
                  <a:t> </a:t>
                </a:r>
              </a:p>
            </p:txBody>
          </p:sp>
        </mc:Fallback>
      </mc:AlternateContent>
      <p:cxnSp>
        <p:nvCxnSpPr>
          <p:cNvPr id="5" name="Straight Connector 4"/>
          <p:cNvCxnSpPr/>
          <p:nvPr/>
        </p:nvCxnSpPr>
        <p:spPr>
          <a:xfrm flipV="1">
            <a:off x="1812175" y="4364183"/>
            <a:ext cx="2410690" cy="116377"/>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6578138" y="4363764"/>
            <a:ext cx="2410690" cy="116377"/>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3"/>
          <a:stretch>
            <a:fillRect/>
          </a:stretch>
        </p:blipFill>
        <p:spPr>
          <a:xfrm>
            <a:off x="4525775" y="5003915"/>
            <a:ext cx="2638425" cy="266700"/>
          </a:xfrm>
          <a:prstGeom prst="rect">
            <a:avLst/>
          </a:prstGeom>
        </p:spPr>
      </p:pic>
    </p:spTree>
    <p:extLst>
      <p:ext uri="{BB962C8B-B14F-4D97-AF65-F5344CB8AC3E}">
        <p14:creationId xmlns:p14="http://schemas.microsoft.com/office/powerpoint/2010/main" val="588469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197224" y="251012"/>
                <a:ext cx="11779623" cy="5262979"/>
              </a:xfrm>
              <a:prstGeom prst="rect">
                <a:avLst/>
              </a:prstGeom>
              <a:noFill/>
            </p:spPr>
            <p:txBody>
              <a:bodyPr wrap="square" rtlCol="0">
                <a:spAutoFit/>
              </a:bodyPr>
              <a:lstStyle/>
              <a:p>
                <a:pPr algn="ctr"/>
                <a:r>
                  <a:rPr lang="en-US" sz="2400" b="1" dirty="0" smtClean="0">
                    <a:latin typeface="Times New Roman" panose="02020603050405020304" pitchFamily="18" charset="0"/>
                    <a:cs typeface="Times New Roman" panose="02020603050405020304" pitchFamily="18" charset="0"/>
                  </a:rPr>
                  <a:t>Phase Portraits (Direction Field).</a:t>
                </a:r>
              </a:p>
              <a:p>
                <a:endParaRPr lang="en-US" sz="24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sym typeface="Symbol" panose="05050102010706020507" pitchFamily="18" charset="2"/>
                  </a:rPr>
                  <a:t>Phase portraits of a system of differential equations that has two complex conjugate roots tend to have a “spiral” shape. </a:t>
                </a:r>
              </a:p>
              <a:p>
                <a:pPr algn="just"/>
                <a:endParaRPr lang="en-US" sz="2400" dirty="0">
                  <a:latin typeface="Times New Roman" panose="02020603050405020304" pitchFamily="18" charset="0"/>
                  <a:cs typeface="Times New Roman" panose="02020603050405020304" pitchFamily="18" charset="0"/>
                  <a:sym typeface="Symbol" panose="05050102010706020507" pitchFamily="18" charset="2"/>
                </a:endParaRPr>
              </a:p>
              <a:p>
                <a:pPr algn="just"/>
                <a:r>
                  <a:rPr lang="en-US" sz="2400" dirty="0" smtClean="0">
                    <a:latin typeface="Times New Roman" panose="02020603050405020304" pitchFamily="18" charset="0"/>
                    <a:cs typeface="Times New Roman" panose="02020603050405020304" pitchFamily="18" charset="0"/>
                    <a:sym typeface="Symbol" panose="05050102010706020507" pitchFamily="18" charset="2"/>
                  </a:rPr>
                  <a:t>Assuming that the eigenvalues are of the form </a:t>
                </a:r>
                <a14:m>
                  <m:oMath xmlns:m="http://schemas.openxmlformats.org/officeDocument/2006/math">
                    <m:r>
                      <a:rPr lang="en-US" sz="2400" b="0" i="1" smtClean="0">
                        <a:latin typeface="Cambria Math" panose="02040503050406030204" pitchFamily="18" charset="0"/>
                        <a:cs typeface="Times New Roman" panose="02020603050405020304" pitchFamily="18" charset="0"/>
                        <a:sym typeface="Symbol" panose="05050102010706020507" pitchFamily="18" charset="2"/>
                      </a:rPr>
                      <m:t>𝜆</m:t>
                    </m:r>
                    <m:r>
                      <a:rPr lang="en-US" sz="2400" b="0" i="1" smtClean="0">
                        <a:latin typeface="Cambria Math" panose="02040503050406030204" pitchFamily="18" charset="0"/>
                        <a:cs typeface="Times New Roman" panose="02020603050405020304" pitchFamily="18" charset="0"/>
                        <a:sym typeface="Symbol" panose="05050102010706020507" pitchFamily="18" charset="2"/>
                      </a:rPr>
                      <m:t>=</m:t>
                    </m:r>
                    <m:r>
                      <a:rPr lang="en-US" sz="2400" b="0" i="1" smtClean="0">
                        <a:latin typeface="Cambria Math" panose="02040503050406030204" pitchFamily="18" charset="0"/>
                        <a:cs typeface="Times New Roman" panose="02020603050405020304" pitchFamily="18" charset="0"/>
                        <a:sym typeface="Symbol" panose="05050102010706020507" pitchFamily="18" charset="2"/>
                      </a:rPr>
                      <m:t>𝑎</m:t>
                    </m:r>
                    <m:r>
                      <a:rPr lang="en-US" sz="2400" b="0" i="1" smtClean="0">
                        <a:latin typeface="Cambria Math" panose="02040503050406030204" pitchFamily="18" charset="0"/>
                        <a:cs typeface="Times New Roman" panose="02020603050405020304" pitchFamily="18" charset="0"/>
                        <a:sym typeface="Symbol" panose="05050102010706020507" pitchFamily="18" charset="2"/>
                      </a:rPr>
                      <m:t>±</m:t>
                    </m:r>
                    <m:r>
                      <a:rPr lang="en-US" sz="2400" b="0" i="1" smtClean="0">
                        <a:latin typeface="Cambria Math" panose="02040503050406030204" pitchFamily="18" charset="0"/>
                        <a:cs typeface="Times New Roman" panose="02020603050405020304" pitchFamily="18" charset="0"/>
                        <a:sym typeface="Symbol" panose="05050102010706020507" pitchFamily="18" charset="2"/>
                      </a:rPr>
                      <m:t>𝑏𝑖</m:t>
                    </m:r>
                  </m:oMath>
                </a14:m>
                <a:r>
                  <a:rPr lang="en-US" sz="2400" dirty="0" smtClean="0">
                    <a:latin typeface="Times New Roman" panose="02020603050405020304" pitchFamily="18" charset="0"/>
                    <a:cs typeface="Times New Roman" panose="02020603050405020304" pitchFamily="18" charset="0"/>
                    <a:sym typeface="Symbol" panose="05050102010706020507" pitchFamily="18" charset="2"/>
                  </a:rPr>
                  <a:t>:</a:t>
                </a:r>
              </a:p>
              <a:p>
                <a:pPr algn="just"/>
                <a:endParaRPr lang="en-US" sz="2400" dirty="0">
                  <a:latin typeface="Times New Roman" panose="02020603050405020304" pitchFamily="18" charset="0"/>
                  <a:cs typeface="Times New Roman" panose="02020603050405020304" pitchFamily="18" charset="0"/>
                  <a:sym typeface="Symbol" panose="05050102010706020507" pitchFamily="18" charset="2"/>
                </a:endParaRP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sym typeface="Symbol" panose="05050102010706020507" pitchFamily="18" charset="2"/>
                  </a:rPr>
                  <a:t>If </a:t>
                </a:r>
                <a14:m>
                  <m:oMath xmlns:m="http://schemas.openxmlformats.org/officeDocument/2006/math">
                    <m:r>
                      <a:rPr lang="en-US" sz="2400" b="0" i="1" smtClean="0">
                        <a:latin typeface="Cambria Math" panose="02040503050406030204" pitchFamily="18" charset="0"/>
                        <a:cs typeface="Times New Roman" panose="02020603050405020304" pitchFamily="18" charset="0"/>
                        <a:sym typeface="Symbol" panose="05050102010706020507" pitchFamily="18" charset="2"/>
                      </a:rPr>
                      <m:t>𝑎</m:t>
                    </m:r>
                    <m:r>
                      <a:rPr lang="en-US" sz="2400" b="0" i="1" smtClean="0">
                        <a:latin typeface="Cambria Math" panose="02040503050406030204" pitchFamily="18" charset="0"/>
                        <a:cs typeface="Times New Roman" panose="02020603050405020304" pitchFamily="18" charset="0"/>
                        <a:sym typeface="Symbol" panose="05050102010706020507" pitchFamily="18" charset="2"/>
                      </a:rPr>
                      <m:t>&gt;0</m:t>
                    </m:r>
                  </m:oMath>
                </a14:m>
                <a:r>
                  <a:rPr lang="en-US" sz="2400" dirty="0" smtClean="0">
                    <a:latin typeface="Times New Roman" panose="02020603050405020304" pitchFamily="18" charset="0"/>
                    <a:cs typeface="Times New Roman" panose="02020603050405020304" pitchFamily="18" charset="0"/>
                    <a:sym typeface="Symbol" panose="05050102010706020507" pitchFamily="18" charset="2"/>
                  </a:rPr>
                  <a:t>, then the direction curves trend away from the origin asymptotically (as </a:t>
                </a:r>
                <a:r>
                  <a:rPr lang="en-US" sz="2400" i="1" dirty="0" smtClean="0">
                    <a:latin typeface="Times New Roman" panose="02020603050405020304" pitchFamily="18" charset="0"/>
                    <a:cs typeface="Times New Roman" panose="02020603050405020304" pitchFamily="18" charset="0"/>
                    <a:sym typeface="Symbol" panose="05050102010706020507" pitchFamily="18" charset="2"/>
                  </a:rPr>
                  <a:t>t </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grows to infinity). The origin is an unstable spiral point.</a:t>
                </a:r>
              </a:p>
              <a:p>
                <a:pPr algn="just"/>
                <a:endParaRPr lang="en-US" sz="2400" dirty="0" smtClean="0">
                  <a:latin typeface="Times New Roman" panose="02020603050405020304" pitchFamily="18" charset="0"/>
                  <a:cs typeface="Times New Roman" panose="02020603050405020304" pitchFamily="18" charset="0"/>
                  <a:sym typeface="Symbol" panose="05050102010706020507" pitchFamily="18" charset="2"/>
                </a:endParaRP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sym typeface="Symbol" panose="05050102010706020507" pitchFamily="18" charset="2"/>
                  </a:rPr>
                  <a:t>If </a:t>
                </a:r>
                <a14:m>
                  <m:oMath xmlns:m="http://schemas.openxmlformats.org/officeDocument/2006/math">
                    <m:r>
                      <a:rPr lang="en-US" sz="2400" i="1">
                        <a:latin typeface="Cambria Math" panose="02040503050406030204" pitchFamily="18" charset="0"/>
                        <a:cs typeface="Times New Roman" panose="02020603050405020304" pitchFamily="18" charset="0"/>
                        <a:sym typeface="Symbol" panose="05050102010706020507" pitchFamily="18" charset="2"/>
                      </a:rPr>
                      <m:t>𝑎</m:t>
                    </m:r>
                    <m:r>
                      <a:rPr lang="en-US" sz="2400" b="0" i="1" smtClean="0">
                        <a:latin typeface="Cambria Math" panose="02040503050406030204" pitchFamily="18" charset="0"/>
                        <a:cs typeface="Times New Roman" panose="02020603050405020304" pitchFamily="18" charset="0"/>
                        <a:sym typeface="Symbol" panose="05050102010706020507" pitchFamily="18" charset="2"/>
                      </a:rPr>
                      <m:t>&lt;</m:t>
                    </m:r>
                    <m:r>
                      <a:rPr lang="en-US" sz="2400" i="1">
                        <a:latin typeface="Cambria Math" panose="02040503050406030204" pitchFamily="18" charset="0"/>
                        <a:cs typeface="Times New Roman" panose="02020603050405020304" pitchFamily="18" charset="0"/>
                        <a:sym typeface="Symbol" panose="05050102010706020507" pitchFamily="18" charset="2"/>
                      </a:rPr>
                      <m:t>0</m:t>
                    </m:r>
                  </m:oMath>
                </a14:m>
                <a:r>
                  <a:rPr lang="en-US" sz="2400" dirty="0">
                    <a:latin typeface="Times New Roman" panose="02020603050405020304" pitchFamily="18" charset="0"/>
                    <a:cs typeface="Times New Roman" panose="02020603050405020304" pitchFamily="18" charset="0"/>
                    <a:sym typeface="Symbol" panose="05050102010706020507" pitchFamily="18" charset="2"/>
                  </a:rPr>
                  <a:t>, then the direction curves trend </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into </a:t>
                </a:r>
                <a:r>
                  <a:rPr lang="en-US" sz="2400" dirty="0">
                    <a:latin typeface="Times New Roman" panose="02020603050405020304" pitchFamily="18" charset="0"/>
                    <a:cs typeface="Times New Roman" panose="02020603050405020304" pitchFamily="18" charset="0"/>
                    <a:sym typeface="Symbol" panose="05050102010706020507" pitchFamily="18" charset="2"/>
                  </a:rPr>
                  <a:t>from the </a:t>
                </a:r>
                <a:r>
                  <a:rPr lang="en-US" sz="2400" smtClean="0">
                    <a:latin typeface="Times New Roman" panose="02020603050405020304" pitchFamily="18" charset="0"/>
                    <a:cs typeface="Times New Roman" panose="02020603050405020304" pitchFamily="18" charset="0"/>
                    <a:sym typeface="Symbol" panose="05050102010706020507" pitchFamily="18" charset="2"/>
                  </a:rPr>
                  <a:t>origin asymptotically. </a:t>
                </a:r>
                <a:r>
                  <a:rPr lang="en-US" sz="2400" dirty="0">
                    <a:latin typeface="Times New Roman" panose="02020603050405020304" pitchFamily="18" charset="0"/>
                    <a:cs typeface="Times New Roman" panose="02020603050405020304" pitchFamily="18" charset="0"/>
                    <a:sym typeface="Symbol" panose="05050102010706020507" pitchFamily="18" charset="2"/>
                  </a:rPr>
                  <a:t>The origin is </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a stable spiral point.</a:t>
                </a:r>
              </a:p>
              <a:p>
                <a:pPr algn="just"/>
                <a:endParaRPr lang="en-US" sz="2400" dirty="0" smtClean="0">
                  <a:latin typeface="Times New Roman" panose="02020603050405020304" pitchFamily="18" charset="0"/>
                  <a:cs typeface="Times New Roman" panose="02020603050405020304" pitchFamily="18" charset="0"/>
                  <a:sym typeface="Symbol" panose="05050102010706020507" pitchFamily="18" charset="2"/>
                </a:endParaRP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sym typeface="Symbol" panose="05050102010706020507" pitchFamily="18" charset="2"/>
                  </a:rPr>
                  <a:t>If </a:t>
                </a:r>
                <a14:m>
                  <m:oMath xmlns:m="http://schemas.openxmlformats.org/officeDocument/2006/math">
                    <m:r>
                      <a:rPr lang="en-US" sz="2400" b="0" i="1" smtClean="0">
                        <a:latin typeface="Cambria Math" panose="02040503050406030204" pitchFamily="18" charset="0"/>
                        <a:cs typeface="Times New Roman" panose="02020603050405020304" pitchFamily="18" charset="0"/>
                        <a:sym typeface="Symbol" panose="05050102010706020507" pitchFamily="18" charset="2"/>
                      </a:rPr>
                      <m:t>𝑎</m:t>
                    </m:r>
                    <m:r>
                      <a:rPr lang="en-US" sz="2400" b="0" i="1" smtClean="0">
                        <a:latin typeface="Cambria Math" panose="02040503050406030204" pitchFamily="18" charset="0"/>
                        <a:cs typeface="Times New Roman" panose="02020603050405020304" pitchFamily="18" charset="0"/>
                        <a:sym typeface="Symbol" panose="05050102010706020507" pitchFamily="18" charset="2"/>
                      </a:rPr>
                      <m:t>=0</m:t>
                    </m:r>
                  </m:oMath>
                </a14:m>
                <a:r>
                  <a:rPr lang="en-US" sz="2400" dirty="0" smtClean="0">
                    <a:latin typeface="Times New Roman" panose="02020603050405020304" pitchFamily="18" charset="0"/>
                    <a:cs typeface="Times New Roman" panose="02020603050405020304" pitchFamily="18" charset="0"/>
                    <a:sym typeface="Symbol" panose="05050102010706020507" pitchFamily="18" charset="2"/>
                  </a:rPr>
                  <a:t>, then the direction curves form concentric ellipses. The origin is a center.</a:t>
                </a:r>
                <a:endParaRPr lang="en-US" sz="2400" dirty="0">
                  <a:latin typeface="Times New Roman" panose="02020603050405020304" pitchFamily="18" charset="0"/>
                  <a:cs typeface="Times New Roman" panose="02020603050405020304" pitchFamily="18" charset="0"/>
                  <a:sym typeface="Symbol" panose="05050102010706020507" pitchFamily="18" charset="2"/>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197224" y="251012"/>
                <a:ext cx="11779623" cy="5262979"/>
              </a:xfrm>
              <a:prstGeom prst="rect">
                <a:avLst/>
              </a:prstGeom>
              <a:blipFill>
                <a:blip r:embed="rId2"/>
                <a:stretch>
                  <a:fillRect l="-776" t="-926" r="-776" b="-1620"/>
                </a:stretch>
              </a:blipFill>
            </p:spPr>
            <p:txBody>
              <a:bodyPr/>
              <a:lstStyle/>
              <a:p>
                <a:r>
                  <a:rPr lang="en-US">
                    <a:noFill/>
                  </a:rPr>
                  <a:t> </a:t>
                </a:r>
              </a:p>
            </p:txBody>
          </p:sp>
        </mc:Fallback>
      </mc:AlternateContent>
    </p:spTree>
    <p:extLst>
      <p:ext uri="{BB962C8B-B14F-4D97-AF65-F5344CB8AC3E}">
        <p14:creationId xmlns:p14="http://schemas.microsoft.com/office/powerpoint/2010/main" val="722220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332509" y="299258"/>
                <a:ext cx="11413375" cy="2552430"/>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The phase portrait for </a:t>
                </a:r>
                <a14:m>
                  <m:oMath xmlns:m="http://schemas.openxmlformats.org/officeDocument/2006/math">
                    <m:sSup>
                      <m:sSupPr>
                        <m:ctrlPr>
                          <a:rPr lang="en-US" sz="2400" i="1">
                            <a:latin typeface="Cambria Math" panose="02040503050406030204" pitchFamily="18" charset="0"/>
                            <a:cs typeface="Times New Roman" panose="02020603050405020304" pitchFamily="18" charset="0"/>
                          </a:rPr>
                        </m:ctrlPr>
                      </m:sSupPr>
                      <m:e>
                        <m:r>
                          <a:rPr lang="en-US" sz="2400" b="1">
                            <a:latin typeface="Cambria Math" panose="02040503050406030204" pitchFamily="18" charset="0"/>
                            <a:cs typeface="Times New Roman" panose="02020603050405020304" pitchFamily="18" charset="0"/>
                          </a:rPr>
                          <m:t>𝐱</m:t>
                        </m:r>
                      </m:e>
                      <m:sup>
                        <m:r>
                          <a:rPr lang="en-US" sz="2400" i="1">
                            <a:latin typeface="Cambria Math" panose="02040503050406030204" pitchFamily="18" charset="0"/>
                            <a:cs typeface="Times New Roman" panose="02020603050405020304" pitchFamily="18" charset="0"/>
                          </a:rPr>
                          <m:t>′</m:t>
                        </m:r>
                      </m:sup>
                    </m:sSup>
                    <m:r>
                      <a:rPr lang="en-US" sz="2400" i="1">
                        <a:latin typeface="Cambria Math" panose="02040503050406030204" pitchFamily="18" charset="0"/>
                        <a:cs typeface="Times New Roman" panose="02020603050405020304" pitchFamily="18" charset="0"/>
                      </a:rPr>
                      <m:t>=</m:t>
                    </m:r>
                    <m:d>
                      <m:dPr>
                        <m:begChr m:val="["/>
                        <m:endChr m:val="]"/>
                        <m:ctrlPr>
                          <a:rPr lang="en-US" sz="2400" i="1">
                            <a:latin typeface="Cambria Math" panose="02040503050406030204" pitchFamily="18" charset="0"/>
                            <a:cs typeface="Times New Roman" panose="02020603050405020304" pitchFamily="18" charset="0"/>
                          </a:rPr>
                        </m:ctrlPr>
                      </m:dPr>
                      <m:e>
                        <m:m>
                          <m:mPr>
                            <m:mcs>
                              <m:mc>
                                <m:mcPr>
                                  <m:count m:val="2"/>
                                  <m:mcJc m:val="center"/>
                                </m:mcPr>
                              </m:mc>
                            </m:mcs>
                            <m:ctrlPr>
                              <a:rPr lang="en-US" sz="2400" i="1">
                                <a:latin typeface="Cambria Math" panose="02040503050406030204" pitchFamily="18" charset="0"/>
                                <a:cs typeface="Times New Roman" panose="02020603050405020304" pitchFamily="18" charset="0"/>
                              </a:rPr>
                            </m:ctrlPr>
                          </m:mPr>
                          <m:mr>
                            <m:e>
                              <m:r>
                                <m:rPr>
                                  <m:brk m:alnAt="7"/>
                                </m:rPr>
                                <a:rPr lang="en-US" sz="2400" i="1">
                                  <a:latin typeface="Cambria Math" panose="02040503050406030204" pitchFamily="18" charset="0"/>
                                  <a:cs typeface="Times New Roman" panose="02020603050405020304" pitchFamily="18" charset="0"/>
                                </a:rPr>
                                <m:t>3</m:t>
                              </m:r>
                            </m:e>
                            <m:e>
                              <m:r>
                                <a:rPr lang="en-US" sz="2400" i="1">
                                  <a:latin typeface="Cambria Math" panose="02040503050406030204" pitchFamily="18" charset="0"/>
                                  <a:cs typeface="Times New Roman" panose="02020603050405020304" pitchFamily="18" charset="0"/>
                                </a:rPr>
                                <m:t>−2</m:t>
                              </m:r>
                            </m:e>
                          </m:mr>
                          <m:mr>
                            <m:e>
                              <m:r>
                                <a:rPr lang="en-US" sz="2400" i="1">
                                  <a:latin typeface="Cambria Math" panose="02040503050406030204" pitchFamily="18" charset="0"/>
                                  <a:cs typeface="Times New Roman" panose="02020603050405020304" pitchFamily="18" charset="0"/>
                                </a:rPr>
                                <m:t>4</m:t>
                              </m:r>
                            </m:e>
                            <m:e>
                              <m:r>
                                <a:rPr lang="en-US" sz="2400" i="1">
                                  <a:latin typeface="Cambria Math" panose="02040503050406030204" pitchFamily="18" charset="0"/>
                                  <a:cs typeface="Times New Roman" panose="02020603050405020304" pitchFamily="18" charset="0"/>
                                </a:rPr>
                                <m:t>−1</m:t>
                              </m:r>
                            </m:e>
                          </m:mr>
                        </m:m>
                      </m:e>
                    </m:d>
                    <m:r>
                      <a:rPr lang="en-US" sz="2400" b="1">
                        <a:latin typeface="Cambria Math" panose="02040503050406030204" pitchFamily="18" charset="0"/>
                        <a:cs typeface="Times New Roman" panose="02020603050405020304" pitchFamily="18" charset="0"/>
                      </a:rPr>
                      <m:t>𝐱</m:t>
                    </m:r>
                  </m:oMath>
                </a14:m>
                <a:r>
                  <a:rPr lang="en-US" sz="2400" dirty="0" smtClean="0">
                    <a:latin typeface="Times New Roman" panose="02020603050405020304" pitchFamily="18" charset="0"/>
                    <a:cs typeface="Times New Roman" panose="02020603050405020304" pitchFamily="18" charset="0"/>
                  </a:rPr>
                  <a:t> is:</a:t>
                </a:r>
              </a:p>
              <a:p>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The eigenvalues are </a:t>
                </a:r>
                <a14:m>
                  <m:oMath xmlns:m="http://schemas.openxmlformats.org/officeDocument/2006/math">
                    <m:r>
                      <a:rPr lang="en-US" sz="2400" b="0" i="1" smtClean="0">
                        <a:latin typeface="Cambria Math" panose="02040503050406030204" pitchFamily="18" charset="0"/>
                        <a:cs typeface="Times New Roman" panose="02020603050405020304" pitchFamily="18" charset="0"/>
                      </a:rPr>
                      <m:t>𝜆</m:t>
                    </m:r>
                    <m:r>
                      <a:rPr lang="en-US" sz="2400" b="0" i="1" smtClean="0">
                        <a:latin typeface="Cambria Math" panose="02040503050406030204" pitchFamily="18" charset="0"/>
                        <a:cs typeface="Times New Roman" panose="02020603050405020304" pitchFamily="18" charset="0"/>
                      </a:rPr>
                      <m:t>=1±2</m:t>
                    </m:r>
                    <m:r>
                      <a:rPr lang="en-US" sz="2400" b="0" i="1" smtClean="0">
                        <a:latin typeface="Cambria Math" panose="02040503050406030204" pitchFamily="18" charset="0"/>
                        <a:cs typeface="Times New Roman" panose="02020603050405020304" pitchFamily="18" charset="0"/>
                      </a:rPr>
                      <m:t>𝑖</m:t>
                    </m:r>
                  </m:oMath>
                </a14:m>
                <a:r>
                  <a:rPr lang="en-US" sz="2400" dirty="0" smtClean="0">
                    <a:latin typeface="Times New Roman" panose="02020603050405020304" pitchFamily="18" charset="0"/>
                    <a:cs typeface="Times New Roman" panose="02020603050405020304" pitchFamily="18" charset="0"/>
                  </a:rPr>
                  <a:t>. </a:t>
                </a:r>
              </a:p>
              <a:p>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Since </a:t>
                </a:r>
                <a:r>
                  <a:rPr lang="en-US" sz="2400" i="1" dirty="0" smtClean="0">
                    <a:latin typeface="Times New Roman" panose="02020603050405020304" pitchFamily="18" charset="0"/>
                    <a:cs typeface="Times New Roman" panose="02020603050405020304" pitchFamily="18" charset="0"/>
                  </a:rPr>
                  <a:t>a</a:t>
                </a:r>
                <a:r>
                  <a:rPr lang="en-US" sz="2400" dirty="0" smtClean="0">
                    <a:latin typeface="Times New Roman" panose="02020603050405020304" pitchFamily="18" charset="0"/>
                    <a:cs typeface="Times New Roman" panose="02020603050405020304" pitchFamily="18" charset="0"/>
                  </a:rPr>
                  <a:t> &gt; 0, the direction lines flow </a:t>
                </a:r>
              </a:p>
              <a:p>
                <a:r>
                  <a:rPr lang="en-US" sz="2400" dirty="0" smtClean="0">
                    <a:latin typeface="Times New Roman" panose="02020603050405020304" pitchFamily="18" charset="0"/>
                    <a:cs typeface="Times New Roman" panose="02020603050405020304" pitchFamily="18" charset="0"/>
                  </a:rPr>
                  <a:t>away from the origin.</a:t>
                </a:r>
                <a:endParaRPr lang="en-US" sz="2400" dirty="0">
                  <a:latin typeface="Times New Roman" panose="02020603050405020304" pitchFamily="18" charset="0"/>
                  <a:cs typeface="Times New Roman" panose="02020603050405020304"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332509" y="299258"/>
                <a:ext cx="11413375" cy="2552430"/>
              </a:xfrm>
              <a:prstGeom prst="rect">
                <a:avLst/>
              </a:prstGeom>
              <a:blipFill>
                <a:blip r:embed="rId2"/>
                <a:stretch>
                  <a:fillRect l="-855" b="-4535"/>
                </a:stretch>
              </a:blipFill>
            </p:spPr>
            <p:txBody>
              <a:bodyPr/>
              <a:lstStyle/>
              <a:p>
                <a:r>
                  <a:rPr lang="en-US">
                    <a:noFill/>
                  </a:rPr>
                  <a:t> </a:t>
                </a:r>
              </a:p>
            </p:txBody>
          </p:sp>
        </mc:Fallback>
      </mc:AlternateContent>
      <p:pic>
        <p:nvPicPr>
          <p:cNvPr id="3" name="Picture 2"/>
          <p:cNvPicPr>
            <a:picLocks noChangeAspect="1"/>
          </p:cNvPicPr>
          <p:nvPr/>
        </p:nvPicPr>
        <p:blipFill>
          <a:blip r:embed="rId3"/>
          <a:stretch>
            <a:fillRect/>
          </a:stretch>
        </p:blipFill>
        <p:spPr>
          <a:xfrm>
            <a:off x="5735609" y="299258"/>
            <a:ext cx="6010275" cy="5905500"/>
          </a:xfrm>
          <a:prstGeom prst="rect">
            <a:avLst/>
          </a:prstGeom>
        </p:spPr>
      </p:pic>
    </p:spTree>
    <p:extLst>
      <p:ext uri="{BB962C8B-B14F-4D97-AF65-F5344CB8AC3E}">
        <p14:creationId xmlns:p14="http://schemas.microsoft.com/office/powerpoint/2010/main" val="3451937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Rectangle 4"/>
              <p:cNvSpPr/>
              <p:nvPr/>
            </p:nvSpPr>
            <p:spPr>
              <a:xfrm>
                <a:off x="367553" y="251012"/>
                <a:ext cx="8776447" cy="4435060"/>
              </a:xfrm>
              <a:prstGeom prst="rect">
                <a:avLst/>
              </a:prstGeom>
            </p:spPr>
            <p:txBody>
              <a:bodyPr wrap="square">
                <a:spAutoFit/>
              </a:bodyPr>
              <a:lstStyle/>
              <a:p>
                <a:r>
                  <a:rPr lang="en-US" sz="2400" dirty="0" smtClean="0">
                    <a:latin typeface="Times New Roman" panose="02020603050405020304" pitchFamily="18" charset="0"/>
                    <a:cs typeface="Times New Roman" panose="02020603050405020304" pitchFamily="18" charset="0"/>
                  </a:rPr>
                  <a:t>The phase portrait for </a:t>
                </a:r>
                <a14:m>
                  <m:oMath xmlns:m="http://schemas.openxmlformats.org/officeDocument/2006/math">
                    <m:sSup>
                      <m:sSupPr>
                        <m:ctrlPr>
                          <a:rPr lang="en-US" sz="2400" i="1">
                            <a:latin typeface="Cambria Math" panose="02040503050406030204" pitchFamily="18" charset="0"/>
                            <a:cs typeface="Times New Roman" panose="02020603050405020304" pitchFamily="18" charset="0"/>
                          </a:rPr>
                        </m:ctrlPr>
                      </m:sSupPr>
                      <m:e>
                        <m:r>
                          <a:rPr lang="en-US" sz="2400" b="1">
                            <a:latin typeface="Cambria Math" panose="02040503050406030204" pitchFamily="18" charset="0"/>
                            <a:cs typeface="Times New Roman" panose="02020603050405020304" pitchFamily="18" charset="0"/>
                          </a:rPr>
                          <m:t>𝐱</m:t>
                        </m:r>
                      </m:e>
                      <m:sup>
                        <m:r>
                          <a:rPr lang="en-US" sz="2400" i="1">
                            <a:latin typeface="Cambria Math" panose="02040503050406030204" pitchFamily="18" charset="0"/>
                            <a:cs typeface="Times New Roman" panose="02020603050405020304" pitchFamily="18" charset="0"/>
                          </a:rPr>
                          <m:t>′</m:t>
                        </m:r>
                      </m:sup>
                    </m:sSup>
                    <m:r>
                      <a:rPr lang="en-US" sz="2400" i="1">
                        <a:latin typeface="Cambria Math" panose="02040503050406030204" pitchFamily="18" charset="0"/>
                        <a:cs typeface="Times New Roman" panose="02020603050405020304" pitchFamily="18" charset="0"/>
                      </a:rPr>
                      <m:t>=</m:t>
                    </m:r>
                    <m:d>
                      <m:dPr>
                        <m:begChr m:val="["/>
                        <m:endChr m:val="]"/>
                        <m:ctrlPr>
                          <a:rPr lang="en-US" sz="2400" i="1">
                            <a:latin typeface="Cambria Math" panose="02040503050406030204" pitchFamily="18" charset="0"/>
                            <a:cs typeface="Times New Roman" panose="02020603050405020304" pitchFamily="18" charset="0"/>
                          </a:rPr>
                        </m:ctrlPr>
                      </m:dPr>
                      <m:e>
                        <m:m>
                          <m:mPr>
                            <m:mcs>
                              <m:mc>
                                <m:mcPr>
                                  <m:count m:val="2"/>
                                  <m:mcJc m:val="center"/>
                                </m:mcPr>
                              </m:mc>
                            </m:mcs>
                            <m:ctrlPr>
                              <a:rPr lang="en-US" sz="2400" i="1">
                                <a:latin typeface="Cambria Math" panose="02040503050406030204" pitchFamily="18" charset="0"/>
                                <a:cs typeface="Times New Roman" panose="02020603050405020304" pitchFamily="18" charset="0"/>
                              </a:rPr>
                            </m:ctrlPr>
                          </m:mPr>
                          <m:mr>
                            <m:e>
                              <m:r>
                                <a:rPr lang="en-US" sz="2400" b="0" i="1" smtClean="0">
                                  <a:latin typeface="Cambria Math" panose="02040503050406030204" pitchFamily="18" charset="0"/>
                                  <a:cs typeface="Times New Roman" panose="02020603050405020304" pitchFamily="18" charset="0"/>
                                </a:rPr>
                                <m:t>−1</m:t>
                              </m:r>
                            </m:e>
                            <m:e>
                              <m:r>
                                <a:rPr lang="en-US" sz="2400" i="1">
                                  <a:latin typeface="Cambria Math" panose="02040503050406030204" pitchFamily="18" charset="0"/>
                                  <a:cs typeface="Times New Roman" panose="02020603050405020304" pitchFamily="18" charset="0"/>
                                </a:rPr>
                                <m:t>−</m:t>
                              </m:r>
                              <m:r>
                                <a:rPr lang="en-US" sz="2400" b="0" i="1" smtClean="0">
                                  <a:latin typeface="Cambria Math" panose="02040503050406030204" pitchFamily="18" charset="0"/>
                                  <a:cs typeface="Times New Roman" panose="02020603050405020304" pitchFamily="18" charset="0"/>
                                </a:rPr>
                                <m:t>1</m:t>
                              </m:r>
                            </m:e>
                          </m:mr>
                          <m:mr>
                            <m:e>
                              <m:r>
                                <a:rPr lang="en-US" sz="2400" b="0" i="1" smtClean="0">
                                  <a:latin typeface="Cambria Math" panose="02040503050406030204" pitchFamily="18" charset="0"/>
                                  <a:cs typeface="Times New Roman" panose="02020603050405020304" pitchFamily="18" charset="0"/>
                                </a:rPr>
                                <m:t>2</m:t>
                              </m:r>
                            </m:e>
                            <m:e>
                              <m:r>
                                <a:rPr lang="en-US" sz="2400" i="1">
                                  <a:latin typeface="Cambria Math" panose="02040503050406030204" pitchFamily="18" charset="0"/>
                                  <a:cs typeface="Times New Roman" panose="02020603050405020304" pitchFamily="18" charset="0"/>
                                </a:rPr>
                                <m:t>−1</m:t>
                              </m:r>
                            </m:e>
                          </m:mr>
                        </m:m>
                      </m:e>
                    </m:d>
                    <m:r>
                      <a:rPr lang="en-US" sz="2400" b="1">
                        <a:latin typeface="Cambria Math" panose="02040503050406030204" pitchFamily="18" charset="0"/>
                        <a:cs typeface="Times New Roman" panose="02020603050405020304" pitchFamily="18" charset="0"/>
                      </a:rPr>
                      <m:t>𝐱</m:t>
                    </m:r>
                  </m:oMath>
                </a14:m>
                <a:r>
                  <a:rPr lang="en-US" sz="2400" dirty="0">
                    <a:latin typeface="Times New Roman" panose="02020603050405020304" pitchFamily="18" charset="0"/>
                    <a:cs typeface="Times New Roman" panose="02020603050405020304" pitchFamily="18" charset="0"/>
                  </a:rPr>
                  <a:t> is:</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 eigenvalues are </a:t>
                </a:r>
                <a14:m>
                  <m:oMath xmlns:m="http://schemas.openxmlformats.org/officeDocument/2006/math">
                    <m:r>
                      <a:rPr lang="en-US" sz="2400" i="1">
                        <a:latin typeface="Cambria Math" panose="02040503050406030204" pitchFamily="18" charset="0"/>
                        <a:cs typeface="Times New Roman" panose="02020603050405020304" pitchFamily="18" charset="0"/>
                      </a:rPr>
                      <m:t>𝜆</m:t>
                    </m:r>
                    <m:r>
                      <a:rPr lang="en-US" sz="2400" i="1">
                        <a:latin typeface="Cambria Math" panose="02040503050406030204" pitchFamily="18" charset="0"/>
                        <a:cs typeface="Times New Roman" panose="02020603050405020304" pitchFamily="18" charset="0"/>
                      </a:rPr>
                      <m:t>=−1±</m:t>
                    </m:r>
                    <m:rad>
                      <m:radPr>
                        <m:degHide m:val="on"/>
                        <m:ctrlPr>
                          <a:rPr lang="en-US" sz="2400" b="0" i="1" smtClean="0">
                            <a:latin typeface="Cambria Math" panose="02040503050406030204" pitchFamily="18" charset="0"/>
                            <a:cs typeface="Times New Roman" panose="02020603050405020304" pitchFamily="18" charset="0"/>
                          </a:rPr>
                        </m:ctrlPr>
                      </m:radPr>
                      <m:deg/>
                      <m:e>
                        <m:r>
                          <a:rPr lang="en-US" sz="2400" b="0" i="1" smtClean="0">
                            <a:latin typeface="Cambria Math" panose="02040503050406030204" pitchFamily="18" charset="0"/>
                            <a:cs typeface="Times New Roman" panose="02020603050405020304" pitchFamily="18" charset="0"/>
                          </a:rPr>
                          <m:t>2</m:t>
                        </m:r>
                      </m:e>
                    </m:rad>
                    <m:r>
                      <a:rPr lang="en-US" sz="2400" i="1">
                        <a:latin typeface="Cambria Math" panose="02040503050406030204" pitchFamily="18" charset="0"/>
                        <a:cs typeface="Times New Roman" panose="02020603050405020304" pitchFamily="18" charset="0"/>
                      </a:rPr>
                      <m:t>𝑖</m:t>
                    </m:r>
                  </m:oMath>
                </a14:m>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Since </a:t>
                </a:r>
                <a:r>
                  <a:rPr lang="en-US" sz="2400" i="1" dirty="0">
                    <a:latin typeface="Times New Roman" panose="02020603050405020304" pitchFamily="18" charset="0"/>
                    <a:cs typeface="Times New Roman" panose="02020603050405020304" pitchFamily="18" charset="0"/>
                  </a:rPr>
                  <a:t>a</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&lt; </a:t>
                </a:r>
                <a:r>
                  <a:rPr lang="en-US" sz="2400" dirty="0">
                    <a:latin typeface="Times New Roman" panose="02020603050405020304" pitchFamily="18" charset="0"/>
                    <a:cs typeface="Times New Roman" panose="02020603050405020304" pitchFamily="18" charset="0"/>
                  </a:rPr>
                  <a:t>0, the direction lines flow </a:t>
                </a:r>
              </a:p>
              <a:p>
                <a:r>
                  <a:rPr lang="en-US" sz="2400" dirty="0" smtClean="0">
                    <a:latin typeface="Times New Roman" panose="02020603050405020304" pitchFamily="18" charset="0"/>
                    <a:cs typeface="Times New Roman" panose="02020603050405020304" pitchFamily="18" charset="0"/>
                  </a:rPr>
                  <a:t>into </a:t>
                </a:r>
                <a:r>
                  <a:rPr lang="en-US" sz="2400" dirty="0">
                    <a:latin typeface="Times New Roman" panose="02020603050405020304" pitchFamily="18" charset="0"/>
                    <a:cs typeface="Times New Roman" panose="02020603050405020304" pitchFamily="18" charset="0"/>
                  </a:rPr>
                  <a:t>from the origin</a:t>
                </a:r>
                <a:r>
                  <a:rPr lang="en-US" sz="2400" dirty="0" smtClean="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Compare this direction field to the</a:t>
                </a:r>
              </a:p>
              <a:p>
                <a:r>
                  <a:rPr lang="en-US" sz="2400" dirty="0" smtClean="0">
                    <a:latin typeface="Times New Roman" panose="02020603050405020304" pitchFamily="18" charset="0"/>
                    <a:cs typeface="Times New Roman" panose="02020603050405020304" pitchFamily="18" charset="0"/>
                  </a:rPr>
                  <a:t>one on the previous slide. Do you</a:t>
                </a:r>
              </a:p>
              <a:p>
                <a:r>
                  <a:rPr lang="en-US" sz="2400" dirty="0" smtClean="0">
                    <a:latin typeface="Times New Roman" panose="02020603050405020304" pitchFamily="18" charset="0"/>
                    <a:cs typeface="Times New Roman" panose="02020603050405020304" pitchFamily="18" charset="0"/>
                  </a:rPr>
                  <a:t>see the outward and inward effect</a:t>
                </a:r>
              </a:p>
              <a:p>
                <a:r>
                  <a:rPr lang="en-US" sz="2400" dirty="0" smtClean="0">
                    <a:latin typeface="Times New Roman" panose="02020603050405020304" pitchFamily="18" charset="0"/>
                    <a:cs typeface="Times New Roman" panose="02020603050405020304" pitchFamily="18" charset="0"/>
                  </a:rPr>
                  <a:t>between the two?</a:t>
                </a:r>
                <a:endParaRPr lang="en-US" sz="2400" dirty="0">
                  <a:latin typeface="Times New Roman" panose="02020603050405020304" pitchFamily="18" charset="0"/>
                  <a:cs typeface="Times New Roman" panose="02020603050405020304" pitchFamily="18" charset="0"/>
                </a:endParaRPr>
              </a:p>
            </p:txBody>
          </p:sp>
        </mc:Choice>
        <mc:Fallback xmlns="">
          <p:sp>
            <p:nvSpPr>
              <p:cNvPr id="5" name="Rectangle 4"/>
              <p:cNvSpPr>
                <a:spLocks noRot="1" noChangeAspect="1" noMove="1" noResize="1" noEditPoints="1" noAdjustHandles="1" noChangeArrowheads="1" noChangeShapeType="1" noTextEdit="1"/>
              </p:cNvSpPr>
              <p:nvPr/>
            </p:nvSpPr>
            <p:spPr>
              <a:xfrm>
                <a:off x="367553" y="251012"/>
                <a:ext cx="8776447" cy="4435060"/>
              </a:xfrm>
              <a:prstGeom prst="rect">
                <a:avLst/>
              </a:prstGeom>
              <a:blipFill>
                <a:blip r:embed="rId2"/>
                <a:stretch>
                  <a:fillRect l="-1042" b="-2198"/>
                </a:stretch>
              </a:blipFill>
            </p:spPr>
            <p:txBody>
              <a:bodyPr/>
              <a:lstStyle/>
              <a:p>
                <a:r>
                  <a:rPr lang="en-US">
                    <a:noFill/>
                  </a:rPr>
                  <a:t> </a:t>
                </a:r>
              </a:p>
            </p:txBody>
          </p:sp>
        </mc:Fallback>
      </mc:AlternateContent>
      <p:pic>
        <p:nvPicPr>
          <p:cNvPr id="6" name="Picture 5"/>
          <p:cNvPicPr>
            <a:picLocks noChangeAspect="1"/>
          </p:cNvPicPr>
          <p:nvPr/>
        </p:nvPicPr>
        <p:blipFill>
          <a:blip r:embed="rId3"/>
          <a:stretch>
            <a:fillRect/>
          </a:stretch>
        </p:blipFill>
        <p:spPr>
          <a:xfrm>
            <a:off x="5960128" y="251012"/>
            <a:ext cx="5991225" cy="5962650"/>
          </a:xfrm>
          <a:prstGeom prst="rect">
            <a:avLst/>
          </a:prstGeom>
        </p:spPr>
      </p:pic>
    </p:spTree>
    <p:extLst>
      <p:ext uri="{BB962C8B-B14F-4D97-AF65-F5344CB8AC3E}">
        <p14:creationId xmlns:p14="http://schemas.microsoft.com/office/powerpoint/2010/main" val="1056840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TotalTime>
  <Words>156</Words>
  <Application>Microsoft Office PowerPoint</Application>
  <PresentationFormat>Widescreen</PresentationFormat>
  <Paragraphs>91</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Cambria Math</vt:lpstr>
      <vt:lpstr>Symbol</vt:lpstr>
      <vt:lpstr>Times New Roman</vt:lpstr>
      <vt:lpstr>Office Theme</vt:lpstr>
      <vt:lpstr>Systems of Ordinary Differential Equations Case II: Complex Eigenvalues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Systems of Ordinary Differential Equations Case II: Complex Eigenvalues</dc:title>
  <dc:creator>Scott Surgent</dc:creator>
  <cp:lastModifiedBy>Scott Surgent</cp:lastModifiedBy>
  <cp:revision>21</cp:revision>
  <dcterms:created xsi:type="dcterms:W3CDTF">2017-04-04T16:52:44Z</dcterms:created>
  <dcterms:modified xsi:type="dcterms:W3CDTF">2017-08-04T16:52:59Z</dcterms:modified>
</cp:coreProperties>
</file>