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ousland" userId="0add9dda42c7579b" providerId="LiveId" clId="{FE35ECF2-B891-4CAF-90C0-5EA952B0B5DE}"/>
    <pc:docChg chg="modSld">
      <pc:chgData name="Beth Cousland" userId="0add9dda42c7579b" providerId="LiveId" clId="{FE35ECF2-B891-4CAF-90C0-5EA952B0B5DE}" dt="2022-07-12T19:23:15.288" v="0" actId="1076"/>
      <pc:docMkLst>
        <pc:docMk/>
      </pc:docMkLst>
      <pc:sldChg chg="modSp mod">
        <pc:chgData name="Beth Cousland" userId="0add9dda42c7579b" providerId="LiveId" clId="{FE35ECF2-B891-4CAF-90C0-5EA952B0B5DE}" dt="2022-07-12T19:23:15.288" v="0" actId="1076"/>
        <pc:sldMkLst>
          <pc:docMk/>
          <pc:sldMk cId="952157200" sldId="258"/>
        </pc:sldMkLst>
        <pc:spChg chg="mod">
          <ac:chgData name="Beth Cousland" userId="0add9dda42c7579b" providerId="LiveId" clId="{FE35ECF2-B891-4CAF-90C0-5EA952B0B5DE}" dt="2022-07-12T19:23:15.288" v="0" actId="1076"/>
          <ac:spMkLst>
            <pc:docMk/>
            <pc:sldMk cId="952157200" sldId="25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2F58-5987-413C-8FEA-02D478D134BF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9CB2F-D32F-4359-9FAD-F70BC18CC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B25D-6A9B-4010-A6DF-C3A9DE9232C0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92B2D-2649-468C-B12A-C540A9ECA092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C144-60F2-4D18-93F0-C3813863C677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14E5-793E-443F-876C-8A97B86C8A72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F83C-D39E-4ACB-AA7E-322E56CD3740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C8C-DAF6-4DA0-9812-3BA71BE664D6}" type="datetime1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56B6-5415-44EF-B2C8-2D7744B2DCA8}" type="datetime1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F96-E08A-4BAF-B620-AD00340A6A1B}" type="datetime1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716A-17DF-4F0B-B1E8-A95F6861920C}" type="datetime1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97EF-A399-4747-B863-F922A06EF741}" type="datetime1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ABE-3471-4D9B-B137-D269C06E821C}" type="datetime1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E329-4697-46D2-8C23-2302F39E8905}" type="datetime1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08FC-9D95-4CED-92DE-B0B145CAC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Spring-Mass Systems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 275</a:t>
            </a:r>
          </a:p>
        </p:txBody>
      </p:sp>
    </p:spTree>
    <p:extLst>
      <p:ext uri="{BB962C8B-B14F-4D97-AF65-F5344CB8AC3E}">
        <p14:creationId xmlns:p14="http://schemas.microsoft.com/office/powerpoint/2010/main" val="177939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71475"/>
                <a:ext cx="11658600" cy="615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resistive force is twice the original (12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instead of 6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equation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+192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auxiliary polynomial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+192=0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factors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+24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+8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solutions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=−8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When the initial conditions are figured in, the particular solution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second of motion is shown below: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surrounding viscous medium is so dense the mass never bobs. It just slowly moves back to rest state. This is 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overdamped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1475"/>
                <a:ext cx="11658600" cy="6154634"/>
              </a:xfrm>
              <a:prstGeom prst="rect">
                <a:avLst/>
              </a:prstGeom>
              <a:blipFill>
                <a:blip r:embed="rId2"/>
                <a:stretch>
                  <a:fillRect l="-837" t="-792" r="-785" b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700516"/>
            <a:ext cx="10559588" cy="190018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763" y="485775"/>
                <a:ext cx="11387137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three possible outcomes: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polynomial has two complex conjugate solutions of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then the system is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undamped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mass bobs up and down forever. 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0, then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of the solution acts as an “envelope” function, approaching 0 as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and thus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damping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bobbing nature of the mass. (Note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never positive in these problems since that would result in an envelope function that grows with time. The amplitude would increase, not decrease.)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polynomial has two real but different solutions. This is 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overdamped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system. The mass never actually bobs. It just slowly moves back to the rest state asymptotically.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polynomial has one real and repeated root. This is called 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critically-damped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3" y="485775"/>
                <a:ext cx="11387137" cy="4893647"/>
              </a:xfrm>
              <a:prstGeom prst="rect">
                <a:avLst/>
              </a:prstGeom>
              <a:blipFill>
                <a:blip r:embed="rId2"/>
                <a:stretch>
                  <a:fillRect l="-803" t="-998" r="-857" b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913" y="385763"/>
                <a:ext cx="11201400" cy="5600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determine when a system is critically damped, we solve the generic auxiliary polynomial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the quadratic formula, getting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𝑚𝑘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then set the discriminant to 0: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𝑚𝑘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implies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𝑚𝑘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the original example, we have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1/8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24,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</m:e>
                        </m:d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would result in a critically-damped system.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the original resistance was 6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velocity was 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/s. If we set the resistance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 velocity of 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/s, then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will cause the auxiliary polynomial to have just one root. (next slide)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3" y="385763"/>
                <a:ext cx="11201400" cy="5600251"/>
              </a:xfrm>
              <a:prstGeom prst="rect">
                <a:avLst/>
              </a:prstGeom>
              <a:blipFill>
                <a:blip r:embed="rId2"/>
                <a:stretch>
                  <a:fillRect l="-871" t="-871" r="-817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763" y="357188"/>
                <a:ext cx="11372850" cy="628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has solutions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=−8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multiplicity 2. The particular solution (with the same initial conditions as before) is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second of motion is: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does not look any different from an overdamped system. This is the “boundary” of damped-overdamped. If the resistance force is less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we have a bobbing mass.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3" y="357188"/>
                <a:ext cx="11372850" cy="6282361"/>
              </a:xfrm>
              <a:prstGeom prst="rect">
                <a:avLst/>
              </a:prstGeom>
              <a:blipFill>
                <a:blip r:embed="rId2"/>
                <a:stretch>
                  <a:fillRect l="-804" r="-80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40" y="3395045"/>
            <a:ext cx="10048495" cy="18913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050" y="357188"/>
                <a:ext cx="11344275" cy="512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External Forcing Function.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original example has an external forcing function that imparts force into the system (e.g. by shaking it rhythmically). Suppose we have a forcing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the differential equation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+192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0.5002172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+0.3535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+0.005206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=0.0002172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graphs are on the next slide.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357188"/>
                <a:ext cx="11344275" cy="5121082"/>
              </a:xfrm>
              <a:prstGeom prst="rect">
                <a:avLst/>
              </a:prstGeom>
              <a:blipFill>
                <a:blip r:embed="rId2"/>
                <a:stretch>
                  <a:fillRect l="-860" t="-952" r="-80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400050"/>
            <a:ext cx="11144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the motion of the mass for the first 0.5 second: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for the first 25 seconds. The forcing function “overwhelms” the natural decay of the unforced case, and the mass bobs according to the forcing function: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923926"/>
            <a:ext cx="6067425" cy="2219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4385727"/>
            <a:ext cx="7486650" cy="19526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" y="357447"/>
                <a:ext cx="11388436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object has weight, where weight is mass times gravity: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Here,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Hooke’s Law: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extend a spring a distance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feet is proportional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𝑘𝐿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constant of proportionality.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object is attached at the end of a spring, and is allowed to rest (not bob up and down), then the two forces cancel: the spring wants to contract in a direction opposite the weight, so that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which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gives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object is pulled down and let go. It then starts to bob up and down.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distance (in feet) 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seconds of the object from rest, where down is positive.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object extended the spring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feet, then the spring’s length is also affected by the object’s motion,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" y="357447"/>
                <a:ext cx="11388436" cy="6001643"/>
              </a:xfrm>
              <a:prstGeom prst="rect">
                <a:avLst/>
              </a:prstGeom>
              <a:blipFill>
                <a:blip r:embed="rId2"/>
                <a:stretch>
                  <a:fillRect l="-803" t="-813" r="-803" b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23862" y="136525"/>
                <a:ext cx="11344275" cy="567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second derivative of displacement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describes the object’s acceleration at time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Using the familiar formula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now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resistance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defined as a force (in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acting against the bobbing mass when the mass is at some speed, given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force is proportional to the speed but in the opposite direction,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sum of all forces must equal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′′(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(collecting terms to one side).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" y="136525"/>
                <a:ext cx="11344275" cy="5679825"/>
              </a:xfrm>
              <a:prstGeom prst="rect">
                <a:avLst/>
              </a:prstGeom>
              <a:blipFill>
                <a:blip r:embed="rId2"/>
                <a:stretch>
                  <a:fillRect l="-860" t="-858" r="-86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86" y="5023571"/>
            <a:ext cx="1000125" cy="2190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0822" y="332509"/>
                <a:ext cx="11380123" cy="6032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last screen,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𝑚𝑔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weight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initial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displacement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Written out fully, the form of the equation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weight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gravity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resistance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velocity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weight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init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displacement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units are: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lbs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ft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ft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lbs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ft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ft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den>
                          </m:f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lbs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ft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ft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Everything simplifies into pounds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which is a force.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22" y="332509"/>
                <a:ext cx="11380123" cy="6032101"/>
              </a:xfrm>
              <a:prstGeom prst="rect">
                <a:avLst/>
              </a:prstGeom>
              <a:blipFill>
                <a:blip r:embed="rId2"/>
                <a:stretch>
                  <a:fillRect l="-857" t="-809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5775" y="442913"/>
                <a:ext cx="11258550" cy="6180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mass weighing 4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lbs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stretches a spring 2 inches (1/6 feet). The mass is pulled down 6 more inches (1/2 foot) then released. When the mass is moving at 3 feet/second, the surrounding medium applies a resistance force of 6 lbs. Find the initial value problem that governs the motion of the bobbing mass, and solve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weight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gravity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resistance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velocity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weight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init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displacement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we have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32, resistance = 6 when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3, and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displacement 1/6: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1/6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Simplified, we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Multiplying through by 8, we have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+192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where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" y="442913"/>
                <a:ext cx="11258550" cy="6180410"/>
              </a:xfrm>
              <a:prstGeom prst="rect">
                <a:avLst/>
              </a:prstGeom>
              <a:blipFill>
                <a:blip r:embed="rId2"/>
                <a:stretch>
                  <a:fillRect l="-866" t="-789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824" y="5491163"/>
            <a:ext cx="1628775" cy="476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338" y="371475"/>
                <a:ext cx="11387137" cy="60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auxiliary polynomial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+192=0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Using the quadratic formula,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−16±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192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2(1)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−16±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−512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−16±16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=−8±8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 solution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sine term vanishes,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now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371475"/>
                <a:ext cx="11387137" cy="6083012"/>
              </a:xfrm>
              <a:prstGeom prst="rect">
                <a:avLst/>
              </a:prstGeom>
              <a:blipFill>
                <a:blip r:embed="rId2"/>
                <a:stretch>
                  <a:fillRect l="-857" t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4338" y="457200"/>
                <a:ext cx="11287125" cy="5896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last slide,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take its derivative and use the other initial condition,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derivative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when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nice things happen. We have: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−4,     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which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gives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equation that models the bobbing spring is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457200"/>
                <a:ext cx="11287125" cy="5896871"/>
              </a:xfrm>
              <a:prstGeom prst="rect">
                <a:avLst/>
              </a:prstGeom>
              <a:blipFill>
                <a:blip r:embed="rId2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050" y="428625"/>
                <a:ext cx="11329988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is a graph of the bobbing spring over a 1-second interval of time: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spring bobs a couple times but quickly comes back to the rest state due to the viscous “dampening” force.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mass was able to bob back to the rest state and beyond (i.e. “up and down”), but the amplitude trends to 0 as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this is called 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damped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 in the solution acts as an “envelope”, governing the amplitude. As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decreases to 0.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428625"/>
                <a:ext cx="11329988" cy="6001643"/>
              </a:xfrm>
              <a:prstGeom prst="rect">
                <a:avLst/>
              </a:prstGeom>
              <a:blipFill>
                <a:blip r:embed="rId2"/>
                <a:stretch>
                  <a:fillRect l="-861" t="-812" r="-807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8" y="1014412"/>
            <a:ext cx="9901966" cy="20716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188" y="428625"/>
                <a:ext cx="11387137" cy="4157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mass and spring as before, but there is no resistive force. That is,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sketch its graph.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equation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same initial conditions.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+192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auxiliary polynomial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+192=0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has roots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general solution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the initial conditions are worked in, the particular solution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Below is a 1-second graph of the bobbing mass. It never loses amplitude, bobbing forever.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8" y="428625"/>
                <a:ext cx="11387137" cy="4157035"/>
              </a:xfrm>
              <a:prstGeom prst="rect">
                <a:avLst/>
              </a:prstGeom>
              <a:blipFill>
                <a:blip r:embed="rId2"/>
                <a:stretch>
                  <a:fillRect l="-857" t="-1173" r="-803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30" y="4705349"/>
            <a:ext cx="8930985" cy="17954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ASU Math - Scott Surgent. Report errors to surgent@asu.edu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08FC-9D95-4CED-92DE-B0B145CAC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1951</Words>
  <Application>Microsoft Office PowerPoint</Application>
  <PresentationFormat>Widescreen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Spring-Mass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Spring-Mass Systems </dc:title>
  <dc:creator>Scott Surgent</dc:creator>
  <cp:lastModifiedBy>Beth Cousland</cp:lastModifiedBy>
  <cp:revision>19</cp:revision>
  <dcterms:created xsi:type="dcterms:W3CDTF">2017-03-13T19:11:20Z</dcterms:created>
  <dcterms:modified xsi:type="dcterms:W3CDTF">2022-07-12T19:23:28Z</dcterms:modified>
</cp:coreProperties>
</file>