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AD12C-3C92-4618-87F3-91A5BBE88483}" type="datetimeFigureOut">
              <a:rPr lang="en-US" smtClean="0"/>
              <a:t>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519C0-C2EB-4CBA-8A35-FE14A28C77E9}" type="slidenum">
              <a:rPr lang="en-US" smtClean="0"/>
              <a:t>‹#›</a:t>
            </a:fld>
            <a:endParaRPr lang="en-US"/>
          </a:p>
        </p:txBody>
      </p:sp>
    </p:spTree>
    <p:extLst>
      <p:ext uri="{BB962C8B-B14F-4D97-AF65-F5344CB8AC3E}">
        <p14:creationId xmlns:p14="http://schemas.microsoft.com/office/powerpoint/2010/main" val="137553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FC83C6-D5E6-4FE6-95BB-3C0AA01037AF}" type="datetime1">
              <a:rPr lang="en-US" smtClean="0"/>
              <a:t>2/7/2017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423371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AEC21-9990-4BA1-87CB-F3426C00C25A}" type="datetime1">
              <a:rPr lang="en-US" smtClean="0"/>
              <a:t>2/7/2017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222661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9AEBB-C072-4D55-A33E-C67F287B386D}" type="datetime1">
              <a:rPr lang="en-US" smtClean="0"/>
              <a:t>2/7/2017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57933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771007-1928-4CF7-8A6D-3F1815200696}" type="datetime1">
              <a:rPr lang="en-US" smtClean="0"/>
              <a:t>2/7/2017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408047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04E6C7-B9A6-4F89-A4A9-6316FAD8E2E4}" type="datetime1">
              <a:rPr lang="en-US" smtClean="0"/>
              <a:t>2/7/2017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32216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1D47C-5306-4D56-BB08-E5E8FF75AABB}" type="datetime1">
              <a:rPr lang="en-US" smtClean="0"/>
              <a:t>2/7/2017</a:t>
            </a:fld>
            <a:endParaRPr lang="en-US"/>
          </a:p>
        </p:txBody>
      </p:sp>
      <p:sp>
        <p:nvSpPr>
          <p:cNvPr id="6" name="Footer Placeholder 5"/>
          <p:cNvSpPr>
            <a:spLocks noGrp="1"/>
          </p:cNvSpPr>
          <p:nvPr>
            <p:ph type="ftr" sz="quarter" idx="11"/>
          </p:nvPr>
        </p:nvSpPr>
        <p:spPr/>
        <p:txBody>
          <a:bodyPr/>
          <a:lstStyle/>
          <a:p>
            <a:r>
              <a:rPr lang="en-US" smtClean="0"/>
              <a:t>(c) ASU Math - Scott Surgent. Report errors to surgent@asu.edu</a:t>
            </a:r>
            <a:endParaRPr lang="en-US"/>
          </a:p>
        </p:txBody>
      </p:sp>
      <p:sp>
        <p:nvSpPr>
          <p:cNvPr id="7" name="Slide Number Placeholder 6"/>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311315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CA185-D4A7-4077-9029-D2CEE9E912ED}" type="datetime1">
              <a:rPr lang="en-US" smtClean="0"/>
              <a:t>2/7/2017</a:t>
            </a:fld>
            <a:endParaRPr lang="en-US"/>
          </a:p>
        </p:txBody>
      </p:sp>
      <p:sp>
        <p:nvSpPr>
          <p:cNvPr id="8" name="Footer Placeholder 7"/>
          <p:cNvSpPr>
            <a:spLocks noGrp="1"/>
          </p:cNvSpPr>
          <p:nvPr>
            <p:ph type="ftr" sz="quarter" idx="11"/>
          </p:nvPr>
        </p:nvSpPr>
        <p:spPr/>
        <p:txBody>
          <a:bodyPr/>
          <a:lstStyle/>
          <a:p>
            <a:r>
              <a:rPr lang="en-US" smtClean="0"/>
              <a:t>(c) ASU Math - Scott Surgent. Report errors to surgent@asu.edu</a:t>
            </a:r>
            <a:endParaRPr lang="en-US"/>
          </a:p>
        </p:txBody>
      </p:sp>
      <p:sp>
        <p:nvSpPr>
          <p:cNvPr id="9" name="Slide Number Placeholder 8"/>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181684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A2EF4-5C36-457C-AAD1-5D80CC2112B1}" type="datetime1">
              <a:rPr lang="en-US" smtClean="0"/>
              <a:t>2/7/2017</a:t>
            </a:fld>
            <a:endParaRPr lang="en-US"/>
          </a:p>
        </p:txBody>
      </p:sp>
      <p:sp>
        <p:nvSpPr>
          <p:cNvPr id="4" name="Footer Placeholder 3"/>
          <p:cNvSpPr>
            <a:spLocks noGrp="1"/>
          </p:cNvSpPr>
          <p:nvPr>
            <p:ph type="ftr" sz="quarter" idx="11"/>
          </p:nvPr>
        </p:nvSpPr>
        <p:spPr/>
        <p:txBody>
          <a:bodyPr/>
          <a:lstStyle/>
          <a:p>
            <a:r>
              <a:rPr lang="en-US" smtClean="0"/>
              <a:t>(c) ASU Math - Scott Surgent. Report errors to surgent@asu.edu</a:t>
            </a:r>
            <a:endParaRPr lang="en-US"/>
          </a:p>
        </p:txBody>
      </p:sp>
      <p:sp>
        <p:nvSpPr>
          <p:cNvPr id="5" name="Slide Number Placeholder 4"/>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32252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D3E36-57A1-41F4-A979-000B6D0DE64D}" type="datetime1">
              <a:rPr lang="en-US" smtClean="0"/>
              <a:t>2/7/2017</a:t>
            </a:fld>
            <a:endParaRPr lang="en-US"/>
          </a:p>
        </p:txBody>
      </p:sp>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116430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3FD9B5-D965-4C71-B29B-6EAFDCAA559D}" type="datetime1">
              <a:rPr lang="en-US" smtClean="0"/>
              <a:t>2/7/2017</a:t>
            </a:fld>
            <a:endParaRPr lang="en-US"/>
          </a:p>
        </p:txBody>
      </p:sp>
      <p:sp>
        <p:nvSpPr>
          <p:cNvPr id="6" name="Footer Placeholder 5"/>
          <p:cNvSpPr>
            <a:spLocks noGrp="1"/>
          </p:cNvSpPr>
          <p:nvPr>
            <p:ph type="ftr" sz="quarter" idx="11"/>
          </p:nvPr>
        </p:nvSpPr>
        <p:spPr/>
        <p:txBody>
          <a:bodyPr/>
          <a:lstStyle/>
          <a:p>
            <a:r>
              <a:rPr lang="en-US" smtClean="0"/>
              <a:t>(c) ASU Math - Scott Surgent. Report errors to surgent@asu.edu</a:t>
            </a:r>
            <a:endParaRPr lang="en-US"/>
          </a:p>
        </p:txBody>
      </p:sp>
      <p:sp>
        <p:nvSpPr>
          <p:cNvPr id="7" name="Slide Number Placeholder 6"/>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414044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9D934D-71FB-4096-81DA-A75571D50D04}" type="datetime1">
              <a:rPr lang="en-US" smtClean="0"/>
              <a:t>2/7/2017</a:t>
            </a:fld>
            <a:endParaRPr lang="en-US"/>
          </a:p>
        </p:txBody>
      </p:sp>
      <p:sp>
        <p:nvSpPr>
          <p:cNvPr id="6" name="Footer Placeholder 5"/>
          <p:cNvSpPr>
            <a:spLocks noGrp="1"/>
          </p:cNvSpPr>
          <p:nvPr>
            <p:ph type="ftr" sz="quarter" idx="11"/>
          </p:nvPr>
        </p:nvSpPr>
        <p:spPr/>
        <p:txBody>
          <a:bodyPr/>
          <a:lstStyle/>
          <a:p>
            <a:r>
              <a:rPr lang="en-US" smtClean="0"/>
              <a:t>(c) ASU Math - Scott Surgent. Report errors to surgent@asu.edu</a:t>
            </a:r>
            <a:endParaRPr lang="en-US"/>
          </a:p>
        </p:txBody>
      </p:sp>
      <p:sp>
        <p:nvSpPr>
          <p:cNvPr id="7" name="Slide Number Placeholder 6"/>
          <p:cNvSpPr>
            <a:spLocks noGrp="1"/>
          </p:cNvSpPr>
          <p:nvPr>
            <p:ph type="sldNum" sz="quarter" idx="12"/>
          </p:nvPr>
        </p:nvSpPr>
        <p:spPr/>
        <p:txBody>
          <a:bodyPr/>
          <a:lstStyle/>
          <a:p>
            <a:fld id="{29369E6F-A90F-4E7D-BBC8-F25E09B4A815}" type="slidenum">
              <a:rPr lang="en-US" smtClean="0"/>
              <a:t>‹#›</a:t>
            </a:fld>
            <a:endParaRPr lang="en-US"/>
          </a:p>
        </p:txBody>
      </p:sp>
    </p:spTree>
    <p:extLst>
      <p:ext uri="{BB962C8B-B14F-4D97-AF65-F5344CB8AC3E}">
        <p14:creationId xmlns:p14="http://schemas.microsoft.com/office/powerpoint/2010/main" val="143428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9C4A2-FB21-4DA7-BCA5-1A5812187804}" type="datetime1">
              <a:rPr lang="en-US" smtClean="0"/>
              <a:t>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ASU Math - Scott Surgent. Report errors to surgent@asu.edu</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9E6F-A90F-4E7D-BBC8-F25E09B4A815}" type="slidenum">
              <a:rPr lang="en-US" smtClean="0"/>
              <a:t>‹#›</a:t>
            </a:fld>
            <a:endParaRPr lang="en-US"/>
          </a:p>
        </p:txBody>
      </p:sp>
    </p:spTree>
    <p:extLst>
      <p:ext uri="{BB962C8B-B14F-4D97-AF65-F5344CB8AC3E}">
        <p14:creationId xmlns:p14="http://schemas.microsoft.com/office/powerpoint/2010/main" val="325815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Separable Differential Equations</a:t>
            </a:r>
            <a:endParaRPr lang="en-US" dirty="0"/>
          </a:p>
        </p:txBody>
      </p:sp>
      <p:sp>
        <p:nvSpPr>
          <p:cNvPr id="3" name="Subtitle 2"/>
          <p:cNvSpPr>
            <a:spLocks noGrp="1"/>
          </p:cNvSpPr>
          <p:nvPr>
            <p:ph type="subTitle" idx="1"/>
          </p:nvPr>
        </p:nvSpPr>
        <p:spPr/>
        <p:txBody>
          <a:bodyPr/>
          <a:lstStyle/>
          <a:p>
            <a:r>
              <a:rPr lang="en-US" dirty="0" smtClean="0"/>
              <a:t>MAT 275</a:t>
            </a:r>
            <a:endParaRPr lang="en-US" dirty="0"/>
          </a:p>
        </p:txBody>
      </p:sp>
    </p:spTree>
    <p:extLst>
      <p:ext uri="{BB962C8B-B14F-4D97-AF65-F5344CB8AC3E}">
        <p14:creationId xmlns:p14="http://schemas.microsoft.com/office/powerpoint/2010/main" val="135069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32262" y="423949"/>
                <a:ext cx="11205556" cy="483209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Starting with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 multiply both sides by </a:t>
                </a:r>
                <a14:m>
                  <m:oMath xmlns:m="http://schemas.openxmlformats.org/officeDocument/2006/math">
                    <m:r>
                      <a:rPr lang="en-US" sz="2800" i="1">
                        <a:latin typeface="Cambria Math" panose="02040503050406030204" pitchFamily="18" charset="0"/>
                      </a:rPr>
                      <m:t>𝜇</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𝜇</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𝜇</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𝑦</m:t>
                      </m:r>
                      <m:r>
                        <a:rPr lang="en-US" sz="2800" i="1">
                          <a:latin typeface="Cambria Math" panose="02040503050406030204" pitchFamily="18" charset="0"/>
                        </a:rPr>
                        <m:t>=</m:t>
                      </m:r>
                      <m:r>
                        <a:rPr lang="en-US" sz="2800" i="1">
                          <a:latin typeface="Cambria Math" panose="02040503050406030204" pitchFamily="18" charset="0"/>
                        </a:rPr>
                        <m:t>𝜇</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𝑔</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left side is a product-rule derivative of </a:t>
                </a:r>
                <a14:m>
                  <m:oMath xmlns:m="http://schemas.openxmlformats.org/officeDocument/2006/math">
                    <m:r>
                      <a:rPr lang="en-US" sz="2800" b="0" i="0"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𝜇</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𝜇</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𝑦</m:t>
                              </m:r>
                            </m:e>
                          </m:d>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𝜇</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𝜇</m:t>
                          </m:r>
                        </m:e>
                        <m:sup>
                          <m:r>
                            <a:rPr lang="en-US" sz="2800" b="0" i="1" smtClean="0">
                              <a:latin typeface="Cambria Math" panose="02040503050406030204" pitchFamily="18" charset="0"/>
                              <a:cs typeface="Times New Roman" panose="02020603050405020304" pitchFamily="18" charset="0"/>
                            </a:rPr>
                            <m:t>′</m:t>
                          </m:r>
                        </m:sup>
                      </m:sSup>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Thus, we have </a:t>
                </a:r>
                <a14:m>
                  <m:oMath xmlns:m="http://schemas.openxmlformats.org/officeDocument/2006/math">
                    <m:r>
                      <a:rPr lang="en-US" sz="2800" i="1">
                        <a:latin typeface="Cambria Math" panose="02040503050406030204" pitchFamily="18" charset="0"/>
                        <a:cs typeface="Times New Roman" panose="02020603050405020304" pitchFamily="18" charset="0"/>
                      </a:rPr>
                      <m:t>𝜇</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𝑦</m:t>
                        </m:r>
                      </m:e>
                      <m:sup>
                        <m:r>
                          <a:rPr lang="en-US" sz="2800" i="1">
                            <a:latin typeface="Cambria Math" panose="02040503050406030204" pitchFamily="18" charset="0"/>
                            <a:cs typeface="Times New Roman" panose="02020603050405020304" pitchFamily="18" charset="0"/>
                          </a:rPr>
                          <m:t>′</m:t>
                        </m:r>
                      </m:sup>
                    </m:sSup>
                    <m:r>
                      <a:rPr lang="en-US" sz="2800" i="1">
                        <a:latin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𝜇</m:t>
                        </m:r>
                      </m:e>
                      <m:sup>
                        <m:r>
                          <a:rPr lang="en-US" sz="2800" i="1">
                            <a:latin typeface="Cambria Math" panose="02040503050406030204" pitchFamily="18" charset="0"/>
                            <a:cs typeface="Times New Roman" panose="02020603050405020304" pitchFamily="18" charset="0"/>
                          </a:rPr>
                          <m:t>′</m:t>
                        </m:r>
                      </m:sup>
                    </m:sSup>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𝜇</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𝜇</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𝑦</m:t>
                    </m:r>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This forces </a:t>
                </a:r>
                <a14:m>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𝜇</m:t>
                        </m:r>
                      </m:e>
                      <m:sup>
                        <m:r>
                          <a:rPr lang="en-US" sz="2800" b="0" i="1" smtClean="0">
                            <a:latin typeface="Cambria Math" panose="02040503050406030204" pitchFamily="18" charset="0"/>
                            <a:cs typeface="Times New Roman" panose="02020603050405020304" pitchFamily="18" charset="0"/>
                          </a:rPr>
                          <m:t>′</m:t>
                        </m:r>
                      </m:sup>
                    </m:sSup>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𝜇</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𝑓</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next slide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32262" y="423949"/>
                <a:ext cx="11205556" cy="4832092"/>
              </a:xfrm>
              <a:prstGeom prst="rect">
                <a:avLst/>
              </a:prstGeom>
              <a:blipFill>
                <a:blip r:embed="rId2"/>
                <a:stretch>
                  <a:fillRect l="-1143" t="-1389" b="-2652"/>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10</a:t>
            </a:fld>
            <a:endParaRPr lang="en-US"/>
          </a:p>
        </p:txBody>
      </p:sp>
    </p:spTree>
    <p:extLst>
      <p:ext uri="{BB962C8B-B14F-4D97-AF65-F5344CB8AC3E}">
        <p14:creationId xmlns:p14="http://schemas.microsoft.com/office/powerpoint/2010/main" val="401071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90451" y="440575"/>
                <a:ext cx="11197244" cy="555517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Now we find </a:t>
                </a:r>
                <a14:m>
                  <m:oMath xmlns:m="http://schemas.openxmlformats.org/officeDocument/2006/math">
                    <m:r>
                      <a:rPr lang="en-US" sz="2800" b="0" i="1" smtClean="0">
                        <a:latin typeface="Cambria Math" panose="02040503050406030204" pitchFamily="18" charset="0"/>
                      </a:rPr>
                      <m:t>𝜇</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 From the last slide, we had </a:t>
                </a:r>
                <a14:m>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𝜇</m:t>
                        </m:r>
                      </m:e>
                      <m:sup>
                        <m:r>
                          <a:rPr lang="en-US" sz="2800" i="1">
                            <a:latin typeface="Cambria Math" panose="02040503050406030204" pitchFamily="18" charset="0"/>
                            <a:cs typeface="Times New Roman" panose="02020603050405020304" pitchFamily="18" charset="0"/>
                          </a:rPr>
                          <m:t>′</m:t>
                        </m:r>
                      </m:sup>
                    </m:sSup>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𝜇</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𝑓</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This is a separable differential equation… so separate:</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m:t>
                          </m:r>
                          <m:r>
                            <a:rPr lang="en-US" sz="2800" b="0" i="1" smtClean="0">
                              <a:latin typeface="Cambria Math" panose="02040503050406030204" pitchFamily="18" charset="0"/>
                              <a:cs typeface="Times New Roman" panose="02020603050405020304" pitchFamily="18" charset="0"/>
                            </a:rPr>
                            <m:t>𝜇</m:t>
                          </m:r>
                        </m:num>
                        <m:den>
                          <m:r>
                            <a:rPr lang="en-US" sz="2800" b="0" i="1" smtClean="0">
                              <a:latin typeface="Cambria Math" panose="02040503050406030204" pitchFamily="18" charset="0"/>
                              <a:cs typeface="Times New Roman" panose="02020603050405020304" pitchFamily="18" charset="0"/>
                            </a:rPr>
                            <m:t>𝜇</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𝑓</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𝑑𝑥</m:t>
                      </m:r>
                      <m:r>
                        <a:rPr lang="en-US" sz="2800" b="0" i="1" smtClean="0">
                          <a:latin typeface="Cambria Math" panose="02040503050406030204" pitchFamily="18" charset="0"/>
                          <a:cs typeface="Times New Roman" panose="020206030504050203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Integrating both sides, we have </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2800" i="1" smtClean="0">
                              <a:latin typeface="Cambria Math" panose="02040503050406030204" pitchFamily="18" charset="0"/>
                              <a:cs typeface="Times New Roman" panose="02020603050405020304" pitchFamily="18" charset="0"/>
                            </a:rPr>
                          </m:ctrlPr>
                        </m:naryPr>
                        <m:sub/>
                        <m:sup/>
                        <m:e>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𝑑</m:t>
                              </m:r>
                              <m:r>
                                <a:rPr lang="en-US" sz="2800" i="1">
                                  <a:latin typeface="Cambria Math" panose="02040503050406030204" pitchFamily="18" charset="0"/>
                                  <a:cs typeface="Times New Roman" panose="02020603050405020304" pitchFamily="18" charset="0"/>
                                </a:rPr>
                                <m:t>𝜇</m:t>
                              </m:r>
                            </m:num>
                            <m:den>
                              <m:r>
                                <a:rPr lang="en-US" sz="2800" i="1">
                                  <a:latin typeface="Cambria Math" panose="02040503050406030204" pitchFamily="18" charset="0"/>
                                  <a:cs typeface="Times New Roman" panose="02020603050405020304" pitchFamily="18" charset="0"/>
                                </a:rPr>
                                <m:t>𝜇</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den>
                          </m:f>
                        </m:e>
                      </m:nary>
                      <m:r>
                        <a:rPr lang="en-US" sz="2800" b="0" i="1" smtClean="0">
                          <a:latin typeface="Cambria Math" panose="02040503050406030204" pitchFamily="18" charset="0"/>
                          <a:cs typeface="Times New Roman" panose="02020603050405020304" pitchFamily="18" charset="0"/>
                        </a:rPr>
                        <m:t>=</m:t>
                      </m:r>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r>
                            <a:rPr lang="en-US" sz="2800" i="1">
                              <a:latin typeface="Cambria Math" panose="02040503050406030204" pitchFamily="18" charset="0"/>
                              <a:cs typeface="Times New Roman" panose="02020603050405020304" pitchFamily="18" charset="0"/>
                            </a:rPr>
                            <m:t>𝑓</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𝑑𝑥</m:t>
                          </m:r>
                        </m:e>
                      </m:nary>
                      <m:r>
                        <a:rPr lang="en-US" sz="2800" b="0" i="1" smtClean="0">
                          <a:latin typeface="Cambria Math" panose="02040503050406030204" pitchFamily="18" charset="0"/>
                          <a:cs typeface="Times New Roman" panose="020206030504050203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pPr algn="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next slide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90451" y="440575"/>
                <a:ext cx="11197244" cy="5555175"/>
              </a:xfrm>
              <a:prstGeom prst="rect">
                <a:avLst/>
              </a:prstGeom>
              <a:blipFill>
                <a:blip r:embed="rId2"/>
                <a:stretch>
                  <a:fillRect l="-1089" t="-1096" r="-1143" b="-2083"/>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11</a:t>
            </a:fld>
            <a:endParaRPr lang="en-US"/>
          </a:p>
        </p:txBody>
      </p:sp>
    </p:spTree>
    <p:extLst>
      <p:ext uri="{BB962C8B-B14F-4D97-AF65-F5344CB8AC3E}">
        <p14:creationId xmlns:p14="http://schemas.microsoft.com/office/powerpoint/2010/main" val="1880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82138" y="465513"/>
                <a:ext cx="11163993" cy="430688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After integration, we have</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cs typeface="Times New Roman" panose="02020603050405020304" pitchFamily="18" charset="0"/>
                            </a:rPr>
                          </m:ctrlPr>
                        </m:funcPr>
                        <m:fName>
                          <m:r>
                            <m:rPr>
                              <m:sty m:val="p"/>
                            </m:rPr>
                            <a:rPr lang="en-US" sz="2800" b="0" i="0" smtClean="0">
                              <a:latin typeface="Cambria Math" panose="02040503050406030204" pitchFamily="18" charset="0"/>
                              <a:cs typeface="Times New Roman" panose="02020603050405020304" pitchFamily="18" charset="0"/>
                            </a:rPr>
                            <m:t>ln</m:t>
                          </m:r>
                        </m:fName>
                        <m:e>
                          <m:r>
                            <a:rPr lang="en-US" sz="2800" b="0" i="1" smtClean="0">
                              <a:latin typeface="Cambria Math" panose="02040503050406030204" pitchFamily="18" charset="0"/>
                              <a:cs typeface="Times New Roman" panose="02020603050405020304" pitchFamily="18" charset="0"/>
                            </a:rPr>
                            <m:t>𝜇</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e>
                      </m:func>
                      <m:r>
                        <a:rPr lang="en-US" sz="2800" b="0" i="1" smtClean="0">
                          <a:latin typeface="Cambria Math" panose="02040503050406030204" pitchFamily="18" charset="0"/>
                          <a:cs typeface="Times New Roman" panose="02020603050405020304" pitchFamily="18" charset="0"/>
                        </a:rPr>
                        <m:t>=</m:t>
                      </m:r>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r>
                            <a:rPr lang="en-US" sz="2800" b="0" i="1" smtClean="0">
                              <a:latin typeface="Cambria Math" panose="02040503050406030204" pitchFamily="18" charset="0"/>
                              <a:cs typeface="Times New Roman" panose="02020603050405020304" pitchFamily="18" charset="0"/>
                            </a:rPr>
                            <m:t>𝑓</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𝑑𝑥</m:t>
                          </m:r>
                        </m:e>
                      </m:nary>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r>
                        <a:rPr lang="en-US" sz="2800" b="0" i="1" smtClean="0">
                          <a:latin typeface="Cambria Math" panose="02040503050406030204" pitchFamily="18" charset="0"/>
                          <a:cs typeface="Times New Roman" panose="020206030504050203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Here, we only need one form of the antiderivative, so we let </a:t>
                </a:r>
                <a:r>
                  <a:rPr lang="en-US" sz="2800" i="1" dirty="0"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 0. Taking base-</a:t>
                </a:r>
                <a:r>
                  <a:rPr lang="en-US" sz="2800" i="1" dirty="0"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 on both sides, we now know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𝜇</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𝜇</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r>
                                <a:rPr lang="en-US" sz="2800" b="0" i="1" smtClean="0">
                                  <a:latin typeface="Cambria Math" panose="02040503050406030204" pitchFamily="18" charset="0"/>
                                  <a:cs typeface="Times New Roman" panose="02020603050405020304" pitchFamily="18" charset="0"/>
                                </a:rPr>
                                <m:t>𝑓</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𝑑𝑥</m:t>
                              </m:r>
                            </m:e>
                          </m:nary>
                        </m:sup>
                      </m:sSup>
                      <m:r>
                        <a:rPr lang="en-US" sz="2800" b="0" i="1" smtClean="0">
                          <a:latin typeface="Cambria Math" panose="02040503050406030204" pitchFamily="18" charset="0"/>
                          <a:cs typeface="Times New Roman" panose="02020603050405020304" pitchFamily="18" charset="0"/>
                        </a:rPr>
                        <m:t>.</m:t>
                      </m:r>
                    </m:oMath>
                  </m:oMathPara>
                </a14:m>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82138" y="465513"/>
                <a:ext cx="11163993" cy="4306885"/>
              </a:xfrm>
              <a:prstGeom prst="rect">
                <a:avLst/>
              </a:prstGeom>
              <a:blipFill>
                <a:blip r:embed="rId2"/>
                <a:stretch>
                  <a:fillRect l="-1092" t="-1414"/>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12</a:t>
            </a:fld>
            <a:endParaRPr lang="en-US"/>
          </a:p>
        </p:txBody>
      </p:sp>
    </p:spTree>
    <p:extLst>
      <p:ext uri="{BB962C8B-B14F-4D97-AF65-F5344CB8AC3E}">
        <p14:creationId xmlns:p14="http://schemas.microsoft.com/office/powerpoint/2010/main" val="12743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0185" y="2971800"/>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mc:Choice xmlns:a14="http://schemas.microsoft.com/office/drawing/2010/main" Requires="a14">
          <p:sp>
            <p:nvSpPr>
              <p:cNvPr id="3" name="TextBox 2"/>
              <p:cNvSpPr txBox="1"/>
              <p:nvPr/>
            </p:nvSpPr>
            <p:spPr>
              <a:xfrm>
                <a:off x="407324" y="415636"/>
                <a:ext cx="10864734" cy="3294492"/>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Good news… you don’t need to do all those steps each time. Just remember that if you have a differential equation of the form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 then find </a:t>
                </a:r>
                <a14:m>
                  <m:oMath xmlns:m="http://schemas.openxmlformats.org/officeDocument/2006/math">
                    <m:r>
                      <a:rPr lang="en-US" sz="2800" b="0" i="1" smtClean="0">
                        <a:latin typeface="Cambria Math" panose="02040503050406030204" pitchFamily="18" charset="0"/>
                      </a:rPr>
                      <m:t>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𝑑𝑥</m:t>
                        </m:r>
                      </m:sup>
                    </m:sSup>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Let’s take a few seconds to relax and look at kittens: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407324" y="415636"/>
                <a:ext cx="10864734" cy="3294492"/>
              </a:xfrm>
              <a:prstGeom prst="rect">
                <a:avLst/>
              </a:prstGeom>
              <a:blipFill>
                <a:blip r:embed="rId2"/>
                <a:stretch>
                  <a:fillRect l="-1178" t="-1848" r="-1122"/>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02165" y="3658552"/>
            <a:ext cx="2790825" cy="1552575"/>
          </a:xfrm>
          <a:prstGeom prst="rect">
            <a:avLst/>
          </a:prstGeom>
        </p:spPr>
      </p:pic>
      <p:pic>
        <p:nvPicPr>
          <p:cNvPr id="5" name="Picture 4"/>
          <p:cNvPicPr>
            <a:picLocks noChangeAspect="1"/>
          </p:cNvPicPr>
          <p:nvPr/>
        </p:nvPicPr>
        <p:blipFill>
          <a:blip r:embed="rId4"/>
          <a:stretch>
            <a:fillRect/>
          </a:stretch>
        </p:blipFill>
        <p:spPr>
          <a:xfrm>
            <a:off x="4398731" y="3658552"/>
            <a:ext cx="2047875" cy="1647825"/>
          </a:xfrm>
          <a:prstGeom prst="rect">
            <a:avLst/>
          </a:prstGeom>
        </p:spPr>
      </p:pic>
      <p:pic>
        <p:nvPicPr>
          <p:cNvPr id="6" name="Picture 5"/>
          <p:cNvPicPr>
            <a:picLocks noChangeAspect="1"/>
          </p:cNvPicPr>
          <p:nvPr/>
        </p:nvPicPr>
        <p:blipFill>
          <a:blip r:embed="rId5"/>
          <a:stretch>
            <a:fillRect/>
          </a:stretch>
        </p:blipFill>
        <p:spPr>
          <a:xfrm>
            <a:off x="7740144" y="3658552"/>
            <a:ext cx="2238375" cy="1352550"/>
          </a:xfrm>
          <a:prstGeom prst="rect">
            <a:avLst/>
          </a:prstGeom>
        </p:spPr>
      </p:pic>
      <p:sp>
        <p:nvSpPr>
          <p:cNvPr id="7" name="Footer Placeholder 6"/>
          <p:cNvSpPr>
            <a:spLocks noGrp="1"/>
          </p:cNvSpPr>
          <p:nvPr>
            <p:ph type="ftr" sz="quarter" idx="11"/>
          </p:nvPr>
        </p:nvSpPr>
        <p:spPr/>
        <p:txBody>
          <a:bodyPr/>
          <a:lstStyle/>
          <a:p>
            <a:r>
              <a:rPr lang="en-US" smtClean="0"/>
              <a:t>(c) ASU Math - Scott Surgent. Report errors to surgent@asu.edu</a:t>
            </a:r>
            <a:endParaRPr lang="en-US"/>
          </a:p>
        </p:txBody>
      </p:sp>
      <p:sp>
        <p:nvSpPr>
          <p:cNvPr id="8" name="Slide Number Placeholder 7"/>
          <p:cNvSpPr>
            <a:spLocks noGrp="1"/>
          </p:cNvSpPr>
          <p:nvPr>
            <p:ph type="sldNum" sz="quarter" idx="12"/>
          </p:nvPr>
        </p:nvSpPr>
        <p:spPr/>
        <p:txBody>
          <a:bodyPr/>
          <a:lstStyle/>
          <a:p>
            <a:fld id="{29369E6F-A90F-4E7D-BBC8-F25E09B4A815}" type="slidenum">
              <a:rPr lang="en-US" smtClean="0"/>
              <a:t>13</a:t>
            </a:fld>
            <a:endParaRPr lang="en-US"/>
          </a:p>
        </p:txBody>
      </p:sp>
    </p:spTree>
    <p:extLst>
      <p:ext uri="{BB962C8B-B14F-4D97-AF65-F5344CB8AC3E}">
        <p14:creationId xmlns:p14="http://schemas.microsoft.com/office/powerpoint/2010/main" val="8765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32262" y="432262"/>
                <a:ext cx="11255433" cy="489364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So let’s go back to the start: we have a differential equation of the form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oMath>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We have found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𝜇</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r>
                  <a:rPr lang="en-US" sz="2800" dirty="0" smtClean="0">
                    <a:latin typeface="Times New Roman" panose="02020603050405020304" pitchFamily="18" charset="0"/>
                    <a:cs typeface="Times New Roman" panose="02020603050405020304" pitchFamily="18" charset="0"/>
                  </a:rPr>
                  <a:t> and multiplied it to both sides:</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𝜇</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𝑦</m:t>
                      </m:r>
                      <m:r>
                        <a:rPr lang="en-US" sz="2800" i="1">
                          <a:latin typeface="Cambria Math" panose="02040503050406030204" pitchFamily="18" charset="0"/>
                        </a:rPr>
                        <m:t>=</m:t>
                      </m:r>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b="0" i="1" smtClean="0">
                          <a:latin typeface="Cambria Math" panose="020405030504060302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left side is compressed as a product rule derivative:</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𝜇</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𝑦</m:t>
                              </m:r>
                            </m:e>
                          </m:d>
                        </m:e>
                        <m:sup>
                          <m:r>
                            <a:rPr lang="en-US" sz="2800" i="1">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𝜇</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𝑔</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32262" y="432262"/>
                <a:ext cx="11255433" cy="4893647"/>
              </a:xfrm>
              <a:prstGeom prst="rect">
                <a:avLst/>
              </a:prstGeom>
              <a:blipFill>
                <a:blip r:embed="rId2"/>
                <a:stretch>
                  <a:fillRect l="-1138" t="-1370"/>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14</a:t>
            </a:fld>
            <a:endParaRPr lang="en-US"/>
          </a:p>
        </p:txBody>
      </p:sp>
    </p:spTree>
    <p:extLst>
      <p:ext uri="{BB962C8B-B14F-4D97-AF65-F5344CB8AC3E}">
        <p14:creationId xmlns:p14="http://schemas.microsoft.com/office/powerpoint/2010/main" val="31690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48887" y="390698"/>
                <a:ext cx="11280371" cy="527323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Now integrate both sides. Here, we need the constant of integration:</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2800" i="1" smtClean="0">
                              <a:latin typeface="Cambria Math" panose="02040503050406030204" pitchFamily="18" charset="0"/>
                            </a:rPr>
                          </m:ctrlPr>
                        </m:naryPr>
                        <m:sub/>
                        <m:sup/>
                        <m:e>
                          <m:r>
                            <a:rPr lang="en-US" sz="2800" b="0" i="1" smtClean="0">
                              <a:latin typeface="Cambria Math" panose="02040503050406030204" pitchFamily="18" charset="0"/>
                            </a:rPr>
                            <m:t>(</m:t>
                          </m:r>
                          <m:r>
                            <a:rPr lang="en-US" sz="2800" b="0" i="1" smtClean="0">
                              <a:latin typeface="Cambria Math" panose="02040503050406030204" pitchFamily="18" charset="0"/>
                            </a:rPr>
                            <m:t>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𝑦</m:t>
                          </m:r>
                          <m:r>
                            <a:rPr lang="en-US" sz="2800" b="0" i="1" smtClean="0">
                              <a:latin typeface="Cambria Math" panose="02040503050406030204" pitchFamily="18" charset="0"/>
                            </a:rPr>
                            <m:t>)′</m:t>
                          </m:r>
                        </m:e>
                      </m:nary>
                      <m:r>
                        <a:rPr lang="en-US" sz="2800" b="0" i="1" smtClean="0">
                          <a:latin typeface="Cambria Math" panose="02040503050406030204" pitchFamily="18" charset="0"/>
                        </a:rPr>
                        <m:t>=</m:t>
                      </m:r>
                      <m:nary>
                        <m:naryPr>
                          <m:limLoc m:val="undOvr"/>
                          <m:subHide m:val="on"/>
                          <m:supHide m:val="on"/>
                          <m:ctrlPr>
                            <a:rPr lang="en-US" sz="2800" b="0" i="1" smtClean="0">
                              <a:latin typeface="Cambria Math" panose="02040503050406030204" pitchFamily="18" charset="0"/>
                            </a:rPr>
                          </m:ctrlPr>
                        </m:naryPr>
                        <m:sub/>
                        <m:sup/>
                        <m:e>
                          <m:r>
                            <a:rPr lang="en-US" sz="2800" b="0" i="1" smtClean="0">
                              <a:latin typeface="Cambria Math" panose="02040503050406030204" pitchFamily="18" charset="0"/>
                            </a:rPr>
                            <m:t>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𝑑𝑥</m:t>
                          </m:r>
                        </m:e>
                      </m:nary>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Since </a:t>
                </a:r>
                <a14:m>
                  <m:oMath xmlns:m="http://schemas.openxmlformats.org/officeDocument/2006/math">
                    <m:nary>
                      <m:naryPr>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m:t>
                        </m:r>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𝑦</m:t>
                        </m:r>
                        <m:r>
                          <a:rPr lang="en-US" sz="2800" i="1">
                            <a:latin typeface="Cambria Math" panose="02040503050406030204" pitchFamily="18" charset="0"/>
                          </a:rPr>
                          <m:t>)′</m:t>
                        </m:r>
                      </m:e>
                    </m:nary>
                    <m:r>
                      <a:rPr lang="en-US" sz="2800" b="0" i="1" smtClean="0">
                        <a:latin typeface="Cambria Math" panose="02040503050406030204" pitchFamily="18" charset="0"/>
                      </a:rPr>
                      <m:t>=</m:t>
                    </m:r>
                    <m:r>
                      <a:rPr lang="en-US" sz="2800" b="0" i="1" smtClean="0">
                        <a:latin typeface="Cambria Math" panose="02040503050406030204" pitchFamily="18" charset="0"/>
                      </a:rPr>
                      <m:t>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𝑦</m:t>
                    </m:r>
                  </m:oMath>
                </a14:m>
                <a:r>
                  <a:rPr lang="en-US" sz="2800" dirty="0" smtClean="0">
                    <a:latin typeface="Times New Roman" panose="02020603050405020304" pitchFamily="18" charset="0"/>
                    <a:cs typeface="Times New Roman" panose="02020603050405020304" pitchFamily="18" charset="0"/>
                  </a:rPr>
                  <a:t>, we can now solve for </a:t>
                </a:r>
                <a:r>
                  <a:rPr lang="en-US" sz="2800" i="1" dirty="0" smtClean="0">
                    <a:latin typeface="Times New Roman" panose="02020603050405020304" pitchFamily="18" charset="0"/>
                    <a:cs typeface="Times New Roman" panose="02020603050405020304" pitchFamily="18" charset="0"/>
                  </a:rPr>
                  <a:t>y</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nary>
                            <m:naryPr>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𝑑𝑥</m:t>
                              </m:r>
                            </m:e>
                          </m:nary>
                          <m:r>
                            <a:rPr lang="en-US" sz="2800" i="1">
                              <a:latin typeface="Cambria Math" panose="02040503050406030204" pitchFamily="18" charset="0"/>
                            </a:rPr>
                            <m:t>+</m:t>
                          </m:r>
                          <m:r>
                            <a:rPr lang="en-US" sz="2800" i="1">
                              <a:latin typeface="Cambria Math" panose="02040503050406030204" pitchFamily="18" charset="0"/>
                            </a:rPr>
                            <m:t>𝐶</m:t>
                          </m:r>
                          <m:r>
                            <m:rPr>
                              <m:nor/>
                            </m:rPr>
                            <a:rPr lang="en-US" sz="2800" dirty="0">
                              <a:latin typeface="Times New Roman" panose="02020603050405020304" pitchFamily="18" charset="0"/>
                              <a:cs typeface="Times New Roman" panose="02020603050405020304" pitchFamily="18" charset="0"/>
                            </a:rPr>
                            <m:t> </m:t>
                          </m:r>
                        </m:num>
                        <m:den>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den>
                      </m:f>
                      <m:r>
                        <a:rPr lang="en-US" sz="2800" b="0" i="1" smtClean="0">
                          <a:latin typeface="Cambria Math" panose="02040503050406030204" pitchFamily="18" charset="0"/>
                          <a:cs typeface="Times New Roman" panose="020206030504050203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You may memorize this as a formula.</a:t>
                </a:r>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48887" y="390698"/>
                <a:ext cx="11280371" cy="5273238"/>
              </a:xfrm>
              <a:prstGeom prst="rect">
                <a:avLst/>
              </a:prstGeom>
              <a:blipFill>
                <a:blip r:embed="rId2"/>
                <a:stretch>
                  <a:fillRect l="-1135" t="-1156" b="-2312"/>
                </a:stretch>
              </a:blipFill>
            </p:spPr>
            <p:txBody>
              <a:bodyPr/>
              <a:lstStyle/>
              <a:p>
                <a:r>
                  <a:rPr lang="en-US">
                    <a:noFill/>
                  </a:rPr>
                  <a:t> </a:t>
                </a:r>
              </a:p>
            </p:txBody>
          </p:sp>
        </mc:Fallback>
      </mc:AlternateContent>
      <p:sp>
        <p:nvSpPr>
          <p:cNvPr id="3" name="Rectangle 2"/>
          <p:cNvSpPr/>
          <p:nvPr/>
        </p:nvSpPr>
        <p:spPr>
          <a:xfrm>
            <a:off x="3940233" y="3399906"/>
            <a:ext cx="4563687" cy="156279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(c) ASU Math - Scott Surgent. Report errors to surgent@asu.edu</a:t>
            </a:r>
            <a:endParaRPr lang="en-US"/>
          </a:p>
        </p:txBody>
      </p:sp>
      <p:sp>
        <p:nvSpPr>
          <p:cNvPr id="5" name="Slide Number Placeholder 4"/>
          <p:cNvSpPr>
            <a:spLocks noGrp="1"/>
          </p:cNvSpPr>
          <p:nvPr>
            <p:ph type="sldNum" sz="quarter" idx="12"/>
          </p:nvPr>
        </p:nvSpPr>
        <p:spPr/>
        <p:txBody>
          <a:bodyPr/>
          <a:lstStyle/>
          <a:p>
            <a:fld id="{29369E6F-A90F-4E7D-BBC8-F25E09B4A815}" type="slidenum">
              <a:rPr lang="en-US" smtClean="0"/>
              <a:t>15</a:t>
            </a:fld>
            <a:endParaRPr lang="en-US"/>
          </a:p>
        </p:txBody>
      </p:sp>
    </p:spTree>
    <p:extLst>
      <p:ext uri="{BB962C8B-B14F-4D97-AF65-F5344CB8AC3E}">
        <p14:creationId xmlns:p14="http://schemas.microsoft.com/office/powerpoint/2010/main" val="321403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814647" y="432262"/>
                <a:ext cx="11080866" cy="529843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Example: </a:t>
                </a:r>
                <a:r>
                  <a:rPr lang="en-US" sz="3200" dirty="0" smtClean="0">
                    <a:latin typeface="Times New Roman" panose="02020603050405020304" pitchFamily="18" charset="0"/>
                    <a:cs typeface="Times New Roman" panose="02020603050405020304" pitchFamily="18" charset="0"/>
                  </a:rPr>
                  <a:t>Find the general solution of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𝑦</m:t>
                        </m:r>
                      </m:e>
                      <m:sup>
                        <m:r>
                          <a:rPr lang="en-US" sz="3200" b="0" i="1" smtClean="0">
                            <a:latin typeface="Cambria Math" panose="02040503050406030204" pitchFamily="18" charset="0"/>
                          </a:rPr>
                          <m:t>′</m:t>
                        </m:r>
                      </m:sup>
                    </m:sSup>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m:t>
                        </m:r>
                      </m:num>
                      <m:den>
                        <m:r>
                          <a:rPr lang="en-US" sz="3200" b="0" i="1" smtClean="0">
                            <a:latin typeface="Cambria Math" panose="02040503050406030204" pitchFamily="18" charset="0"/>
                          </a:rPr>
                          <m:t>𝑥</m:t>
                        </m:r>
                      </m:den>
                    </m:f>
                    <m:r>
                      <a:rPr lang="en-US" sz="3200" b="0" i="1" smtClean="0">
                        <a:latin typeface="Cambria Math" panose="02040503050406030204" pitchFamily="18" charset="0"/>
                      </a:rPr>
                      <m:t>𝑦</m:t>
                    </m:r>
                    <m:r>
                      <a:rPr lang="en-US" sz="3200" b="0" i="1" smtClean="0">
                        <a:latin typeface="Cambria Math" panose="02040503050406030204" pitchFamily="18" charset="0"/>
                      </a:rPr>
                      <m:t>=</m:t>
                    </m:r>
                    <m:r>
                      <a:rPr lang="en-US" sz="3200" b="0" i="1" smtClean="0">
                        <a:latin typeface="Cambria Math" panose="02040503050406030204" pitchFamily="18" charset="0"/>
                      </a:rPr>
                      <m:t>𝑥</m:t>
                    </m:r>
                  </m:oMath>
                </a14:m>
                <a:r>
                  <a:rPr lang="en-US" sz="32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(Note that </a:t>
                </a:r>
                <a14:m>
                  <m:oMath xmlns:m="http://schemas.openxmlformats.org/officeDocument/2006/math">
                    <m:r>
                      <a:rPr lang="en-US" sz="3200" b="0" i="1" smtClean="0">
                        <a:latin typeface="Cambria Math" panose="02040503050406030204" pitchFamily="18" charset="0"/>
                        <a:cs typeface="Times New Roman" panose="02020603050405020304" pitchFamily="18" charset="0"/>
                      </a:rPr>
                      <m:t>𝑓</m:t>
                    </m:r>
                    <m:d>
                      <m:dPr>
                        <m:ctrlPr>
                          <a:rPr lang="en-US" sz="3200" b="0" i="1" smtClean="0">
                            <a:latin typeface="Cambria Math" panose="02040503050406030204" pitchFamily="18" charset="0"/>
                            <a:cs typeface="Times New Roman" panose="02020603050405020304" pitchFamily="18" charset="0"/>
                          </a:rPr>
                        </m:ctrlPr>
                      </m:dPr>
                      <m:e>
                        <m:r>
                          <a:rPr lang="en-US" sz="3200" b="0" i="1" smtClean="0">
                            <a:latin typeface="Cambria Math" panose="02040503050406030204" pitchFamily="18" charset="0"/>
                            <a:cs typeface="Times New Roman" panose="02020603050405020304" pitchFamily="18" charset="0"/>
                          </a:rPr>
                          <m:t>𝑥</m:t>
                        </m:r>
                      </m:e>
                    </m:d>
                    <m:r>
                      <a:rPr lang="en-US" sz="3200" b="0" i="1" smtClean="0">
                        <a:latin typeface="Cambria Math" panose="02040503050406030204" pitchFamily="18" charset="0"/>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2</m:t>
                        </m:r>
                      </m:num>
                      <m:den>
                        <m:r>
                          <a:rPr lang="en-US" sz="3200" b="0" i="1" smtClean="0">
                            <a:latin typeface="Cambria Math" panose="02040503050406030204" pitchFamily="18" charset="0"/>
                            <a:cs typeface="Times New Roman" panose="02020603050405020304" pitchFamily="18" charset="0"/>
                          </a:rPr>
                          <m:t>𝑥</m:t>
                        </m:r>
                      </m:den>
                    </m:f>
                  </m:oMath>
                </a14:m>
                <a:r>
                  <a:rPr lang="en-US" sz="32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3200" b="0" i="1" smtClean="0">
                        <a:latin typeface="Cambria Math" panose="02040503050406030204" pitchFamily="18" charset="0"/>
                        <a:cs typeface="Times New Roman" panose="02020603050405020304" pitchFamily="18" charset="0"/>
                      </a:rPr>
                      <m:t>𝑔</m:t>
                    </m:r>
                    <m:d>
                      <m:dPr>
                        <m:ctrlPr>
                          <a:rPr lang="en-US" sz="3200" b="0" i="1" smtClean="0">
                            <a:latin typeface="Cambria Math" panose="02040503050406030204" pitchFamily="18" charset="0"/>
                            <a:cs typeface="Times New Roman" panose="02020603050405020304" pitchFamily="18" charset="0"/>
                          </a:rPr>
                        </m:ctrlPr>
                      </m:dPr>
                      <m:e>
                        <m:r>
                          <a:rPr lang="en-US" sz="3200" b="0" i="1" smtClean="0">
                            <a:latin typeface="Cambria Math" panose="02040503050406030204" pitchFamily="18" charset="0"/>
                            <a:cs typeface="Times New Roman" panose="02020603050405020304" pitchFamily="18" charset="0"/>
                          </a:rPr>
                          <m:t>𝑥</m:t>
                        </m:r>
                      </m:e>
                    </m:d>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𝑥</m:t>
                    </m:r>
                  </m:oMath>
                </a14:m>
                <a:r>
                  <a:rPr lang="en-US" sz="3200" dirty="0" smtClean="0">
                    <a:latin typeface="Times New Roman" panose="02020603050405020304" pitchFamily="18" charset="0"/>
                    <a:cs typeface="Times New Roman" panose="02020603050405020304" pitchFamily="18" charset="0"/>
                  </a:rPr>
                  <a:t> and that </a:t>
                </a:r>
                <a14:m>
                  <m:oMath xmlns:m="http://schemas.openxmlformats.org/officeDocument/2006/math">
                    <m:r>
                      <a:rPr lang="en-US" sz="3200" b="0" i="1" smtClean="0">
                        <a:latin typeface="Cambria Math" panose="02040503050406030204" pitchFamily="18" charset="0"/>
                        <a:cs typeface="Times New Roman" panose="02020603050405020304" pitchFamily="18" charset="0"/>
                      </a:rPr>
                      <m:t>𝑥</m:t>
                    </m:r>
                    <m:r>
                      <a:rPr lang="en-US" sz="3200" b="0" i="1" smtClean="0">
                        <a:latin typeface="Cambria Math" panose="02040503050406030204" pitchFamily="18" charset="0"/>
                        <a:cs typeface="Times New Roman" panose="02020603050405020304" pitchFamily="18" charset="0"/>
                      </a:rPr>
                      <m:t>≠0</m:t>
                    </m:r>
                  </m:oMath>
                </a14:m>
                <a:r>
                  <a:rPr lang="en-US" sz="32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Solution: </a:t>
                </a:r>
                <a:r>
                  <a:rPr lang="en-US" sz="3200" dirty="0" smtClean="0">
                    <a:latin typeface="Times New Roman" panose="02020603050405020304" pitchFamily="18" charset="0"/>
                    <a:cs typeface="Times New Roman" panose="02020603050405020304" pitchFamily="18" charset="0"/>
                  </a:rPr>
                  <a:t>First, we find </a:t>
                </a:r>
                <a14:m>
                  <m:oMath xmlns:m="http://schemas.openxmlformats.org/officeDocument/2006/math">
                    <m:r>
                      <a:rPr lang="en-US" sz="3200" b="0" i="1" smtClean="0">
                        <a:latin typeface="Cambria Math" panose="02040503050406030204" pitchFamily="18" charset="0"/>
                      </a:rPr>
                      <m:t>𝜇</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m:t>
                    </m:r>
                  </m:oMath>
                </a14:m>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Now, use the formula </a:t>
                </a:r>
                <a14:m>
                  <m:oMath xmlns:m="http://schemas.openxmlformats.org/officeDocument/2006/math">
                    <m:r>
                      <a:rPr lang="en-US" sz="3200" i="1">
                        <a:latin typeface="Cambria Math" panose="02040503050406030204" pitchFamily="18" charset="0"/>
                        <a:cs typeface="Times New Roman" panose="02020603050405020304" pitchFamily="18" charset="0"/>
                      </a:rPr>
                      <m:t>𝑦</m:t>
                    </m:r>
                    <m:r>
                      <a:rPr lang="en-US" sz="3200" i="1">
                        <a:latin typeface="Cambria Math" panose="02040503050406030204" pitchFamily="18" charset="0"/>
                        <a:cs typeface="Times New Roman" panose="02020603050405020304" pitchFamily="18" charset="0"/>
                      </a:rPr>
                      <m:t>=</m:t>
                    </m:r>
                    <m:f>
                      <m:fPr>
                        <m:ctrlPr>
                          <a:rPr lang="en-US" sz="3200" i="1">
                            <a:latin typeface="Cambria Math" panose="02040503050406030204" pitchFamily="18" charset="0"/>
                            <a:cs typeface="Times New Roman" panose="02020603050405020304" pitchFamily="18" charset="0"/>
                          </a:rPr>
                        </m:ctrlPr>
                      </m:fPr>
                      <m:num>
                        <m:nary>
                          <m:naryPr>
                            <m:limLoc m:val="undOvr"/>
                            <m:subHide m:val="on"/>
                            <m:supHide m:val="on"/>
                            <m:ctrlPr>
                              <a:rPr lang="en-US" sz="3200" i="1">
                                <a:latin typeface="Cambria Math" panose="02040503050406030204" pitchFamily="18" charset="0"/>
                              </a:rPr>
                            </m:ctrlPr>
                          </m:naryPr>
                          <m:sub/>
                          <m:sup/>
                          <m:e>
                            <m:r>
                              <a:rPr lang="en-US" sz="3200" i="1">
                                <a:latin typeface="Cambria Math" panose="02040503050406030204" pitchFamily="18" charset="0"/>
                              </a:rPr>
                              <m:t>𝜇</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𝑔</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𝑑𝑥</m:t>
                            </m:r>
                          </m:e>
                        </m:nary>
                        <m:r>
                          <a:rPr lang="en-US" sz="3200" i="1">
                            <a:latin typeface="Cambria Math" panose="02040503050406030204" pitchFamily="18" charset="0"/>
                          </a:rPr>
                          <m:t>+</m:t>
                        </m:r>
                        <m:r>
                          <a:rPr lang="en-US" sz="3200" i="1">
                            <a:latin typeface="Cambria Math" panose="02040503050406030204" pitchFamily="18" charset="0"/>
                          </a:rPr>
                          <m:t>𝐶</m:t>
                        </m:r>
                        <m:r>
                          <m:rPr>
                            <m:nor/>
                          </m:rPr>
                          <a:rPr lang="en-US" sz="3200" dirty="0">
                            <a:latin typeface="Times New Roman" panose="02020603050405020304" pitchFamily="18" charset="0"/>
                            <a:cs typeface="Times New Roman" panose="02020603050405020304" pitchFamily="18" charset="0"/>
                          </a:rPr>
                          <m:t> </m:t>
                        </m:r>
                      </m:num>
                      <m:den>
                        <m:r>
                          <a:rPr lang="en-US" sz="3200" i="1">
                            <a:latin typeface="Cambria Math" panose="02040503050406030204" pitchFamily="18" charset="0"/>
                          </a:rPr>
                          <m:t>𝜇</m:t>
                        </m:r>
                        <m:d>
                          <m:dPr>
                            <m:ctrlPr>
                              <a:rPr lang="en-US" sz="3200" i="1">
                                <a:latin typeface="Cambria Math" panose="02040503050406030204" pitchFamily="18" charset="0"/>
                              </a:rPr>
                            </m:ctrlPr>
                          </m:dPr>
                          <m:e>
                            <m:r>
                              <a:rPr lang="en-US" sz="3200" i="1">
                                <a:latin typeface="Cambria Math" panose="02040503050406030204" pitchFamily="18" charset="0"/>
                              </a:rPr>
                              <m:t>𝑥</m:t>
                            </m:r>
                          </m:e>
                        </m:d>
                      </m:den>
                    </m:f>
                  </m:oMath>
                </a14:m>
                <a:r>
                  <a:rPr lang="en-US" sz="3200"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next slide</a:t>
                </a:r>
                <a:r>
                  <a:rPr lang="en-US" sz="3200" dirty="0" smtClean="0">
                    <a:latin typeface="Times New Roman" panose="02020603050405020304" pitchFamily="18" charset="0"/>
                    <a:cs typeface="Times New Roman" panose="02020603050405020304" pitchFamily="18"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814647" y="432262"/>
                <a:ext cx="11080866" cy="5298438"/>
              </a:xfrm>
              <a:prstGeom prst="rect">
                <a:avLst/>
              </a:prstGeom>
              <a:blipFill>
                <a:blip r:embed="rId2"/>
                <a:stretch>
                  <a:fillRect l="-1431"/>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514995" y="3709555"/>
            <a:ext cx="3276600" cy="876300"/>
          </a:xfrm>
          <a:prstGeom prst="rect">
            <a:avLst/>
          </a:prstGeom>
        </p:spPr>
      </p:pic>
      <p:pic>
        <p:nvPicPr>
          <p:cNvPr id="4" name="Picture 3"/>
          <p:cNvPicPr>
            <a:picLocks noChangeAspect="1"/>
          </p:cNvPicPr>
          <p:nvPr/>
        </p:nvPicPr>
        <p:blipFill>
          <a:blip r:embed="rId4"/>
          <a:stretch>
            <a:fillRect/>
          </a:stretch>
        </p:blipFill>
        <p:spPr>
          <a:xfrm>
            <a:off x="4791595" y="3804805"/>
            <a:ext cx="1743075" cy="781050"/>
          </a:xfrm>
          <a:prstGeom prst="rect">
            <a:avLst/>
          </a:prstGeom>
        </p:spPr>
      </p:pic>
      <p:pic>
        <p:nvPicPr>
          <p:cNvPr id="5" name="Picture 4"/>
          <p:cNvPicPr>
            <a:picLocks noChangeAspect="1"/>
          </p:cNvPicPr>
          <p:nvPr/>
        </p:nvPicPr>
        <p:blipFill>
          <a:blip r:embed="rId5"/>
          <a:stretch>
            <a:fillRect/>
          </a:stretch>
        </p:blipFill>
        <p:spPr>
          <a:xfrm>
            <a:off x="6726814" y="3895292"/>
            <a:ext cx="1647825" cy="600075"/>
          </a:xfrm>
          <a:prstGeom prst="rect">
            <a:avLst/>
          </a:prstGeom>
        </p:spPr>
      </p:pic>
      <p:pic>
        <p:nvPicPr>
          <p:cNvPr id="6" name="Picture 5"/>
          <p:cNvPicPr>
            <a:picLocks noChangeAspect="1"/>
          </p:cNvPicPr>
          <p:nvPr/>
        </p:nvPicPr>
        <p:blipFill>
          <a:blip r:embed="rId6"/>
          <a:stretch>
            <a:fillRect/>
          </a:stretch>
        </p:blipFill>
        <p:spPr>
          <a:xfrm>
            <a:off x="8374639" y="3923867"/>
            <a:ext cx="1143000" cy="571500"/>
          </a:xfrm>
          <a:prstGeom prst="rect">
            <a:avLst/>
          </a:prstGeom>
        </p:spPr>
      </p:pic>
      <p:sp>
        <p:nvSpPr>
          <p:cNvPr id="7" name="Footer Placeholder 6"/>
          <p:cNvSpPr>
            <a:spLocks noGrp="1"/>
          </p:cNvSpPr>
          <p:nvPr>
            <p:ph type="ftr" sz="quarter" idx="11"/>
          </p:nvPr>
        </p:nvSpPr>
        <p:spPr/>
        <p:txBody>
          <a:bodyPr/>
          <a:lstStyle/>
          <a:p>
            <a:r>
              <a:rPr lang="en-US" smtClean="0"/>
              <a:t>(c) ASU Math - Scott Surgent. Report errors to surgent@asu.edu</a:t>
            </a:r>
            <a:endParaRPr lang="en-US"/>
          </a:p>
        </p:txBody>
      </p:sp>
      <p:sp>
        <p:nvSpPr>
          <p:cNvPr id="8" name="Slide Number Placeholder 7"/>
          <p:cNvSpPr>
            <a:spLocks noGrp="1"/>
          </p:cNvSpPr>
          <p:nvPr>
            <p:ph type="sldNum" sz="quarter" idx="12"/>
          </p:nvPr>
        </p:nvSpPr>
        <p:spPr/>
        <p:txBody>
          <a:bodyPr/>
          <a:lstStyle/>
          <a:p>
            <a:fld id="{29369E6F-A90F-4E7D-BBC8-F25E09B4A815}" type="slidenum">
              <a:rPr lang="en-US" smtClean="0"/>
              <a:t>16</a:t>
            </a:fld>
            <a:endParaRPr lang="en-US"/>
          </a:p>
        </p:txBody>
      </p:sp>
    </p:spTree>
    <p:extLst>
      <p:ext uri="{BB962C8B-B14F-4D97-AF65-F5344CB8AC3E}">
        <p14:creationId xmlns:p14="http://schemas.microsoft.com/office/powerpoint/2010/main" val="403708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32262" y="374073"/>
                <a:ext cx="11197243" cy="5875391"/>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Solve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𝑥</m:t>
                        </m:r>
                      </m:den>
                    </m:f>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𝑥</m:t>
                    </m:r>
                    <m:r>
                      <a:rPr lang="en-US" sz="2400" b="0" i="0" smtClean="0">
                        <a:latin typeface="Cambria Math" panose="02040503050406030204" pitchFamily="18" charset="0"/>
                      </a:rPr>
                      <m:t>.</m:t>
                    </m:r>
                  </m:oMath>
                </a14:m>
                <a:r>
                  <a:rPr lang="en-US" sz="2400" dirty="0" smtClean="0">
                    <a:latin typeface="Times New Roman" panose="02020603050405020304" pitchFamily="18" charset="0"/>
                    <a:cs typeface="Times New Roman" panose="02020603050405020304" pitchFamily="18" charset="0"/>
                  </a:rPr>
                  <a:t> From previous slide, we know that </a:t>
                </a:r>
                <a14:m>
                  <m:oMath xmlns:m="http://schemas.openxmlformats.org/officeDocument/2006/math">
                    <m:r>
                      <a:rPr lang="en-US" sz="2400" b="0" i="1" smtClean="0">
                        <a:latin typeface="Cambria Math" panose="02040503050406030204" pitchFamily="18" charset="0"/>
                      </a:rPr>
                      <m:t>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oMath>
                </a14:m>
                <a:r>
                  <a:rPr lang="en-US" sz="24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Now we use the formula </a:t>
                </a:r>
                <a14:m>
                  <m:oMath xmlns:m="http://schemas.openxmlformats.org/officeDocument/2006/math">
                    <m:r>
                      <a:rPr lang="en-US" sz="3200" i="1">
                        <a:latin typeface="Cambria Math" panose="02040503050406030204" pitchFamily="18" charset="0"/>
                        <a:cs typeface="Times New Roman" panose="02020603050405020304" pitchFamily="18" charset="0"/>
                      </a:rPr>
                      <m:t>𝑦</m:t>
                    </m:r>
                    <m:r>
                      <a:rPr lang="en-US" sz="3200" i="1">
                        <a:latin typeface="Cambria Math" panose="02040503050406030204" pitchFamily="18" charset="0"/>
                        <a:cs typeface="Times New Roman" panose="02020603050405020304" pitchFamily="18" charset="0"/>
                      </a:rPr>
                      <m:t>=</m:t>
                    </m:r>
                    <m:f>
                      <m:fPr>
                        <m:ctrlPr>
                          <a:rPr lang="en-US" sz="3200" i="1">
                            <a:latin typeface="Cambria Math" panose="02040503050406030204" pitchFamily="18" charset="0"/>
                            <a:cs typeface="Times New Roman" panose="02020603050405020304" pitchFamily="18" charset="0"/>
                          </a:rPr>
                        </m:ctrlPr>
                      </m:fPr>
                      <m:num>
                        <m:nary>
                          <m:naryPr>
                            <m:limLoc m:val="undOvr"/>
                            <m:subHide m:val="on"/>
                            <m:supHide m:val="on"/>
                            <m:ctrlPr>
                              <a:rPr lang="en-US" sz="3200" i="1">
                                <a:latin typeface="Cambria Math" panose="02040503050406030204" pitchFamily="18" charset="0"/>
                              </a:rPr>
                            </m:ctrlPr>
                          </m:naryPr>
                          <m:sub/>
                          <m:sup/>
                          <m:e>
                            <m:r>
                              <a:rPr lang="en-US" sz="3200" i="1">
                                <a:latin typeface="Cambria Math" panose="02040503050406030204" pitchFamily="18" charset="0"/>
                              </a:rPr>
                              <m:t>𝜇</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𝑔</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𝑑𝑥</m:t>
                            </m:r>
                          </m:e>
                        </m:nary>
                        <m:r>
                          <a:rPr lang="en-US" sz="3200" i="1">
                            <a:latin typeface="Cambria Math" panose="02040503050406030204" pitchFamily="18" charset="0"/>
                          </a:rPr>
                          <m:t>+</m:t>
                        </m:r>
                        <m:r>
                          <a:rPr lang="en-US" sz="3200" i="1">
                            <a:latin typeface="Cambria Math" panose="02040503050406030204" pitchFamily="18" charset="0"/>
                          </a:rPr>
                          <m:t>𝐶</m:t>
                        </m:r>
                        <m:r>
                          <m:rPr>
                            <m:nor/>
                          </m:rPr>
                          <a:rPr lang="en-US" sz="3200" dirty="0">
                            <a:latin typeface="Times New Roman" panose="02020603050405020304" pitchFamily="18" charset="0"/>
                            <a:cs typeface="Times New Roman" panose="02020603050405020304" pitchFamily="18" charset="0"/>
                          </a:rPr>
                          <m:t> </m:t>
                        </m:r>
                      </m:num>
                      <m:den>
                        <m:r>
                          <a:rPr lang="en-US" sz="3200" i="1">
                            <a:latin typeface="Cambria Math" panose="02040503050406030204" pitchFamily="18" charset="0"/>
                          </a:rPr>
                          <m:t>𝜇</m:t>
                        </m:r>
                        <m:d>
                          <m:dPr>
                            <m:ctrlPr>
                              <a:rPr lang="en-US" sz="3200" i="1">
                                <a:latin typeface="Cambria Math" panose="02040503050406030204" pitchFamily="18" charset="0"/>
                              </a:rPr>
                            </m:ctrlPr>
                          </m:dPr>
                          <m:e>
                            <m:r>
                              <a:rPr lang="en-US" sz="3200" i="1">
                                <a:latin typeface="Cambria Math" panose="02040503050406030204" pitchFamily="18" charset="0"/>
                              </a:rPr>
                              <m:t>𝑥</m:t>
                            </m:r>
                          </m:e>
                        </m:d>
                      </m:den>
                    </m:f>
                  </m:oMath>
                </a14:m>
                <a:r>
                  <a:rPr lang="en-US" sz="3200" dirty="0" smtClean="0">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Times New Roman" panose="02020603050405020304" pitchFamily="18" charset="0"/>
                        </a:rPr>
                        <m:t>𝑦</m:t>
                      </m:r>
                      <m:r>
                        <a:rPr lang="en-US" sz="3200" i="1">
                          <a:latin typeface="Cambria Math" panose="02040503050406030204" pitchFamily="18" charset="0"/>
                          <a:cs typeface="Times New Roman" panose="02020603050405020304" pitchFamily="18" charset="0"/>
                        </a:rPr>
                        <m:t>=</m:t>
                      </m:r>
                      <m:f>
                        <m:fPr>
                          <m:ctrlPr>
                            <a:rPr lang="en-US" sz="3200" i="1">
                              <a:latin typeface="Cambria Math" panose="02040503050406030204" pitchFamily="18" charset="0"/>
                              <a:cs typeface="Times New Roman" panose="02020603050405020304" pitchFamily="18" charset="0"/>
                            </a:rPr>
                          </m:ctrlPr>
                        </m:fPr>
                        <m:num>
                          <m:nary>
                            <m:naryPr>
                              <m:limLoc m:val="undOvr"/>
                              <m:subHide m:val="on"/>
                              <m:supHide m:val="on"/>
                              <m:ctrlPr>
                                <a:rPr lang="en-US" sz="3200" i="1">
                                  <a:latin typeface="Cambria Math" panose="02040503050406030204" pitchFamily="18" charset="0"/>
                                </a:rPr>
                              </m:ctrlPr>
                            </m:naryPr>
                            <m:sub/>
                            <m:sup/>
                            <m:e>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𝑥</m:t>
                              </m:r>
                              <m:r>
                                <a:rPr lang="en-US" sz="3200" b="0" i="1" smtClean="0">
                                  <a:latin typeface="Cambria Math" panose="02040503050406030204" pitchFamily="18" charset="0"/>
                                </a:rPr>
                                <m:t> </m:t>
                              </m:r>
                              <m:r>
                                <a:rPr lang="en-US" sz="3200" i="1">
                                  <a:latin typeface="Cambria Math" panose="02040503050406030204" pitchFamily="18" charset="0"/>
                                </a:rPr>
                                <m:t>𝑑𝑥</m:t>
                              </m:r>
                            </m:e>
                          </m:nary>
                          <m:r>
                            <a:rPr lang="en-US" sz="3200" i="1">
                              <a:latin typeface="Cambria Math" panose="02040503050406030204" pitchFamily="18" charset="0"/>
                            </a:rPr>
                            <m:t>+</m:t>
                          </m:r>
                          <m:r>
                            <a:rPr lang="en-US" sz="3200" i="1">
                              <a:latin typeface="Cambria Math" panose="02040503050406030204" pitchFamily="18" charset="0"/>
                            </a:rPr>
                            <m:t>𝐶</m:t>
                          </m:r>
                          <m:r>
                            <m:rPr>
                              <m:nor/>
                            </m:rPr>
                            <a:rPr lang="en-US" sz="3200" dirty="0">
                              <a:latin typeface="Times New Roman" panose="02020603050405020304" pitchFamily="18" charset="0"/>
                              <a:cs typeface="Times New Roman" panose="02020603050405020304" pitchFamily="18" charset="0"/>
                            </a:rPr>
                            <m:t> </m:t>
                          </m:r>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3</m:t>
                              </m:r>
                            </m:sup>
                          </m:sSup>
                          <m:r>
                            <a:rPr lang="en-US" sz="3200" b="0" i="1" smtClean="0">
                              <a:latin typeface="Cambria Math" panose="02040503050406030204" pitchFamily="18" charset="0"/>
                            </a:rPr>
                            <m:t>𝑑𝑥</m:t>
                          </m:r>
                          <m:r>
                            <a:rPr lang="en-US" sz="3200" b="0" i="1" smtClean="0">
                              <a:latin typeface="Cambria Math" panose="02040503050406030204" pitchFamily="18" charset="0"/>
                            </a:rPr>
                            <m:t>+</m:t>
                          </m:r>
                          <m:r>
                            <a:rPr lang="en-US" sz="3200" b="0" i="1" smtClean="0">
                              <a:latin typeface="Cambria Math" panose="02040503050406030204" pitchFamily="18" charset="0"/>
                            </a:rPr>
                            <m:t>𝐶</m:t>
                          </m:r>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4</m:t>
                              </m:r>
                            </m:den>
                          </m:f>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4</m:t>
                              </m:r>
                            </m:sup>
                          </m:sSup>
                          <m:r>
                            <a:rPr lang="en-US" sz="3200" b="0" i="1" smtClean="0">
                              <a:latin typeface="Cambria Math" panose="02040503050406030204" pitchFamily="18" charset="0"/>
                            </a:rPr>
                            <m:t>+</m:t>
                          </m:r>
                          <m:r>
                            <a:rPr lang="en-US" sz="3200" b="0" i="1" smtClean="0">
                              <a:latin typeface="Cambria Math" panose="02040503050406030204" pitchFamily="18" charset="0"/>
                            </a:rPr>
                            <m:t>𝐶</m:t>
                          </m:r>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4</m:t>
                          </m:r>
                        </m:den>
                      </m:f>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r>
                        <a:rPr lang="en-US" sz="3200" b="0" i="1" smtClean="0">
                          <a:latin typeface="Cambria Math" panose="02040503050406030204" pitchFamily="18" charset="0"/>
                        </a:rPr>
                        <m:t>𝐶</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oMath>
                  </m:oMathPara>
                </a14:m>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Thus, </a:t>
                </a:r>
                <a14:m>
                  <m:oMath xmlns:m="http://schemas.openxmlformats.org/officeDocument/2006/math">
                    <m:r>
                      <a:rPr lang="en-US" sz="3200" b="0" i="1" smtClean="0">
                        <a:latin typeface="Cambria Math" panose="02040503050406030204" pitchFamily="18" charset="0"/>
                      </a:rPr>
                      <m:t>𝑦</m:t>
                    </m:r>
                    <m:r>
                      <a:rPr lang="en-US" sz="3200" b="0" i="0" smtClean="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4</m:t>
                        </m:r>
                      </m:den>
                    </m:f>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𝐶</m:t>
                    </m:r>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i="1">
                            <a:latin typeface="Cambria Math" panose="02040503050406030204" pitchFamily="18" charset="0"/>
                          </a:rPr>
                          <m:t>−2</m:t>
                        </m:r>
                      </m:sup>
                    </m:sSup>
                  </m:oMath>
                </a14:m>
                <a:r>
                  <a:rPr lang="en-US" sz="3200" dirty="0" smtClean="0">
                    <a:latin typeface="Times New Roman" panose="02020603050405020304" pitchFamily="18" charset="0"/>
                    <a:cs typeface="Times New Roman" panose="02020603050405020304" pitchFamily="18" charset="0"/>
                  </a:rPr>
                  <a:t> is the general solution of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1">
                            <a:latin typeface="Cambria Math" panose="02040503050406030204" pitchFamily="18" charset="0"/>
                          </a:rPr>
                          <m:t>′</m:t>
                        </m:r>
                      </m:sup>
                    </m:sSup>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𝑥</m:t>
                        </m:r>
                      </m:den>
                    </m:f>
                    <m:r>
                      <a:rPr lang="en-US" sz="3200" i="1">
                        <a:latin typeface="Cambria Math" panose="02040503050406030204" pitchFamily="18" charset="0"/>
                      </a:rPr>
                      <m:t>𝑦</m:t>
                    </m:r>
                    <m:r>
                      <a:rPr lang="en-US" sz="3200" i="1">
                        <a:latin typeface="Cambria Math" panose="02040503050406030204" pitchFamily="18" charset="0"/>
                      </a:rPr>
                      <m:t>=</m:t>
                    </m:r>
                    <m:r>
                      <a:rPr lang="en-US" sz="3200" i="1">
                        <a:latin typeface="Cambria Math" panose="02040503050406030204" pitchFamily="18" charset="0"/>
                      </a:rPr>
                      <m:t>𝑥</m:t>
                    </m:r>
                  </m:oMath>
                </a14:m>
                <a:r>
                  <a:rPr lang="en-US" sz="32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On the next slide, we’ll check to be sure.</a:t>
                </a:r>
                <a:endParaRPr lang="en-US" sz="32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2262" y="374073"/>
                <a:ext cx="11197243" cy="5875391"/>
              </a:xfrm>
              <a:prstGeom prst="rect">
                <a:avLst/>
              </a:prstGeom>
              <a:blipFill>
                <a:blip r:embed="rId2"/>
                <a:stretch>
                  <a:fillRect l="-1415" b="-2386"/>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17</a:t>
            </a:fld>
            <a:endParaRPr lang="en-US"/>
          </a:p>
        </p:txBody>
      </p:sp>
    </p:spTree>
    <p:extLst>
      <p:ext uri="{BB962C8B-B14F-4D97-AF65-F5344CB8AC3E}">
        <p14:creationId xmlns:p14="http://schemas.microsoft.com/office/powerpoint/2010/main" val="42602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2261" y="332509"/>
                <a:ext cx="11421687" cy="6013634"/>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Check that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4</m:t>
                        </m:r>
                      </m:den>
                    </m:f>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𝐶</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is the general solution of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𝑥</m:t>
                        </m:r>
                      </m:den>
                    </m:f>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𝑥</m:t>
                    </m:r>
                  </m:oMath>
                </a14:m>
                <a:r>
                  <a:rPr lang="en-US" sz="2400" dirty="0" smtClean="0">
                    <a:latin typeface="Times New Roman" panose="02020603050405020304" pitchFamily="18" charset="0"/>
                    <a:cs typeface="Times New Roman" panose="02020603050405020304" pitchFamily="18" charset="0"/>
                  </a:rPr>
                  <a:t>. First, differentiate </a:t>
                </a:r>
                <a:r>
                  <a:rPr lang="en-US" sz="2400" i="1" dirty="0"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𝐶</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−3</m:t>
                          </m:r>
                        </m:sup>
                      </m:sSup>
                    </m:oMath>
                  </m:oMathPara>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Now insert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m:t>
                        </m:r>
                      </m:sup>
                    </m:sSup>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oMath>
                </a14:m>
                <a:r>
                  <a:rPr lang="en-US" sz="2400" dirty="0" smtClean="0">
                    <a:latin typeface="Times New Roman" panose="02020603050405020304" pitchFamily="18" charset="0"/>
                    <a:cs typeface="Times New Roman" panose="02020603050405020304" pitchFamily="18" charset="0"/>
                  </a:rPr>
                  <a:t> into the differential equation and simplify:</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𝐶</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cs typeface="Times New Roman" panose="02020603050405020304" pitchFamily="18" charset="0"/>
                                </a:rPr>
                                <m:t>−3</m:t>
                              </m:r>
                            </m:sup>
                          </m:sSup>
                        </m:e>
                      </m:d>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𝑥</m:t>
                          </m:r>
                        </m:den>
                      </m:f>
                      <m:d>
                        <m:dPr>
                          <m:ctrlPr>
                            <a:rPr lang="en-US" sz="2400" b="0" i="1" smtClean="0">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4</m:t>
                              </m:r>
                            </m:den>
                          </m:f>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𝐶</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e>
                      </m:d>
                      <m:r>
                        <a:rPr lang="en-US" sz="2400" b="0" i="1" smtClean="0">
                          <a:latin typeface="Cambria Math" panose="02040503050406030204" pitchFamily="18" charset="0"/>
                        </a:rPr>
                        <m:t>=</m:t>
                      </m:r>
                      <m:r>
                        <a:rPr lang="en-US" sz="2400" b="0" i="1" smtClean="0">
                          <a:latin typeface="Cambria Math" panose="02040503050406030204" pitchFamily="18" charset="0"/>
                        </a:rPr>
                        <m:t>𝑥</m:t>
                      </m:r>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𝐶</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cs typeface="Times New Roman" panose="02020603050405020304" pitchFamily="18" charset="0"/>
                                </a:rPr>
                                <m:t>−3</m:t>
                              </m:r>
                            </m:sup>
                          </m:sSup>
                        </m:e>
                      </m:d>
                      <m:r>
                        <a:rPr lang="en-US" sz="2400" i="1">
                          <a:latin typeface="Cambria Math" panose="02040503050406030204" pitchFamily="18" charset="0"/>
                          <a:cs typeface="Times New Roman" panose="02020603050405020304" pitchFamily="18" charset="0"/>
                        </a:rPr>
                        <m:t>+</m:t>
                      </m:r>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𝑥</m:t>
                          </m:r>
                          <m:r>
                            <a:rPr lang="en-US" sz="2400" i="1">
                              <a:latin typeface="Cambria Math" panose="02040503050406030204" pitchFamily="18" charset="0"/>
                            </a:rPr>
                            <m:t>+</m:t>
                          </m:r>
                          <m:r>
                            <a:rPr lang="en-US" sz="2400" b="0" i="1" smtClean="0">
                              <a:latin typeface="Cambria Math" panose="02040503050406030204" pitchFamily="18" charset="0"/>
                            </a:rPr>
                            <m:t>2</m:t>
                          </m:r>
                          <m:r>
                            <a:rPr lang="en-US" sz="2400" i="1">
                              <a:latin typeface="Cambria Math" panose="02040503050406030204" pitchFamily="18" charset="0"/>
                            </a:rPr>
                            <m:t>𝐶</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b="0" i="1" smtClean="0">
                                  <a:latin typeface="Cambria Math" panose="02040503050406030204" pitchFamily="18" charset="0"/>
                                </a:rPr>
                                <m:t>3</m:t>
                              </m:r>
                            </m:sup>
                          </m:sSup>
                        </m:e>
                      </m:d>
                      <m:r>
                        <a:rPr lang="en-US" sz="2400" i="1">
                          <a:latin typeface="Cambria Math" panose="02040503050406030204" pitchFamily="18" charset="0"/>
                        </a:rPr>
                        <m:t>=</m:t>
                      </m:r>
                      <m:r>
                        <a:rPr lang="en-US" sz="2400" i="1">
                          <a:latin typeface="Cambria Math" panose="02040503050406030204" pitchFamily="18" charset="0"/>
                        </a:rPr>
                        <m:t>𝑥</m:t>
                      </m:r>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r>
                            <a:rPr lang="en-US" sz="2400" b="0" i="1" smtClean="0">
                              <a:latin typeface="Cambria Math" panose="02040503050406030204" pitchFamily="18" charset="0"/>
                              <a:cs typeface="Times New Roman" panose="02020603050405020304" pitchFamily="18" charset="0"/>
                            </a:rPr>
                            <m:t>𝑥</m:t>
                          </m:r>
                        </m:e>
                      </m:d>
                      <m:r>
                        <a:rPr lang="en-US" sz="2400" b="0" i="1" smtClean="0">
                          <a:latin typeface="Cambria Math" panose="02040503050406030204" pitchFamily="18" charset="0"/>
                          <a:cs typeface="Times New Roman" panose="02020603050405020304" pitchFamily="18" charset="0"/>
                        </a:rPr>
                        <m:t>+</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𝐶</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𝐶</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−3</m:t>
                              </m:r>
                            </m:sup>
                          </m:sSup>
                        </m:e>
                      </m:d>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𝑥</m:t>
                      </m:r>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+0=</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2261" y="332509"/>
                <a:ext cx="11421687" cy="6013634"/>
              </a:xfrm>
              <a:prstGeom prst="rect">
                <a:avLst/>
              </a:prstGeom>
              <a:blipFill>
                <a:blip r:embed="rId2"/>
                <a:stretch>
                  <a:fillRect l="-854"/>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18</a:t>
            </a:fld>
            <a:endParaRPr lang="en-US"/>
          </a:p>
        </p:txBody>
      </p:sp>
    </p:spTree>
    <p:extLst>
      <p:ext uri="{BB962C8B-B14F-4D97-AF65-F5344CB8AC3E}">
        <p14:creationId xmlns:p14="http://schemas.microsoft.com/office/powerpoint/2010/main" val="15567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23949" y="365760"/>
                <a:ext cx="11247120" cy="5504584"/>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Example: </a:t>
                </a:r>
                <a:r>
                  <a:rPr lang="en-US" sz="2800" dirty="0" smtClean="0">
                    <a:latin typeface="Times New Roman" panose="02020603050405020304" pitchFamily="18" charset="0"/>
                    <a:cs typeface="Times New Roman" panose="02020603050405020304" pitchFamily="18" charset="0"/>
                  </a:rPr>
                  <a:t>Solve </a:t>
                </a:r>
                <a:r>
                  <a:rPr lang="en-US" sz="2800" smtClean="0">
                    <a:latin typeface="Times New Roman" panose="02020603050405020304" pitchFamily="18" charset="0"/>
                    <a:cs typeface="Times New Roman" panose="02020603050405020304" pitchFamily="18" charset="0"/>
                  </a:rPr>
                  <a:t>the IVP: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+2</m:t>
                    </m:r>
                    <m:r>
                      <a:rPr lang="en-US" sz="2800" b="0" i="1" smtClean="0">
                        <a:latin typeface="Cambria Math" panose="02040503050406030204" pitchFamily="18" charset="0"/>
                      </a:rPr>
                      <m:t>𝑥𝑦</m:t>
                    </m:r>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r>
                      <a:rPr lang="en-US" sz="2800" b="0" i="1" smtClean="0">
                        <a:latin typeface="Cambria Math" panose="02040503050406030204" pitchFamily="18" charset="0"/>
                      </a:rPr>
                      <m:t>=5</m:t>
                    </m:r>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Solution: </a:t>
                </a:r>
                <a:r>
                  <a:rPr lang="en-US" sz="2800" dirty="0" smtClean="0">
                    <a:latin typeface="Times New Roman" panose="02020603050405020304" pitchFamily="18" charset="0"/>
                    <a:cs typeface="Times New Roman" panose="02020603050405020304" pitchFamily="18" charset="0"/>
                  </a:rPr>
                  <a:t>Find </a:t>
                </a:r>
                <a14:m>
                  <m:oMath xmlns:m="http://schemas.openxmlformats.org/officeDocument/2006/math">
                    <m:r>
                      <a:rPr lang="en-US" sz="2800" b="0" i="1" smtClean="0">
                        <a:latin typeface="Cambria Math" panose="02040503050406030204" pitchFamily="18" charset="0"/>
                      </a:rPr>
                      <m:t>𝜇</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Now find </a:t>
                </a:r>
                <a:r>
                  <a:rPr lang="en-US" sz="2800" i="1" dirty="0" smtClean="0">
                    <a:latin typeface="Times New Roman" panose="02020603050405020304" pitchFamily="18" charset="0"/>
                    <a:cs typeface="Times New Roman" panose="02020603050405020304" pitchFamily="18" charset="0"/>
                  </a:rPr>
                  <a:t>y</a:t>
                </a:r>
                <a:r>
                  <a:rPr lang="en-US" sz="2800" dirty="0" smtClean="0">
                    <a:latin typeface="Times New Roman" panose="02020603050405020304" pitchFamily="18" charset="0"/>
                    <a:cs typeface="Times New Roman" panose="02020603050405020304" pitchFamily="18" charset="0"/>
                  </a:rPr>
                  <a:t> using the formula </a:t>
                </a:r>
                <a14:m>
                  <m:oMath xmlns:m="http://schemas.openxmlformats.org/officeDocument/2006/math">
                    <m:r>
                      <a:rPr lang="en-US" sz="2800" i="1">
                        <a:latin typeface="Cambria Math" panose="02040503050406030204" pitchFamily="18" charset="0"/>
                        <a:cs typeface="Times New Roman" panose="02020603050405020304" pitchFamily="18" charset="0"/>
                      </a:rPr>
                      <m:t>𝑦</m:t>
                    </m:r>
                    <m:r>
                      <a:rPr lang="en-US"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nary>
                          <m:naryPr>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𝑑𝑥</m:t>
                            </m:r>
                          </m:e>
                        </m:nary>
                        <m:r>
                          <a:rPr lang="en-US" sz="2800" i="1">
                            <a:latin typeface="Cambria Math" panose="02040503050406030204" pitchFamily="18" charset="0"/>
                          </a:rPr>
                          <m:t>+</m:t>
                        </m:r>
                        <m:r>
                          <a:rPr lang="en-US" sz="2800" i="1">
                            <a:latin typeface="Cambria Math" panose="02040503050406030204" pitchFamily="18" charset="0"/>
                          </a:rPr>
                          <m:t>𝐶</m:t>
                        </m:r>
                        <m:r>
                          <m:rPr>
                            <m:nor/>
                          </m:rPr>
                          <a:rPr lang="en-US" sz="2800" dirty="0">
                            <a:latin typeface="Times New Roman" panose="02020603050405020304" pitchFamily="18" charset="0"/>
                            <a:cs typeface="Times New Roman" panose="02020603050405020304" pitchFamily="18" charset="0"/>
                          </a:rPr>
                          <m:t> </m:t>
                        </m:r>
                      </m:num>
                      <m:den>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den>
                    </m:f>
                  </m:oMath>
                </a14:m>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To find </a:t>
                </a:r>
                <a:r>
                  <a:rPr lang="en-US" sz="2800" i="1" dirty="0"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use </a:t>
                </a:r>
                <a:r>
                  <a:rPr lang="en-US" sz="2800" i="1" dirty="0" smtClean="0">
                    <a:latin typeface="Times New Roman" panose="02020603050405020304" pitchFamily="18" charset="0"/>
                    <a:cs typeface="Times New Roman" panose="02020603050405020304" pitchFamily="18" charset="0"/>
                  </a:rPr>
                  <a:t>y</a:t>
                </a:r>
                <a:r>
                  <a:rPr lang="en-US" sz="2800" dirty="0" smtClean="0">
                    <a:latin typeface="Times New Roman" panose="02020603050405020304" pitchFamily="18" charset="0"/>
                    <a:cs typeface="Times New Roman" panose="02020603050405020304" pitchFamily="18" charset="0"/>
                  </a:rPr>
                  <a:t>(0) = 5:  </a:t>
                </a:r>
                <a14:m>
                  <m:oMath xmlns:m="http://schemas.openxmlformats.org/officeDocument/2006/math">
                    <m:r>
                      <a:rPr lang="en-US" sz="2800" b="0" i="1" smtClean="0">
                        <a:latin typeface="Cambria Math" panose="02040503050406030204" pitchFamily="18" charset="0"/>
                        <a:cs typeface="Times New Roman" panose="02020603050405020304" pitchFamily="18" charset="0"/>
                      </a:rPr>
                      <m:t>5=</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3</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0</m:t>
                                </m:r>
                              </m:e>
                            </m:d>
                          </m:e>
                          <m:sup>
                            <m:r>
                              <a:rPr lang="en-US" sz="2800" b="0" i="1" smtClean="0">
                                <a:latin typeface="Cambria Math" panose="02040503050406030204" pitchFamily="18" charset="0"/>
                                <a:cs typeface="Times New Roman" panose="02020603050405020304" pitchFamily="18" charset="0"/>
                              </a:rPr>
                              <m:t>2</m:t>
                            </m:r>
                          </m:sup>
                        </m:sSup>
                      </m:sup>
                    </m:sSup>
                    <m:r>
                      <a:rPr lang="en-US" sz="2800" b="0" i="1" smtClean="0">
                        <a:solidFill>
                          <a:srgbClr val="FF0000"/>
                        </a:solidFill>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7</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m:t>
                    </m:r>
                  </m:oMath>
                </a14:m>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Thus, the particular solution is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3</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7</m:t>
                        </m:r>
                      </m:num>
                      <m:den>
                        <m:r>
                          <a:rPr lang="en-US" sz="2800" b="0" i="1" smtClean="0">
                            <a:latin typeface="Cambria Math" panose="02040503050406030204" pitchFamily="18" charset="0"/>
                            <a:cs typeface="Times New Roman" panose="02020603050405020304" pitchFamily="18" charset="0"/>
                          </a:rPr>
                          <m:t>2</m:t>
                        </m:r>
                      </m:den>
                    </m:f>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up>
                    </m:sSup>
                  </m:oMath>
                </a14:m>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3949" y="365760"/>
                <a:ext cx="11247120" cy="5504584"/>
              </a:xfrm>
              <a:prstGeom prst="rect">
                <a:avLst/>
              </a:prstGeom>
              <a:blipFill>
                <a:blip r:embed="rId2"/>
                <a:stretch>
                  <a:fillRect l="-1138" t="-1107" b="-44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195242" y="1237385"/>
            <a:ext cx="2371725" cy="476250"/>
          </a:xfrm>
          <a:prstGeom prst="rect">
            <a:avLst/>
          </a:prstGeom>
        </p:spPr>
      </p:pic>
      <p:pic>
        <p:nvPicPr>
          <p:cNvPr id="5" name="Picture 4"/>
          <p:cNvPicPr>
            <a:picLocks noChangeAspect="1"/>
          </p:cNvPicPr>
          <p:nvPr/>
        </p:nvPicPr>
        <p:blipFill>
          <a:blip r:embed="rId4"/>
          <a:stretch>
            <a:fillRect/>
          </a:stretch>
        </p:blipFill>
        <p:spPr>
          <a:xfrm>
            <a:off x="6677718" y="1237385"/>
            <a:ext cx="1047750" cy="457200"/>
          </a:xfrm>
          <a:prstGeom prst="rect">
            <a:avLst/>
          </a:prstGeom>
        </p:spPr>
      </p:pic>
      <p:pic>
        <p:nvPicPr>
          <p:cNvPr id="6" name="Picture 5"/>
          <p:cNvPicPr>
            <a:picLocks noChangeAspect="1"/>
          </p:cNvPicPr>
          <p:nvPr/>
        </p:nvPicPr>
        <p:blipFill>
          <a:blip r:embed="rId5"/>
          <a:stretch>
            <a:fillRect/>
          </a:stretch>
        </p:blipFill>
        <p:spPr>
          <a:xfrm>
            <a:off x="9230764" y="365760"/>
            <a:ext cx="2076450" cy="1238250"/>
          </a:xfrm>
          <a:prstGeom prst="rect">
            <a:avLst/>
          </a:prstGeom>
        </p:spPr>
      </p:pic>
      <p:pic>
        <p:nvPicPr>
          <p:cNvPr id="8" name="Picture 7"/>
          <p:cNvPicPr>
            <a:picLocks noChangeAspect="1"/>
          </p:cNvPicPr>
          <p:nvPr/>
        </p:nvPicPr>
        <p:blipFill>
          <a:blip r:embed="rId6"/>
          <a:stretch>
            <a:fillRect/>
          </a:stretch>
        </p:blipFill>
        <p:spPr>
          <a:xfrm>
            <a:off x="528117" y="3263087"/>
            <a:ext cx="3667125" cy="1028700"/>
          </a:xfrm>
          <a:prstGeom prst="rect">
            <a:avLst/>
          </a:prstGeom>
        </p:spPr>
      </p:pic>
      <p:pic>
        <p:nvPicPr>
          <p:cNvPr id="9" name="Picture 8"/>
          <p:cNvPicPr>
            <a:picLocks noChangeAspect="1"/>
          </p:cNvPicPr>
          <p:nvPr/>
        </p:nvPicPr>
        <p:blipFill>
          <a:blip r:embed="rId7"/>
          <a:stretch>
            <a:fillRect/>
          </a:stretch>
        </p:blipFill>
        <p:spPr>
          <a:xfrm>
            <a:off x="4195242" y="3253562"/>
            <a:ext cx="3048000" cy="1038225"/>
          </a:xfrm>
          <a:prstGeom prst="rect">
            <a:avLst/>
          </a:prstGeom>
        </p:spPr>
      </p:pic>
      <p:pic>
        <p:nvPicPr>
          <p:cNvPr id="10" name="Picture 9"/>
          <p:cNvPicPr>
            <a:picLocks noChangeAspect="1"/>
          </p:cNvPicPr>
          <p:nvPr/>
        </p:nvPicPr>
        <p:blipFill>
          <a:blip r:embed="rId8"/>
          <a:stretch>
            <a:fillRect/>
          </a:stretch>
        </p:blipFill>
        <p:spPr>
          <a:xfrm>
            <a:off x="7297275" y="3148787"/>
            <a:ext cx="1838325" cy="1143000"/>
          </a:xfrm>
          <a:prstGeom prst="rect">
            <a:avLst/>
          </a:prstGeom>
        </p:spPr>
      </p:pic>
      <p:pic>
        <p:nvPicPr>
          <p:cNvPr id="11" name="Picture 10"/>
          <p:cNvPicPr>
            <a:picLocks noChangeAspect="1"/>
          </p:cNvPicPr>
          <p:nvPr/>
        </p:nvPicPr>
        <p:blipFill>
          <a:blip r:embed="rId9"/>
          <a:stretch>
            <a:fillRect/>
          </a:stretch>
        </p:blipFill>
        <p:spPr>
          <a:xfrm>
            <a:off x="9230764" y="3383535"/>
            <a:ext cx="2105025" cy="904875"/>
          </a:xfrm>
          <a:prstGeom prst="rect">
            <a:avLst/>
          </a:prstGeom>
        </p:spPr>
      </p:pic>
      <p:sp>
        <p:nvSpPr>
          <p:cNvPr id="12" name="Rectangle 11"/>
          <p:cNvSpPr/>
          <p:nvPr/>
        </p:nvSpPr>
        <p:spPr>
          <a:xfrm>
            <a:off x="7789025" y="5162204"/>
            <a:ext cx="2302626" cy="70813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7" name="Slide Number Placeholder 6"/>
          <p:cNvSpPr>
            <a:spLocks noGrp="1"/>
          </p:cNvSpPr>
          <p:nvPr>
            <p:ph type="sldNum" sz="quarter" idx="12"/>
          </p:nvPr>
        </p:nvSpPr>
        <p:spPr/>
        <p:txBody>
          <a:bodyPr/>
          <a:lstStyle/>
          <a:p>
            <a:fld id="{29369E6F-A90F-4E7D-BBC8-F25E09B4A815}" type="slidenum">
              <a:rPr lang="en-US" smtClean="0"/>
              <a:t>19</a:t>
            </a:fld>
            <a:endParaRPr lang="en-US"/>
          </a:p>
        </p:txBody>
      </p:sp>
    </p:spTree>
    <p:extLst>
      <p:ext uri="{BB962C8B-B14F-4D97-AF65-F5344CB8AC3E}">
        <p14:creationId xmlns:p14="http://schemas.microsoft.com/office/powerpoint/2010/main" val="33659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507076" y="482138"/>
                <a:ext cx="10947862" cy="4620752"/>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en-US" sz="2800" b="1" dirty="0" smtClean="0">
                    <a:latin typeface="Times New Roman" panose="02020603050405020304" pitchFamily="18" charset="0"/>
                    <a:cs typeface="Times New Roman" panose="02020603050405020304" pitchFamily="18" charset="0"/>
                  </a:rPr>
                  <a:t>separable</a:t>
                </a:r>
                <a:r>
                  <a:rPr lang="en-US" sz="2800" dirty="0" smtClean="0">
                    <a:latin typeface="Times New Roman" panose="02020603050405020304" pitchFamily="18" charset="0"/>
                    <a:cs typeface="Times New Roman" panose="02020603050405020304" pitchFamily="18" charset="0"/>
                  </a:rPr>
                  <a:t> differential equation is one that can be written so that the independent variable terms (along with its differential) are collected to one side of the equal sign, and the dependent variable terms (and its differential) to the other.</a:t>
                </a:r>
              </a:p>
              <a:p>
                <a:pPr algn="just"/>
                <a:endParaRPr lang="en-US" sz="2800" dirty="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Example: </a:t>
                </a:r>
                <a14:m>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oMath>
                </a14:m>
                <a:r>
                  <a:rPr lang="en-US" sz="2800" dirty="0" smtClean="0">
                    <a:latin typeface="Times New Roman" panose="02020603050405020304" pitchFamily="18" charset="0"/>
                    <a:cs typeface="Times New Roman" panose="02020603050405020304" pitchFamily="18" charset="0"/>
                  </a:rPr>
                  <a:t> is separable. It is first written as</a:t>
                </a:r>
                <a14:m>
                  <m:oMath xmlns:m="http://schemas.openxmlformats.org/officeDocument/2006/math">
                    <m:r>
                      <a:rPr lang="en-US" sz="2800" b="0" i="0" smtClean="0">
                        <a:latin typeface="Cambria Math" panose="02040503050406030204" pitchFamily="18" charset="0"/>
                        <a:cs typeface="Times New Roman" panose="02020603050405020304" pitchFamily="18" charset="0"/>
                      </a:rPr>
                      <m:t>  </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𝑑𝑦</m:t>
                        </m:r>
                      </m:num>
                      <m:den>
                        <m:r>
                          <a:rPr lang="en-US" sz="2800" b="0" i="1" smtClean="0">
                            <a:latin typeface="Cambria Math" panose="02040503050406030204" pitchFamily="18" charset="0"/>
                            <a:cs typeface="Times New Roman" panose="02020603050405020304" pitchFamily="18" charset="0"/>
                          </a:rPr>
                          <m:t>𝑑𝑥</m:t>
                        </m:r>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oMath>
                </a14:m>
                <a:r>
                  <a:rPr lang="en-US" sz="2800" dirty="0" smtClean="0">
                    <a:latin typeface="Times New Roman" panose="02020603050405020304" pitchFamily="18" charset="0"/>
                    <a:cs typeface="Times New Roman" panose="02020603050405020304" pitchFamily="18" charset="0"/>
                  </a:rPr>
                  <a:t>, then “separated”:</a:t>
                </a:r>
              </a:p>
              <a:p>
                <a:pPr algn="just"/>
                <a:endParaRPr lang="en-US" sz="28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𝑑𝑦</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𝑑𝑥</m:t>
                      </m:r>
                      <m:r>
                        <a:rPr lang="en-US" sz="2800" b="0" i="1" smtClean="0">
                          <a:latin typeface="Cambria Math" panose="02040503050406030204" pitchFamily="18" charset="0"/>
                          <a:cs typeface="Times New Roman" panose="02020603050405020304" pitchFamily="18" charset="0"/>
                        </a:rPr>
                        <m:t>.</m:t>
                      </m:r>
                    </m:oMath>
                  </m:oMathPara>
                </a14:m>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507076" y="482138"/>
                <a:ext cx="10947862" cy="4620752"/>
              </a:xfrm>
              <a:prstGeom prst="rect">
                <a:avLst/>
              </a:prstGeom>
              <a:blipFill>
                <a:blip r:embed="rId2"/>
                <a:stretch>
                  <a:fillRect l="-1114" t="-1319" r="-1169"/>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2</a:t>
            </a:fld>
            <a:endParaRPr lang="en-US"/>
          </a:p>
        </p:txBody>
      </p:sp>
    </p:spTree>
    <p:extLst>
      <p:ext uri="{BB962C8B-B14F-4D97-AF65-F5344CB8AC3E}">
        <p14:creationId xmlns:p14="http://schemas.microsoft.com/office/powerpoint/2010/main" val="16988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82138" y="457200"/>
                <a:ext cx="11130742" cy="4815101"/>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To solve a separable differential equation, integrate both sides and solve for </a:t>
                </a:r>
                <a:r>
                  <a:rPr lang="en-US" sz="2800" i="1" dirty="0" smtClean="0">
                    <a:latin typeface="Times New Roman" panose="02020603050405020304" pitchFamily="18" charset="0"/>
                    <a:cs typeface="Times New Roman" panose="02020603050405020304" pitchFamily="18" charset="0"/>
                  </a:rPr>
                  <a:t>y </a:t>
                </a:r>
                <a:r>
                  <a:rPr lang="en-US" sz="2800" dirty="0" smtClean="0">
                    <a:latin typeface="Times New Roman" panose="02020603050405020304" pitchFamily="18" charset="0"/>
                    <a:cs typeface="Times New Roman" panose="02020603050405020304" pitchFamily="18" charset="0"/>
                  </a:rPr>
                  <a:t>(if possible).  For example, we had </a:t>
                </a:r>
                <a14:m>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oMath>
                </a14:m>
                <a:r>
                  <a:rPr lang="en-US" sz="2800" dirty="0" smtClean="0">
                    <a:latin typeface="Times New Roman" panose="02020603050405020304" pitchFamily="18" charset="0"/>
                    <a:cs typeface="Times New Roman" panose="02020603050405020304" pitchFamily="18" charset="0"/>
                  </a:rPr>
                  <a:t>. This is separated as </a:t>
                </a:r>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𝑑𝑦</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𝑑𝑥</m:t>
                    </m:r>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14:m>
                  <m:oMath xmlns:m="http://schemas.openxmlformats.org/officeDocument/2006/math">
                    <m:nary>
                      <m:naryPr>
                        <m:limLoc m:val="undOvr"/>
                        <m:subHide m:val="on"/>
                        <m:supHide m:val="on"/>
                        <m:ctrlPr>
                          <a:rPr lang="en-US" sz="2800" i="1" smtClean="0">
                            <a:latin typeface="Cambria Math" panose="02040503050406030204" pitchFamily="18" charset="0"/>
                            <a:cs typeface="Times New Roman" panose="02020603050405020304" pitchFamily="18" charset="0"/>
                          </a:rPr>
                        </m:ctrlPr>
                      </m:naryPr>
                      <m:sub/>
                      <m:sup/>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𝑑𝑦</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den>
                        </m:f>
                      </m:e>
                    </m:nary>
                    <m:r>
                      <a:rPr lang="en-US" sz="2800" b="0" i="1" smtClean="0">
                        <a:latin typeface="Cambria Math" panose="02040503050406030204" pitchFamily="18" charset="0"/>
                        <a:cs typeface="Times New Roman" panose="02020603050405020304" pitchFamily="18" charset="0"/>
                      </a:rPr>
                      <m:t>=</m:t>
                    </m:r>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𝑑𝑥</m:t>
                        </m:r>
                      </m:e>
                    </m:nary>
                  </m:oMath>
                </a14:m>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Integrate both sides.</a:t>
                </a:r>
              </a:p>
              <a:p>
                <a14:m>
                  <m:oMath xmlns:m="http://schemas.openxmlformats.org/officeDocument/2006/math">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𝑦</m:t>
                        </m:r>
                      </m:den>
                    </m:f>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oMath>
                </a14:m>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Don’t forget the constant of integration</a:t>
                </a:r>
                <a:r>
                  <a:rPr lang="en-US" sz="2800" dirty="0" smtClean="0">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𝑦</m:t>
                        </m:r>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oMath>
                </a14:m>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Negate. The </a:t>
                </a:r>
                <a:r>
                  <a:rPr lang="en-US" sz="2800" i="1" dirty="0" smtClean="0">
                    <a:solidFill>
                      <a:srgbClr val="FF0000"/>
                    </a:solidFill>
                    <a:latin typeface="Times New Roman" panose="02020603050405020304" pitchFamily="18" charset="0"/>
                    <a:cs typeface="Times New Roman" panose="02020603050405020304" pitchFamily="18" charset="0"/>
                  </a:rPr>
                  <a:t>C</a:t>
                </a:r>
                <a:r>
                  <a:rPr lang="en-US" sz="2800" dirty="0" smtClean="0">
                    <a:solidFill>
                      <a:srgbClr val="FF0000"/>
                    </a:solidFill>
                    <a:latin typeface="Times New Roman" panose="02020603050405020304" pitchFamily="18" charset="0"/>
                    <a:cs typeface="Times New Roman" panose="02020603050405020304" pitchFamily="18" charset="0"/>
                  </a:rPr>
                  <a:t> “absorbs” the negative.</a:t>
                </a:r>
              </a:p>
              <a:p>
                <a14:m>
                  <m:oMath xmlns:m="http://schemas.openxmlformats.org/officeDocument/2006/math">
                    <m:r>
                      <a:rPr lang="en-US" sz="2800" b="0" i="1" smtClean="0">
                        <a:solidFill>
                          <a:schemeClr val="tx1"/>
                        </a:solidFill>
                        <a:latin typeface="Cambria Math" panose="02040503050406030204" pitchFamily="18" charset="0"/>
                        <a:cs typeface="Times New Roman" panose="02020603050405020304" pitchFamily="18" charset="0"/>
                      </a:rPr>
                      <m:t>𝑦</m:t>
                    </m:r>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1</m:t>
                        </m:r>
                      </m:num>
                      <m:den>
                        <m:r>
                          <a:rPr lang="en-US" sz="2800" b="0" i="1" smtClean="0">
                            <a:solidFill>
                              <a:schemeClr val="tx1"/>
                            </a:solidFill>
                            <a:latin typeface="Cambria Math" panose="02040503050406030204" pitchFamily="18" charset="0"/>
                            <a:cs typeface="Times New Roman" panose="02020603050405020304" pitchFamily="18" charset="0"/>
                          </a:rPr>
                          <m:t>𝐶</m:t>
                        </m:r>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1</m:t>
                            </m:r>
                          </m:num>
                          <m:den>
                            <m:r>
                              <a:rPr lang="en-US" sz="2800" b="0" i="1" smtClean="0">
                                <a:solidFill>
                                  <a:schemeClr val="tx1"/>
                                </a:solidFill>
                                <a:latin typeface="Cambria Math" panose="02040503050406030204" pitchFamily="18" charset="0"/>
                                <a:cs typeface="Times New Roman" panose="02020603050405020304" pitchFamily="18" charset="0"/>
                              </a:rPr>
                              <m:t>2</m:t>
                            </m:r>
                          </m:den>
                        </m:f>
                        <m:sSup>
                          <m:sSupPr>
                            <m:ctrlPr>
                              <a:rPr lang="en-US" sz="2800" b="0" i="1" smtClean="0">
                                <a:solidFill>
                                  <a:schemeClr val="tx1"/>
                                </a:solidFill>
                                <a:latin typeface="Cambria Math" panose="02040503050406030204" pitchFamily="18" charset="0"/>
                                <a:cs typeface="Times New Roman" panose="02020603050405020304" pitchFamily="18" charset="0"/>
                              </a:rPr>
                            </m:ctrlPr>
                          </m:sSupPr>
                          <m:e>
                            <m:r>
                              <a:rPr lang="en-US" sz="2800" b="0" i="1" smtClean="0">
                                <a:solidFill>
                                  <a:schemeClr val="tx1"/>
                                </a:solidFill>
                                <a:latin typeface="Cambria Math" panose="02040503050406030204" pitchFamily="18" charset="0"/>
                                <a:cs typeface="Times New Roman" panose="02020603050405020304" pitchFamily="18" charset="0"/>
                              </a:rPr>
                              <m:t>𝑥</m:t>
                            </m:r>
                          </m:e>
                          <m:sup>
                            <m:r>
                              <a:rPr lang="en-US" sz="2800" b="0" i="1" smtClean="0">
                                <a:solidFill>
                                  <a:schemeClr val="tx1"/>
                                </a:solidFill>
                                <a:latin typeface="Cambria Math" panose="02040503050406030204" pitchFamily="18" charset="0"/>
                                <a:cs typeface="Times New Roman" panose="02020603050405020304" pitchFamily="18" charset="0"/>
                              </a:rPr>
                              <m:t>2</m:t>
                            </m:r>
                          </m:sup>
                        </m:sSup>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m:t>
                        </m:r>
                      </m:num>
                      <m:den>
                        <m:r>
                          <a:rPr lang="en-US" sz="2800" b="0" i="1" smtClean="0">
                            <a:solidFill>
                              <a:schemeClr val="tx1"/>
                            </a:solidFill>
                            <a:latin typeface="Cambria Math" panose="02040503050406030204" pitchFamily="18" charset="0"/>
                            <a:cs typeface="Times New Roman" panose="02020603050405020304" pitchFamily="18" charset="0"/>
                          </a:rPr>
                          <m:t>𝐶</m:t>
                        </m:r>
                        <m:r>
                          <a:rPr lang="en-US" sz="2800" b="0" i="1" smtClean="0">
                            <a:solidFill>
                              <a:schemeClr val="tx1"/>
                            </a:solidFill>
                            <a:latin typeface="Cambria Math" panose="02040503050406030204" pitchFamily="18" charset="0"/>
                            <a:cs typeface="Times New Roman" panose="02020603050405020304" pitchFamily="18" charset="0"/>
                          </a:rPr>
                          <m:t>−</m:t>
                        </m:r>
                        <m:sSup>
                          <m:sSupPr>
                            <m:ctrlPr>
                              <a:rPr lang="en-US" sz="2800" b="0" i="1" smtClean="0">
                                <a:solidFill>
                                  <a:schemeClr val="tx1"/>
                                </a:solidFill>
                                <a:latin typeface="Cambria Math" panose="02040503050406030204" pitchFamily="18" charset="0"/>
                                <a:cs typeface="Times New Roman" panose="02020603050405020304" pitchFamily="18" charset="0"/>
                              </a:rPr>
                            </m:ctrlPr>
                          </m:sSupPr>
                          <m:e>
                            <m:r>
                              <a:rPr lang="en-US" sz="2800" b="0" i="1" smtClean="0">
                                <a:solidFill>
                                  <a:schemeClr val="tx1"/>
                                </a:solidFill>
                                <a:latin typeface="Cambria Math" panose="02040503050406030204" pitchFamily="18" charset="0"/>
                                <a:cs typeface="Times New Roman" panose="02020603050405020304" pitchFamily="18" charset="0"/>
                              </a:rPr>
                              <m:t>𝑥</m:t>
                            </m:r>
                          </m:e>
                          <m:sup>
                            <m:r>
                              <a:rPr lang="en-US" sz="2800" b="0" i="1" smtClean="0">
                                <a:solidFill>
                                  <a:schemeClr val="tx1"/>
                                </a:solidFill>
                                <a:latin typeface="Cambria Math" panose="02040503050406030204" pitchFamily="18" charset="0"/>
                                <a:cs typeface="Times New Roman" panose="02020603050405020304" pitchFamily="18" charset="0"/>
                              </a:rPr>
                              <m:t>2</m:t>
                            </m:r>
                          </m:sup>
                        </m:sSup>
                      </m:den>
                    </m:f>
                  </m:oMath>
                </a14:m>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Solve for </a:t>
                </a:r>
                <a:r>
                  <a:rPr lang="en-US" sz="2800" i="1" dirty="0" smtClean="0">
                    <a:solidFill>
                      <a:srgbClr val="FF0000"/>
                    </a:solidFill>
                    <a:latin typeface="Times New Roman" panose="02020603050405020304" pitchFamily="18" charset="0"/>
                    <a:cs typeface="Times New Roman" panose="02020603050405020304" pitchFamily="18" charset="0"/>
                  </a:rPr>
                  <a:t>y</a:t>
                </a:r>
                <a:r>
                  <a:rPr lang="en-US" sz="2800" dirty="0" smtClean="0">
                    <a:solidFill>
                      <a:srgbClr val="FF0000"/>
                    </a:solidFill>
                    <a:latin typeface="Times New Roman" panose="02020603050405020304" pitchFamily="18" charset="0"/>
                    <a:cs typeface="Times New Roman" panose="02020603050405020304" pitchFamily="18" charset="0"/>
                  </a:rPr>
                  <a:t>. Note that 2</a:t>
                </a:r>
                <a:r>
                  <a:rPr lang="en-US" sz="2800" i="1" dirty="0" smtClean="0">
                    <a:solidFill>
                      <a:srgbClr val="FF0000"/>
                    </a:solidFill>
                    <a:latin typeface="Times New Roman" panose="02020603050405020304" pitchFamily="18" charset="0"/>
                    <a:cs typeface="Times New Roman" panose="02020603050405020304" pitchFamily="18" charset="0"/>
                  </a:rPr>
                  <a:t>C</a:t>
                </a:r>
                <a:r>
                  <a:rPr lang="en-US" sz="2800" dirty="0" smtClean="0">
                    <a:solidFill>
                      <a:srgbClr val="FF0000"/>
                    </a:solidFill>
                    <a:latin typeface="Times New Roman" panose="02020603050405020304" pitchFamily="18" charset="0"/>
                    <a:cs typeface="Times New Roman" panose="02020603050405020304" pitchFamily="18" charset="0"/>
                  </a:rPr>
                  <a:t> is written as </a:t>
                </a:r>
                <a:r>
                  <a:rPr lang="en-US" sz="2800" i="1" dirty="0" smtClean="0">
                    <a:solidFill>
                      <a:srgbClr val="FF0000"/>
                    </a:solidFill>
                    <a:latin typeface="Times New Roman" panose="02020603050405020304" pitchFamily="18" charset="0"/>
                    <a:cs typeface="Times New Roman" panose="02020603050405020304" pitchFamily="18" charset="0"/>
                  </a:rPr>
                  <a:t>C</a:t>
                </a:r>
                <a:r>
                  <a:rPr lang="en-US" sz="2800" dirty="0" smtClean="0">
                    <a:solidFill>
                      <a:srgbClr val="FF0000"/>
                    </a:solidFill>
                    <a:latin typeface="Times New Roman" panose="02020603050405020304" pitchFamily="18" charset="0"/>
                    <a:cs typeface="Times New Roman" panose="02020603050405020304" pitchFamily="18"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482138" y="457200"/>
                <a:ext cx="11130742" cy="4815101"/>
              </a:xfrm>
              <a:prstGeom prst="rect">
                <a:avLst/>
              </a:prstGeom>
              <a:blipFill>
                <a:blip r:embed="rId2"/>
                <a:stretch>
                  <a:fillRect l="-1095" t="-1266" r="-1150"/>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3</a:t>
            </a:fld>
            <a:endParaRPr lang="en-US"/>
          </a:p>
        </p:txBody>
      </p:sp>
    </p:spTree>
    <p:extLst>
      <p:ext uri="{BB962C8B-B14F-4D97-AF65-F5344CB8AC3E}">
        <p14:creationId xmlns:p14="http://schemas.microsoft.com/office/powerpoint/2010/main" val="191899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73825" y="407324"/>
                <a:ext cx="11230495" cy="5002139"/>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Example: </a:t>
                </a:r>
                <a:r>
                  <a:rPr lang="en-US" sz="2800" dirty="0" smtClean="0">
                    <a:latin typeface="Times New Roman" panose="02020603050405020304" pitchFamily="18" charset="0"/>
                    <a:cs typeface="Times New Roman" panose="02020603050405020304" pitchFamily="18" charset="0"/>
                  </a:rPr>
                  <a:t>find the general solution of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𝑥𝑦</m:t>
                    </m:r>
                  </m:oMath>
                </a14:m>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Write </a:t>
                </a:r>
                <a14:m>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 as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𝑑𝑦</m:t>
                        </m:r>
                      </m:num>
                      <m:den>
                        <m:r>
                          <a:rPr lang="en-US" sz="2800" b="0" i="1" smtClean="0">
                            <a:latin typeface="Cambria Math" panose="02040503050406030204" pitchFamily="18" charset="0"/>
                          </a:rPr>
                          <m:t>𝑑𝑥</m:t>
                        </m:r>
                      </m:den>
                    </m:f>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𝑑𝑦</m:t>
                        </m:r>
                      </m:num>
                      <m:den>
                        <m:r>
                          <a:rPr lang="en-US" sz="2800" b="0" i="1" smtClean="0">
                            <a:latin typeface="Cambria Math" panose="02040503050406030204" pitchFamily="18" charset="0"/>
                          </a:rPr>
                          <m:t>𝑑𝑥</m:t>
                        </m:r>
                      </m:den>
                    </m:f>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𝑥𝑦</m:t>
                    </m:r>
                  </m:oMath>
                </a14:m>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Factor:			</a:t>
                </a:r>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𝑑𝑦</m:t>
                        </m:r>
                      </m:num>
                      <m:den>
                        <m:r>
                          <a:rPr lang="en-US" sz="2800" b="0" i="1" smtClean="0">
                            <a:latin typeface="Cambria Math" panose="02040503050406030204" pitchFamily="18" charset="0"/>
                            <a:cs typeface="Times New Roman" panose="02020603050405020304" pitchFamily="18" charset="0"/>
                          </a:rPr>
                          <m:t>𝑑𝑥</m:t>
                        </m:r>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oMath>
                </a14:m>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Separate:			</a:t>
                </a:r>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𝑑𝑦</m:t>
                        </m:r>
                      </m:num>
                      <m:den>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𝑦</m:t>
                        </m:r>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𝑑𝑥</m:t>
                    </m:r>
                    <m:r>
                      <a:rPr lang="en-US" sz="2800" b="0" i="1" smtClean="0">
                        <a:latin typeface="Cambria Math" panose="02040503050406030204" pitchFamily="18" charset="0"/>
                        <a:cs typeface="Times New Roman" panose="02020603050405020304" pitchFamily="18" charset="0"/>
                      </a:rPr>
                      <m:t>       </m:t>
                    </m:r>
                    <m:d>
                      <m:dPr>
                        <m:ctrlPr>
                          <a:rPr lang="en-US" sz="2800" b="0" i="1" smtClean="0">
                            <a:solidFill>
                              <a:srgbClr val="00B050"/>
                            </a:solidFill>
                            <a:latin typeface="Cambria Math" panose="02040503050406030204" pitchFamily="18" charset="0"/>
                            <a:cs typeface="Times New Roman" panose="02020603050405020304" pitchFamily="18" charset="0"/>
                          </a:rPr>
                        </m:ctrlPr>
                      </m:dPr>
                      <m:e>
                        <m:r>
                          <a:rPr lang="en-US" sz="2800" b="0" i="1" smtClean="0">
                            <a:solidFill>
                              <a:srgbClr val="00B050"/>
                            </a:solidFill>
                            <a:latin typeface="Cambria Math" panose="02040503050406030204" pitchFamily="18" charset="0"/>
                            <a:cs typeface="Times New Roman" panose="02020603050405020304" pitchFamily="18" charset="0"/>
                          </a:rPr>
                          <m:t>𝑦</m:t>
                        </m:r>
                        <m:r>
                          <a:rPr lang="en-US" sz="2800" b="0" i="1" smtClean="0">
                            <a:solidFill>
                              <a:srgbClr val="00B050"/>
                            </a:solidFill>
                            <a:latin typeface="Cambria Math" panose="02040503050406030204" pitchFamily="18" charset="0"/>
                            <a:cs typeface="Times New Roman" panose="02020603050405020304" pitchFamily="18" charset="0"/>
                          </a:rPr>
                          <m:t>≠−1</m:t>
                        </m:r>
                      </m:e>
                    </m:d>
                  </m:oMath>
                </a14:m>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Integrate:			</a:t>
                </a:r>
                <a14:m>
                  <m:oMath xmlns:m="http://schemas.openxmlformats.org/officeDocument/2006/math">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𝑑𝑦</m:t>
                            </m:r>
                          </m:num>
                          <m:den>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𝑦</m:t>
                            </m:r>
                          </m:den>
                        </m:f>
                      </m:e>
                    </m:nary>
                    <m:r>
                      <a:rPr lang="en-US" sz="2800" b="0" i="1" smtClean="0">
                        <a:latin typeface="Cambria Math" panose="02040503050406030204" pitchFamily="18" charset="0"/>
                        <a:cs typeface="Times New Roman" panose="02020603050405020304" pitchFamily="18" charset="0"/>
                      </a:rPr>
                      <m:t>=</m:t>
                    </m:r>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𝑑𝑥</m:t>
                        </m:r>
                      </m:e>
                    </m:nary>
                    <m:r>
                      <a:rPr lang="en-US" sz="2800" b="0" i="1" smtClean="0">
                        <a:latin typeface="Cambria Math" panose="02040503050406030204" pitchFamily="18" charset="0"/>
                        <a:cs typeface="Times New Roman" panose="02020603050405020304" pitchFamily="18" charset="0"/>
                      </a:rPr>
                      <m:t>   </m:t>
                    </m:r>
                    <m:r>
                      <a:rPr lang="en-US" sz="2800" b="0" i="1" smtClean="0">
                        <a:solidFill>
                          <a:srgbClr val="FF0000"/>
                        </a:solidFill>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   </m:t>
                    </m:r>
                    <m:func>
                      <m:funcPr>
                        <m:ctrlPr>
                          <a:rPr lang="en-US" sz="2800" b="0" i="1" smtClean="0">
                            <a:latin typeface="Cambria Math" panose="02040503050406030204" pitchFamily="18" charset="0"/>
                            <a:cs typeface="Times New Roman" panose="02020603050405020304" pitchFamily="18" charset="0"/>
                          </a:rPr>
                        </m:ctrlPr>
                      </m:funcPr>
                      <m:fName>
                        <m:r>
                          <m:rPr>
                            <m:sty m:val="p"/>
                          </m:rPr>
                          <a:rPr lang="en-US" sz="2800" b="0" i="0" smtClean="0">
                            <a:latin typeface="Cambria Math" panose="02040503050406030204" pitchFamily="18" charset="0"/>
                            <a:cs typeface="Times New Roman" panose="02020603050405020304" pitchFamily="18" charset="0"/>
                          </a:rPr>
                          <m:t>ln</m:t>
                        </m:r>
                      </m:fName>
                      <m:e>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e>
                    </m:func>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oMath>
                </a14:m>
                <a:endParaRPr lang="en-US" sz="2800" b="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Isolate </a:t>
                </a:r>
                <a:r>
                  <a:rPr lang="en-US" sz="2800" i="1" dirty="0" smtClean="0">
                    <a:latin typeface="Times New Roman" panose="02020603050405020304" pitchFamily="18" charset="0"/>
                    <a:cs typeface="Times New Roman" panose="02020603050405020304" pitchFamily="18" charset="0"/>
                  </a:rPr>
                  <a:t>y</a:t>
                </a: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𝑦</m:t>
                        </m:r>
                      </m:e>
                    </m:d>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0.5</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sup>
                    </m:sSup>
                    <m:r>
                      <a:rPr lang="en-US" sz="2800" b="0" i="1" smtClean="0">
                        <a:latin typeface="Cambria Math" panose="02040503050406030204" pitchFamily="18" charset="0"/>
                        <a:cs typeface="Times New Roman" panose="02020603050405020304" pitchFamily="18" charset="0"/>
                      </a:rPr>
                      <m:t>  </m:t>
                    </m:r>
                    <m:r>
                      <a:rPr lang="en-US" sz="2800" b="0" i="1" smtClean="0">
                        <a:solidFill>
                          <a:srgbClr val="FF0000"/>
                        </a:solidFill>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  </m:t>
                    </m:r>
                    <m:d>
                      <m:dPr>
                        <m:begChr m:val="|"/>
                        <m:endChr m:val="|"/>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𝑦</m:t>
                        </m:r>
                      </m:e>
                    </m:d>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0.5</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up>
                    </m:sSup>
                  </m:oMath>
                </a14:m>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0.5</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0.5</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up>
                    </m:sSup>
                    <m:r>
                      <a:rPr lang="en-US" sz="2800" b="0" i="1" smtClean="0">
                        <a:latin typeface="Cambria Math" panose="02040503050406030204" pitchFamily="18" charset="0"/>
                        <a:cs typeface="Times New Roman" panose="02020603050405020304" pitchFamily="18" charset="0"/>
                      </a:rPr>
                      <m:t>     </m:t>
                    </m:r>
                    <m:r>
                      <a:rPr lang="en-US" sz="2800" b="0" i="1" smtClean="0">
                        <a:solidFill>
                          <a:srgbClr val="00B050"/>
                        </a:solidFill>
                        <a:latin typeface="Cambria Math" panose="02040503050406030204" pitchFamily="18" charset="0"/>
                        <a:cs typeface="Times New Roman" panose="02020603050405020304" pitchFamily="18" charset="0"/>
                      </a:rPr>
                      <m:t>(±</m:t>
                    </m:r>
                    <m:r>
                      <a:rPr lang="en-US" sz="2800" b="0" i="1" smtClean="0">
                        <a:solidFill>
                          <a:srgbClr val="00B050"/>
                        </a:solidFill>
                        <a:latin typeface="Cambria Math" panose="02040503050406030204" pitchFamily="18" charset="0"/>
                        <a:cs typeface="Times New Roman" panose="02020603050405020304" pitchFamily="18" charset="0"/>
                      </a:rPr>
                      <m:t>𝐶</m:t>
                    </m:r>
                    <m:r>
                      <a:rPr lang="en-US" sz="2800" b="0" i="1" smtClean="0">
                        <a:solidFill>
                          <a:srgbClr val="00B050"/>
                        </a:solidFill>
                        <a:latin typeface="Cambria Math" panose="02040503050406030204" pitchFamily="18" charset="0"/>
                        <a:cs typeface="Times New Roman" panose="02020603050405020304" pitchFamily="18" charset="0"/>
                      </a:rPr>
                      <m:t>=</m:t>
                    </m:r>
                    <m:r>
                      <a:rPr lang="en-US" sz="2800" b="0" i="1" smtClean="0">
                        <a:solidFill>
                          <a:srgbClr val="00B050"/>
                        </a:solidFill>
                        <a:latin typeface="Cambria Math" panose="02040503050406030204" pitchFamily="18" charset="0"/>
                        <a:cs typeface="Times New Roman" panose="02020603050405020304" pitchFamily="18" charset="0"/>
                      </a:rPr>
                      <m:t>𝐶</m:t>
                    </m:r>
                    <m:r>
                      <a:rPr lang="en-US" sz="2800" b="0" i="1" smtClean="0">
                        <a:solidFill>
                          <a:srgbClr val="00B050"/>
                        </a:solidFill>
                        <a:latin typeface="Cambria Math" panose="02040503050406030204" pitchFamily="18" charset="0"/>
                        <a:cs typeface="Times New Roman" panose="02020603050405020304" pitchFamily="18" charset="0"/>
                      </a:rPr>
                      <m:t>)</m:t>
                    </m:r>
                  </m:oMath>
                </a14:m>
                <a:endParaRPr lang="en-US" sz="2800" dirty="0" smtClean="0">
                  <a:solidFill>
                    <a:srgbClr val="00B050"/>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Thus, </a:t>
                </a:r>
                <a14:m>
                  <m:oMath xmlns:m="http://schemas.openxmlformats.org/officeDocument/2006/math">
                    <m:r>
                      <a:rPr lang="en-US" sz="2800" b="0" i="1" smtClean="0">
                        <a:solidFill>
                          <a:srgbClr val="C00000"/>
                        </a:solidFill>
                        <a:latin typeface="Cambria Math" panose="02040503050406030204" pitchFamily="18" charset="0"/>
                        <a:cs typeface="Times New Roman" panose="02020603050405020304" pitchFamily="18" charset="0"/>
                      </a:rPr>
                      <m:t>𝑦</m:t>
                    </m:r>
                    <m:r>
                      <a:rPr lang="en-US" sz="2800" b="0" i="1" smtClean="0">
                        <a:solidFill>
                          <a:srgbClr val="C00000"/>
                        </a:solidFill>
                        <a:latin typeface="Cambria Math" panose="02040503050406030204" pitchFamily="18" charset="0"/>
                        <a:cs typeface="Times New Roman" panose="02020603050405020304" pitchFamily="18" charset="0"/>
                      </a:rPr>
                      <m:t>=</m:t>
                    </m:r>
                    <m:r>
                      <a:rPr lang="en-US" sz="2800" b="0" i="1" smtClean="0">
                        <a:solidFill>
                          <a:srgbClr val="C00000"/>
                        </a:solidFill>
                        <a:latin typeface="Cambria Math" panose="02040503050406030204" pitchFamily="18" charset="0"/>
                        <a:cs typeface="Times New Roman" panose="02020603050405020304" pitchFamily="18" charset="0"/>
                      </a:rPr>
                      <m:t>𝐶</m:t>
                    </m:r>
                    <m:sSup>
                      <m:sSupPr>
                        <m:ctrlPr>
                          <a:rPr lang="en-US" sz="2800" b="0" i="1" smtClean="0">
                            <a:solidFill>
                              <a:srgbClr val="C00000"/>
                            </a:solidFill>
                            <a:latin typeface="Cambria Math" panose="02040503050406030204" pitchFamily="18" charset="0"/>
                            <a:cs typeface="Times New Roman" panose="02020603050405020304" pitchFamily="18" charset="0"/>
                          </a:rPr>
                        </m:ctrlPr>
                      </m:sSupPr>
                      <m:e>
                        <m:r>
                          <a:rPr lang="en-US" sz="2800" b="0" i="1" smtClean="0">
                            <a:solidFill>
                              <a:srgbClr val="C00000"/>
                            </a:solidFill>
                            <a:latin typeface="Cambria Math" panose="02040503050406030204" pitchFamily="18" charset="0"/>
                            <a:cs typeface="Times New Roman" panose="02020603050405020304" pitchFamily="18" charset="0"/>
                          </a:rPr>
                          <m:t>𝑒</m:t>
                        </m:r>
                      </m:e>
                      <m:sup>
                        <m:r>
                          <a:rPr lang="en-US" sz="2800" b="0" i="1" smtClean="0">
                            <a:solidFill>
                              <a:srgbClr val="C00000"/>
                            </a:solidFill>
                            <a:latin typeface="Cambria Math" panose="02040503050406030204" pitchFamily="18" charset="0"/>
                            <a:cs typeface="Times New Roman" panose="02020603050405020304" pitchFamily="18" charset="0"/>
                          </a:rPr>
                          <m:t>0.5</m:t>
                        </m:r>
                        <m:sSup>
                          <m:sSupPr>
                            <m:ctrlPr>
                              <a:rPr lang="en-US" sz="2800" b="0" i="1" smtClean="0">
                                <a:solidFill>
                                  <a:srgbClr val="C00000"/>
                                </a:solidFill>
                                <a:latin typeface="Cambria Math" panose="02040503050406030204" pitchFamily="18" charset="0"/>
                                <a:cs typeface="Times New Roman" panose="02020603050405020304" pitchFamily="18" charset="0"/>
                              </a:rPr>
                            </m:ctrlPr>
                          </m:sSupPr>
                          <m:e>
                            <m:r>
                              <a:rPr lang="en-US" sz="2800" b="0" i="1" smtClean="0">
                                <a:solidFill>
                                  <a:srgbClr val="C00000"/>
                                </a:solidFill>
                                <a:latin typeface="Cambria Math" panose="02040503050406030204" pitchFamily="18" charset="0"/>
                                <a:cs typeface="Times New Roman" panose="02020603050405020304" pitchFamily="18" charset="0"/>
                              </a:rPr>
                              <m:t>𝑥</m:t>
                            </m:r>
                          </m:e>
                          <m:sup>
                            <m:r>
                              <a:rPr lang="en-US" sz="2800" b="0" i="1" smtClean="0">
                                <a:solidFill>
                                  <a:srgbClr val="C00000"/>
                                </a:solidFill>
                                <a:latin typeface="Cambria Math" panose="02040503050406030204" pitchFamily="18" charset="0"/>
                                <a:cs typeface="Times New Roman" panose="02020603050405020304" pitchFamily="18" charset="0"/>
                              </a:rPr>
                              <m:t>2</m:t>
                            </m:r>
                          </m:sup>
                        </m:sSup>
                      </m:sup>
                    </m:sSup>
                    <m:r>
                      <a:rPr lang="en-US" sz="2800" b="0" i="1" smtClean="0">
                        <a:solidFill>
                          <a:srgbClr val="C00000"/>
                        </a:solidFill>
                        <a:latin typeface="Cambria Math" panose="02040503050406030204" pitchFamily="18" charset="0"/>
                        <a:cs typeface="Times New Roman" panose="02020603050405020304" pitchFamily="18" charset="0"/>
                      </a:rPr>
                      <m:t>−1</m:t>
                    </m:r>
                  </m:oMath>
                </a14:m>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is the general solution of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𝑥𝑦</m:t>
                    </m:r>
                  </m:oMath>
                </a14:m>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73825" y="407324"/>
                <a:ext cx="11230495" cy="5002139"/>
              </a:xfrm>
              <a:prstGeom prst="rect">
                <a:avLst/>
              </a:prstGeom>
              <a:blipFill>
                <a:blip r:embed="rId2"/>
                <a:stretch>
                  <a:fillRect l="-1140" t="-1341" b="-2561"/>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4</a:t>
            </a:fld>
            <a:endParaRPr lang="en-US"/>
          </a:p>
        </p:txBody>
      </p:sp>
    </p:spTree>
    <p:extLst>
      <p:ext uri="{BB962C8B-B14F-4D97-AF65-F5344CB8AC3E}">
        <p14:creationId xmlns:p14="http://schemas.microsoft.com/office/powerpoint/2010/main" val="28005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573578" y="540327"/>
                <a:ext cx="10981113" cy="4759893"/>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constant of integration </a:t>
                </a:r>
                <a:r>
                  <a:rPr lang="en-US" sz="2800" i="1" dirty="0"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is just a generic constant at this point. It absorbs all constants that come near it, so to speak. For example,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𝐶</m:t>
                        </m:r>
                      </m:sup>
                    </m:sSup>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  −</m:t>
                    </m:r>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   2</m:t>
                    </m:r>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𝐶</m:t>
                        </m:r>
                      </m:den>
                    </m:f>
                    <m:r>
                      <a:rPr lang="en-US" sz="2800" b="0" i="1" smtClean="0">
                        <a:latin typeface="Cambria Math" panose="02040503050406030204" pitchFamily="18" charset="0"/>
                      </a:rPr>
                      <m:t>=</m:t>
                    </m:r>
                    <m:r>
                      <a:rPr lang="en-US" sz="2800" b="0" i="1" smtClean="0">
                        <a:latin typeface="Cambria Math" panose="02040503050406030204" pitchFamily="18" charset="0"/>
                      </a:rPr>
                      <m:t>𝐶</m:t>
                    </m:r>
                  </m:oMath>
                </a14:m>
                <a:r>
                  <a:rPr lang="en-US" sz="2800" dirty="0" smtClean="0">
                    <a:latin typeface="Times New Roman" panose="02020603050405020304" pitchFamily="18" charset="0"/>
                    <a:cs typeface="Times New Roman" panose="02020603050405020304" pitchFamily="18" charset="0"/>
                  </a:rPr>
                  <a:t>, and so on.</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i="1" dirty="0"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can be determined with an initial condition. For example, suppose we have </a:t>
                </a:r>
                <a14:m>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𝑥𝑦</m:t>
                    </m:r>
                  </m:oMath>
                </a14:m>
                <a:r>
                  <a:rPr lang="en-US" sz="2800" dirty="0" smtClean="0">
                    <a:latin typeface="Times New Roman" panose="02020603050405020304" pitchFamily="18" charset="0"/>
                    <a:cs typeface="Times New Roman" panose="02020603050405020304" pitchFamily="18" charset="0"/>
                  </a:rPr>
                  <a:t> with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𝑦</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0</m:t>
                        </m:r>
                      </m:e>
                    </m:d>
                    <m:r>
                      <a:rPr lang="en-US" sz="2800" b="0" i="1" smtClean="0">
                        <a:latin typeface="Cambria Math" panose="02040503050406030204" pitchFamily="18" charset="0"/>
                        <a:cs typeface="Times New Roman" panose="02020603050405020304" pitchFamily="18" charset="0"/>
                      </a:rPr>
                      <m:t>=3</m:t>
                    </m:r>
                  </m:oMath>
                </a14:m>
                <a:r>
                  <a:rPr lang="en-US" sz="2800" dirty="0" smtClean="0">
                    <a:latin typeface="Times New Roman" panose="02020603050405020304" pitchFamily="18" charset="0"/>
                    <a:cs typeface="Times New Roman" panose="02020603050405020304" pitchFamily="18" charset="0"/>
                  </a:rPr>
                  <a:t>. The general solution is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𝐶</m:t>
                        </m:r>
                      </m:e>
                      <m:sup>
                        <m:r>
                          <a:rPr lang="en-US" sz="2800" b="0" i="1" smtClean="0">
                            <a:latin typeface="Cambria Math" panose="02040503050406030204" pitchFamily="18" charset="0"/>
                            <a:cs typeface="Times New Roman" panose="02020603050405020304" pitchFamily="18" charset="0"/>
                          </a:rPr>
                          <m:t>0.5</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up>
                    </m:sSup>
                    <m:r>
                      <a:rPr lang="en-US" sz="2800" b="0" i="1" smtClean="0">
                        <a:latin typeface="Cambria Math" panose="02040503050406030204" pitchFamily="18" charset="0"/>
                        <a:cs typeface="Times New Roman" panose="02020603050405020304" pitchFamily="18" charset="0"/>
                      </a:rPr>
                      <m:t>−1</m:t>
                    </m:r>
                  </m:oMath>
                </a14:m>
                <a:r>
                  <a:rPr lang="en-US" sz="2800" dirty="0" smtClean="0">
                    <a:latin typeface="Times New Roman" panose="02020603050405020304" pitchFamily="18" charset="0"/>
                    <a:cs typeface="Times New Roman" panose="02020603050405020304" pitchFamily="18" charset="0"/>
                  </a:rPr>
                  <a:t>. To find </a:t>
                </a:r>
                <a:r>
                  <a:rPr lang="en-US" sz="2800" i="1" dirty="0"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let </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 = 0 and </a:t>
                </a:r>
                <a:r>
                  <a:rPr lang="en-US" sz="2800" i="1" dirty="0" smtClean="0">
                    <a:latin typeface="Times New Roman" panose="02020603050405020304" pitchFamily="18" charset="0"/>
                    <a:cs typeface="Times New Roman" panose="02020603050405020304" pitchFamily="18" charset="0"/>
                  </a:rPr>
                  <a:t>y</a:t>
                </a:r>
                <a:r>
                  <a:rPr lang="en-US" sz="2800" dirty="0" smtClean="0">
                    <a:latin typeface="Times New Roman" panose="02020603050405020304" pitchFamily="18" charset="0"/>
                    <a:cs typeface="Times New Roman" panose="02020603050405020304" pitchFamily="18" charset="0"/>
                  </a:rPr>
                  <a:t> = 3:</a:t>
                </a:r>
              </a:p>
              <a:p>
                <a:pPr marL="285750" indent="-28575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3=</m:t>
                      </m:r>
                      <m:r>
                        <a:rPr lang="en-US" sz="2800" b="0" i="1" smtClean="0">
                          <a:latin typeface="Cambria Math" panose="02040503050406030204" pitchFamily="18" charset="0"/>
                          <a:cs typeface="Times New Roman" panose="02020603050405020304" pitchFamily="18" charset="0"/>
                        </a:rPr>
                        <m:t>𝐶</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0.5</m:t>
                          </m:r>
                          <m:sSup>
                            <m:sSupPr>
                              <m:ctrlPr>
                                <a:rPr lang="en-US" sz="2800" b="0" i="1" smtClean="0">
                                  <a:latin typeface="Cambria Math" panose="02040503050406030204" pitchFamily="18" charset="0"/>
                                  <a:cs typeface="Times New Roman" panose="02020603050405020304" pitchFamily="18" charset="0"/>
                                </a:rPr>
                              </m:ctrlPr>
                            </m:sSupPr>
                            <m:e>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0</m:t>
                                  </m:r>
                                </m:e>
                              </m:d>
                            </m:e>
                            <m:sup>
                              <m:r>
                                <a:rPr lang="en-US" sz="2800" b="0" i="1" smtClean="0">
                                  <a:latin typeface="Cambria Math" panose="02040503050406030204" pitchFamily="18" charset="0"/>
                                  <a:cs typeface="Times New Roman" panose="02020603050405020304" pitchFamily="18" charset="0"/>
                                </a:rPr>
                                <m:t>2</m:t>
                              </m:r>
                            </m:sup>
                          </m:sSup>
                        </m:sup>
                      </m:sSup>
                      <m:r>
                        <a:rPr lang="en-US" sz="2800" b="0" i="1" smtClean="0">
                          <a:latin typeface="Cambria Math" panose="02040503050406030204" pitchFamily="18" charset="0"/>
                          <a:cs typeface="Times New Roman" panose="02020603050405020304" pitchFamily="18" charset="0"/>
                        </a:rPr>
                        <m:t>−1      </m:t>
                      </m:r>
                      <m:r>
                        <a:rPr lang="en-US" sz="2800" b="0" i="1" smtClean="0">
                          <a:solidFill>
                            <a:srgbClr val="FF0000"/>
                          </a:solidFill>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      3=</m:t>
                      </m:r>
                      <m:r>
                        <a:rPr lang="en-US" sz="2800" b="0" i="1" smtClean="0">
                          <a:latin typeface="Cambria Math" panose="02040503050406030204" pitchFamily="18" charset="0"/>
                          <a:cs typeface="Times New Roman" panose="02020603050405020304" pitchFamily="18" charset="0"/>
                        </a:rPr>
                        <m:t>𝐶</m:t>
                      </m:r>
                      <m:r>
                        <a:rPr lang="en-US" sz="2800" b="0" i="1" smtClean="0">
                          <a:latin typeface="Cambria Math" panose="02040503050406030204" pitchFamily="18" charset="0"/>
                          <a:cs typeface="Times New Roman" panose="02020603050405020304" pitchFamily="18" charset="0"/>
                        </a:rPr>
                        <m:t>−1      →       </m:t>
                      </m:r>
                      <m:r>
                        <a:rPr lang="en-US" sz="2800" b="0" i="1" smtClean="0">
                          <a:latin typeface="Cambria Math" panose="02040503050406030204" pitchFamily="18" charset="0"/>
                          <a:cs typeface="Times New Roman" panose="02020603050405020304" pitchFamily="18" charset="0"/>
                        </a:rPr>
                        <m:t>𝐶</m:t>
                      </m:r>
                      <m:r>
                        <a:rPr lang="en-US" sz="2800" b="0" i="1" smtClean="0">
                          <a:latin typeface="Cambria Math" panose="02040503050406030204" pitchFamily="18" charset="0"/>
                          <a:cs typeface="Times New Roman" panose="02020603050405020304" pitchFamily="18" charset="0"/>
                        </a:rPr>
                        <m:t>=4.</m:t>
                      </m:r>
                    </m:oMath>
                  </m:oMathPara>
                </a14:m>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Thus, the particular solution is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=4</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0.5</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up>
                    </m:sSup>
                    <m:r>
                      <a:rPr lang="en-US" sz="2800" b="0" i="1" smtClean="0">
                        <a:latin typeface="Cambria Math" panose="02040503050406030204" pitchFamily="18" charset="0"/>
                        <a:cs typeface="Times New Roman" panose="02020603050405020304" pitchFamily="18" charset="0"/>
                      </a:rPr>
                      <m:t>−1</m:t>
                    </m:r>
                  </m:oMath>
                </a14:m>
                <a:r>
                  <a:rPr lang="en-US" sz="2800" dirty="0" smtClean="0"/>
                  <a:t>.</a:t>
                </a:r>
                <a:endParaRPr lang="en-US" sz="2800" dirty="0"/>
              </a:p>
            </p:txBody>
          </p:sp>
        </mc:Choice>
        <mc:Fallback>
          <p:sp>
            <p:nvSpPr>
              <p:cNvPr id="2" name="TextBox 1"/>
              <p:cNvSpPr txBox="1">
                <a:spLocks noRot="1" noChangeAspect="1" noMove="1" noResize="1" noEditPoints="1" noAdjustHandles="1" noChangeArrowheads="1" noChangeShapeType="1" noTextEdit="1"/>
              </p:cNvSpPr>
              <p:nvPr/>
            </p:nvSpPr>
            <p:spPr>
              <a:xfrm>
                <a:off x="573578" y="540327"/>
                <a:ext cx="10981113" cy="4759893"/>
              </a:xfrm>
              <a:prstGeom prst="rect">
                <a:avLst/>
              </a:prstGeom>
              <a:blipFill>
                <a:blip r:embed="rId2"/>
                <a:stretch>
                  <a:fillRect l="-1110" t="-1410" r="-1166" b="-2821"/>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5</a:t>
            </a:fld>
            <a:endParaRPr lang="en-US"/>
          </a:p>
        </p:txBody>
      </p:sp>
    </p:spTree>
    <p:extLst>
      <p:ext uri="{BB962C8B-B14F-4D97-AF65-F5344CB8AC3E}">
        <p14:creationId xmlns:p14="http://schemas.microsoft.com/office/powerpoint/2010/main" val="16492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540327" y="482138"/>
                <a:ext cx="11072553" cy="4651017"/>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Example: </a:t>
                </a:r>
                <a:r>
                  <a:rPr lang="en-US" sz="2800" dirty="0" smtClean="0">
                    <a:latin typeface="Times New Roman" panose="02020603050405020304" pitchFamily="18" charset="0"/>
                    <a:cs typeface="Times New Roman" panose="02020603050405020304" pitchFamily="18" charset="0"/>
                  </a:rPr>
                  <a:t>the rate of change in the value of a stock is inversely-proportional to the square of the value of that stock. If the stock’s value was $20 at noon, and was $23 at 3 p.m., what is the stock’s value at 5 p.m.?</a:t>
                </a:r>
              </a:p>
              <a:p>
                <a:pPr algn="just"/>
                <a:endParaRPr lang="en-US" sz="28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𝑉</m:t>
                          </m:r>
                        </m:e>
                        <m:sup>
                          <m:r>
                            <a:rPr lang="en-US" sz="2800" b="0" i="1" smtClean="0">
                              <a:latin typeface="Cambria Math" panose="02040503050406030204" pitchFamily="18" charset="0"/>
                              <a:cs typeface="Times New Roman" panose="02020603050405020304" pitchFamily="18" charset="0"/>
                            </a:rPr>
                            <m:t>′</m:t>
                          </m:r>
                        </m:sup>
                      </m:sSup>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𝑡</m:t>
                          </m:r>
                        </m:e>
                      </m:d>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𝑘</m:t>
                          </m:r>
                        </m:num>
                        <m:den>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𝑉</m:t>
                          </m:r>
                          <m:sSup>
                            <m:sSupPr>
                              <m:ctrlPr>
                                <a:rPr lang="en-US" sz="2800" b="0" i="1" smtClean="0">
                                  <a:latin typeface="Cambria Math" panose="02040503050406030204" pitchFamily="18" charset="0"/>
                                  <a:cs typeface="Times New Roman" panose="02020603050405020304" pitchFamily="18" charset="0"/>
                                </a:rPr>
                              </m:ctrlPr>
                            </m:sSupPr>
                            <m:e>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𝑡</m:t>
                                  </m:r>
                                </m:e>
                              </m:d>
                              <m:r>
                                <a:rPr lang="en-US" sz="2800" b="0" i="1" smtClean="0">
                                  <a:latin typeface="Cambria Math" panose="02040503050406030204" pitchFamily="18" charset="0"/>
                                  <a:cs typeface="Times New Roman" panose="02020603050405020304" pitchFamily="18" charset="0"/>
                                </a:rPr>
                                <m:t>]</m:t>
                              </m:r>
                            </m:e>
                            <m:sup>
                              <m:r>
                                <a:rPr lang="en-US" sz="2800" b="0" i="1" smtClean="0">
                                  <a:latin typeface="Cambria Math" panose="02040503050406030204" pitchFamily="18" charset="0"/>
                                  <a:cs typeface="Times New Roman" panose="02020603050405020304" pitchFamily="18" charset="0"/>
                                </a:rPr>
                                <m:t>2</m:t>
                              </m:r>
                            </m:sup>
                          </m:sSup>
                        </m:den>
                      </m:f>
                      <m:r>
                        <a:rPr lang="en-US" sz="2800" b="0" i="1" smtClean="0">
                          <a:latin typeface="Cambria Math" panose="02040503050406030204" pitchFamily="18" charset="0"/>
                          <a:cs typeface="Times New Roman" panose="02020603050405020304" pitchFamily="18" charset="0"/>
                        </a:rPr>
                        <m:t>        </m:t>
                      </m:r>
                      <m:r>
                        <a:rPr lang="en-US" sz="2800" b="0" i="1" smtClean="0">
                          <a:solidFill>
                            <a:srgbClr val="FF0000"/>
                          </a:solidFill>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      </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𝑑𝑉</m:t>
                          </m:r>
                        </m:num>
                        <m:den>
                          <m:r>
                            <a:rPr lang="en-US" sz="2800" b="0" i="1" smtClean="0">
                              <a:latin typeface="Cambria Math" panose="02040503050406030204" pitchFamily="18" charset="0"/>
                              <a:cs typeface="Times New Roman" panose="02020603050405020304" pitchFamily="18" charset="0"/>
                            </a:rPr>
                            <m:t>𝑑𝑡</m:t>
                          </m:r>
                        </m:den>
                      </m:f>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𝑘</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𝑉</m:t>
                              </m:r>
                            </m:e>
                            <m:sup>
                              <m:r>
                                <a:rPr lang="en-US" sz="2800" b="0" i="1" smtClean="0">
                                  <a:latin typeface="Cambria Math" panose="02040503050406030204" pitchFamily="18" charset="0"/>
                                  <a:cs typeface="Times New Roman" panose="02020603050405020304" pitchFamily="18" charset="0"/>
                                </a:rPr>
                                <m:t>2</m:t>
                              </m:r>
                            </m:sup>
                          </m:sSup>
                        </m:den>
                      </m:f>
                    </m:oMath>
                  </m:oMathPara>
                </a14:m>
                <a:endParaRPr lang="en-US" sz="2800" b="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𝑉</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𝑑𝑉</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𝑘</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𝑑𝑡</m:t>
                      </m:r>
                      <m:r>
                        <a:rPr lang="en-US" sz="2800" b="0" i="1" smtClean="0">
                          <a:latin typeface="Cambria Math" panose="02040503050406030204" pitchFamily="18" charset="0"/>
                          <a:cs typeface="Times New Roman" panose="02020603050405020304" pitchFamily="18" charset="0"/>
                        </a:rPr>
                        <m:t>     →     </m:t>
                      </m:r>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𝑉</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𝑑𝑉</m:t>
                          </m:r>
                        </m:e>
                      </m:nary>
                      <m:r>
                        <a:rPr lang="en-US" sz="2800" b="0" i="1" smtClean="0">
                          <a:latin typeface="Cambria Math" panose="02040503050406030204" pitchFamily="18" charset="0"/>
                          <a:cs typeface="Times New Roman" panose="02020603050405020304" pitchFamily="18" charset="0"/>
                        </a:rPr>
                        <m:t>=</m:t>
                      </m:r>
                      <m:nary>
                        <m:naryPr>
                          <m:limLoc m:val="undOvr"/>
                          <m:subHide m:val="on"/>
                          <m:supHide m:val="on"/>
                          <m:ctrlPr>
                            <a:rPr lang="en-US" sz="2800" b="0" i="1" smtClean="0">
                              <a:latin typeface="Cambria Math" panose="02040503050406030204" pitchFamily="18" charset="0"/>
                              <a:cs typeface="Times New Roman" panose="02020603050405020304" pitchFamily="18" charset="0"/>
                            </a:rPr>
                          </m:ctrlPr>
                        </m:naryPr>
                        <m:sub/>
                        <m:sup/>
                        <m:e>
                          <m:r>
                            <a:rPr lang="en-US" sz="2800" b="0" i="1" smtClean="0">
                              <a:latin typeface="Cambria Math" panose="02040503050406030204" pitchFamily="18" charset="0"/>
                              <a:cs typeface="Times New Roman" panose="02020603050405020304" pitchFamily="18" charset="0"/>
                            </a:rPr>
                            <m:t>𝑘</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𝑑𝑡</m:t>
                          </m:r>
                        </m:e>
                      </m:nary>
                      <m:r>
                        <a:rPr lang="en-US" sz="2800" b="0" i="1" smtClean="0">
                          <a:latin typeface="Cambria Math" panose="02040503050406030204" pitchFamily="18" charset="0"/>
                          <a:cs typeface="Times New Roman" panose="02020603050405020304" pitchFamily="18" charset="0"/>
                        </a:rPr>
                        <m:t> </m:t>
                      </m:r>
                    </m:oMath>
                  </m:oMathPara>
                </a14:m>
                <a:endParaRPr lang="en-US" sz="2800" b="0" i="1" dirty="0" smtClean="0">
                  <a:latin typeface="Cambria Math"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3</m:t>
                          </m:r>
                        </m:den>
                      </m:f>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𝑉</m:t>
                          </m:r>
                        </m:e>
                        <m:sup>
                          <m:r>
                            <a:rPr lang="en-US" sz="2800" b="0" i="1" smtClean="0">
                              <a:latin typeface="Cambria Math" panose="02040503050406030204" pitchFamily="18" charset="0"/>
                              <a:cs typeface="Times New Roman" panose="02020603050405020304" pitchFamily="18" charset="0"/>
                            </a:rPr>
                            <m:t>3</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𝑘𝑡</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𝐶</m:t>
                      </m:r>
                    </m:oMath>
                  </m:oMathPara>
                </a14:m>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540327" y="482138"/>
                <a:ext cx="11072553" cy="4651017"/>
              </a:xfrm>
              <a:prstGeom prst="rect">
                <a:avLst/>
              </a:prstGeom>
              <a:blipFill>
                <a:blip r:embed="rId2"/>
                <a:stretch>
                  <a:fillRect l="-1156" t="-1311" r="-1101"/>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6</a:t>
            </a:fld>
            <a:endParaRPr lang="en-US"/>
          </a:p>
        </p:txBody>
      </p:sp>
    </p:spTree>
    <p:extLst>
      <p:ext uri="{BB962C8B-B14F-4D97-AF65-F5344CB8AC3E}">
        <p14:creationId xmlns:p14="http://schemas.microsoft.com/office/powerpoint/2010/main" val="26238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15389" y="332510"/>
                <a:ext cx="11272058" cy="5863336"/>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Example: </a:t>
                </a:r>
                <a:r>
                  <a:rPr lang="en-US" dirty="0">
                    <a:latin typeface="Times New Roman" panose="02020603050405020304" pitchFamily="18" charset="0"/>
                    <a:cs typeface="Times New Roman" panose="02020603050405020304" pitchFamily="18" charset="0"/>
                  </a:rPr>
                  <a:t>the rate of change in the value of a stock is </a:t>
                </a:r>
                <a:r>
                  <a:rPr lang="en-US" dirty="0" smtClean="0">
                    <a:latin typeface="Times New Roman" panose="02020603050405020304" pitchFamily="18" charset="0"/>
                    <a:cs typeface="Times New Roman" panose="02020603050405020304" pitchFamily="18" charset="0"/>
                  </a:rPr>
                  <a:t>inversely-proportional </a:t>
                </a:r>
                <a:r>
                  <a:rPr lang="en-US" dirty="0">
                    <a:latin typeface="Times New Roman" panose="02020603050405020304" pitchFamily="18" charset="0"/>
                    <a:cs typeface="Times New Roman" panose="02020603050405020304" pitchFamily="18" charset="0"/>
                  </a:rPr>
                  <a:t>to the square of the value of that stock. If the stock’s value was $20 at noon, and was $23 at 3 p.m., what is the stock’s value at 5 p.m</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3</m:t>
                          </m:r>
                        </m:den>
                      </m:f>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𝑉</m:t>
                          </m:r>
                        </m:e>
                        <m:sup>
                          <m:r>
                            <a:rPr lang="en-US" sz="2400" i="1">
                              <a:latin typeface="Cambria Math" panose="02040503050406030204" pitchFamily="18" charset="0"/>
                              <a:cs typeface="Times New Roman" panose="02020603050405020304" pitchFamily="18" charset="0"/>
                            </a:rPr>
                            <m:t>3</m:t>
                          </m:r>
                        </m:sup>
                      </m:sSup>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𝑘𝑡</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𝐶</m:t>
                      </m:r>
                    </m:oMath>
                  </m:oMathPara>
                </a14:m>
                <a:endParaRPr lang="en-US" sz="240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𝑉</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𝑘𝑡</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oMath>
                  </m:oMathPara>
                </a14:m>
                <a:endParaRPr lang="en-US" sz="240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𝑉</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𝑡</m:t>
                          </m:r>
                        </m:e>
                      </m:d>
                      <m:r>
                        <a:rPr lang="en-US" sz="2400" b="0" i="1" smtClean="0">
                          <a:latin typeface="Cambria Math" panose="02040503050406030204" pitchFamily="18" charset="0"/>
                          <a:cs typeface="Times New Roman" panose="02020603050405020304" pitchFamily="18" charset="0"/>
                        </a:rPr>
                        <m:t>=</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𝑘𝑡</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e>
                      </m:rad>
                      <m:r>
                        <a:rPr lang="en-US" sz="2400" b="0" i="1" smtClean="0">
                          <a:latin typeface="Cambria Math" panose="02040503050406030204" pitchFamily="18" charset="0"/>
                          <a:cs typeface="Times New Roman" panose="02020603050405020304" pitchFamily="18" charset="0"/>
                        </a:rPr>
                        <m:t>.</m:t>
                      </m:r>
                    </m:oMath>
                  </m:oMathPara>
                </a14:m>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To find </a:t>
                </a:r>
                <a:r>
                  <a:rPr lang="en-US" sz="2400" i="1"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use (0,20), where </a:t>
                </a:r>
                <a:r>
                  <a:rPr lang="en-US" sz="2400" i="1"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 0 is noon: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20=</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(0)+</m:t>
                        </m:r>
                        <m:r>
                          <a:rPr lang="en-US" sz="2400" b="0" i="1" smtClean="0">
                            <a:latin typeface="Cambria Math" panose="02040503050406030204" pitchFamily="18" charset="0"/>
                            <a:cs typeface="Times New Roman" panose="02020603050405020304" pitchFamily="18" charset="0"/>
                          </a:rPr>
                          <m:t>𝐶</m:t>
                        </m:r>
                      </m:e>
                    </m:rad>
                    <m:r>
                      <a:rPr lang="en-US" sz="2400" b="0" i="1" smtClean="0">
                        <a:latin typeface="Cambria Math" panose="02040503050406030204" pitchFamily="18" charset="0"/>
                        <a:cs typeface="Times New Roman" panose="02020603050405020304" pitchFamily="18" charset="0"/>
                      </a:rPr>
                      <m:t>     </m:t>
                    </m:r>
                    <m:r>
                      <a:rPr lang="en-US" sz="2400" b="0" i="1" smtClean="0">
                        <a:solidFill>
                          <a:srgbClr val="FF0000"/>
                        </a:solidFill>
                        <a:latin typeface="Cambria Math" panose="02040503050406030204" pitchFamily="18" charset="0"/>
                        <a:cs typeface="Times New Roman" panose="02020603050405020304" pitchFamily="18" charset="0"/>
                      </a:rPr>
                      <m:t>→   </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20</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oMath>
                </a14:m>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Thus, we have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𝑉</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𝑡</m:t>
                        </m:r>
                      </m:e>
                    </m:d>
                    <m:r>
                      <a:rPr lang="en-US" sz="2400" b="0" i="1" smtClean="0">
                        <a:latin typeface="Cambria Math" panose="02040503050406030204" pitchFamily="18" charset="0"/>
                        <a:cs typeface="Times New Roman" panose="02020603050405020304" pitchFamily="18" charset="0"/>
                      </a:rPr>
                      <m:t>=</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𝑘𝑡</m:t>
                        </m:r>
                        <m:r>
                          <a:rPr lang="en-US" sz="2400" b="0" i="1" smtClean="0">
                            <a:latin typeface="Cambria Math" panose="02040503050406030204" pitchFamily="18" charset="0"/>
                            <a:cs typeface="Times New Roman" panose="02020603050405020304" pitchFamily="18" charset="0"/>
                          </a:rPr>
                          <m:t>+8000</m:t>
                        </m:r>
                      </m:e>
                    </m:rad>
                    <m:r>
                      <a:rPr lang="en-US" sz="2400" b="0" i="1" smtClean="0">
                        <a:latin typeface="Cambria Math" panose="02040503050406030204" pitchFamily="18" charset="0"/>
                        <a:cs typeface="Times New Roman" panose="02020603050405020304" pitchFamily="18" charset="0"/>
                      </a:rPr>
                      <m:t>.</m:t>
                    </m:r>
                  </m:oMath>
                </a14:m>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To find </a:t>
                </a:r>
                <a:r>
                  <a:rPr lang="en-US" sz="2400" i="1" dirty="0" smtClean="0">
                    <a:latin typeface="Times New Roman" panose="02020603050405020304" pitchFamily="18" charset="0"/>
                    <a:cs typeface="Times New Roman" panose="02020603050405020304" pitchFamily="18" charset="0"/>
                  </a:rPr>
                  <a:t>k</a:t>
                </a:r>
                <a:r>
                  <a:rPr lang="en-US" sz="2400" dirty="0" smtClean="0">
                    <a:latin typeface="Times New Roman" panose="02020603050405020304" pitchFamily="18" charset="0"/>
                    <a:cs typeface="Times New Roman" panose="02020603050405020304" pitchFamily="18" charset="0"/>
                  </a:rPr>
                  <a:t>, use (3,23): </a:t>
                </a:r>
                <a14:m>
                  <m:oMath xmlns:m="http://schemas.openxmlformats.org/officeDocument/2006/math">
                    <m:r>
                      <a:rPr lang="en-US" sz="2400" b="0" i="0"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23=</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(3)+8000</m:t>
                        </m:r>
                      </m:e>
                    </m:rad>
                    <m:r>
                      <a:rPr lang="en-US" sz="2400" b="0" i="1" smtClean="0">
                        <a:latin typeface="Cambria Math" panose="02040503050406030204" pitchFamily="18" charset="0"/>
                        <a:cs typeface="Times New Roman" panose="02020603050405020304" pitchFamily="18" charset="0"/>
                      </a:rPr>
                      <m:t>  </m:t>
                    </m:r>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   </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23</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+8000</m:t>
                    </m:r>
                  </m:oMath>
                </a14:m>
                <a:endParaRPr lang="en-US" sz="2400" dirty="0" smtClean="0">
                  <a:latin typeface="Times New Roman" panose="02020603050405020304" pitchFamily="18" charset="0"/>
                  <a:cs typeface="Times New Roman" panose="02020603050405020304" pitchFamily="18" charset="0"/>
                </a:endParaRPr>
              </a:p>
              <a:p>
                <a:pPr algn="ct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23</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−8000=9</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    →      4167=9</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     →       </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4167</m:t>
                        </m:r>
                      </m:num>
                      <m:den>
                        <m:r>
                          <a:rPr lang="en-US" sz="2400" b="0" i="1" smtClean="0">
                            <a:latin typeface="Cambria Math" panose="02040503050406030204" pitchFamily="18" charset="0"/>
                            <a:cs typeface="Times New Roman" panose="02020603050405020304" pitchFamily="18" charset="0"/>
                          </a:rPr>
                          <m:t>9</m:t>
                        </m:r>
                      </m:den>
                    </m:f>
                    <m:r>
                      <a:rPr lang="en-US" sz="2400" b="0" i="1" smtClean="0">
                        <a:latin typeface="Cambria Math" panose="02040503050406030204" pitchFamily="18" charset="0"/>
                        <a:cs typeface="Times New Roman" panose="02020603050405020304" pitchFamily="18" charset="0"/>
                      </a:rPr>
                      <m:t>=463</m:t>
                    </m:r>
                  </m:oMath>
                </a14:m>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The particular solution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𝑉</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𝑡</m:t>
                        </m:r>
                      </m:e>
                    </m:d>
                    <m:r>
                      <a:rPr lang="en-US" sz="2400" b="0" i="1" smtClean="0">
                        <a:latin typeface="Cambria Math" panose="02040503050406030204" pitchFamily="18" charset="0"/>
                        <a:cs typeface="Times New Roman" panose="02020603050405020304" pitchFamily="18" charset="0"/>
                      </a:rPr>
                      <m:t>=</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3(463)</m:t>
                        </m:r>
                        <m:r>
                          <a:rPr lang="en-US" sz="2400" b="0" i="1" smtClean="0">
                            <a:latin typeface="Cambria Math" panose="02040503050406030204" pitchFamily="18" charset="0"/>
                            <a:cs typeface="Times New Roman" panose="02020603050405020304" pitchFamily="18" charset="0"/>
                          </a:rPr>
                          <m:t>𝑡</m:t>
                        </m:r>
                        <m:r>
                          <a:rPr lang="en-US" sz="2400" b="0" i="1" smtClean="0">
                            <a:latin typeface="Cambria Math" panose="02040503050406030204" pitchFamily="18" charset="0"/>
                            <a:cs typeface="Times New Roman" panose="02020603050405020304" pitchFamily="18" charset="0"/>
                          </a:rPr>
                          <m:t>+8000</m:t>
                        </m:r>
                      </m:e>
                    </m:rad>
                  </m:oMath>
                </a14:m>
                <a:r>
                  <a:rPr lang="en-US" sz="2400" dirty="0" smtClean="0">
                    <a:latin typeface="Times New Roman" panose="02020603050405020304" pitchFamily="18" charset="0"/>
                    <a:cs typeface="Times New Roman" panose="02020603050405020304" pitchFamily="18" charset="0"/>
                  </a:rPr>
                  <a:t>      or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𝑉</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𝑡</m:t>
                        </m:r>
                      </m:e>
                    </m:d>
                    <m:r>
                      <a:rPr lang="en-US" sz="2400" b="0" i="1" smtClean="0">
                        <a:latin typeface="Cambria Math" panose="02040503050406030204" pitchFamily="18" charset="0"/>
                        <a:cs typeface="Times New Roman" panose="02020603050405020304" pitchFamily="18" charset="0"/>
                      </a:rPr>
                      <m:t>=</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1389</m:t>
                        </m:r>
                        <m:r>
                          <a:rPr lang="en-US" sz="2400" b="0" i="1" smtClean="0">
                            <a:latin typeface="Cambria Math" panose="02040503050406030204" pitchFamily="18" charset="0"/>
                            <a:cs typeface="Times New Roman" panose="02020603050405020304" pitchFamily="18" charset="0"/>
                          </a:rPr>
                          <m:t>𝑡</m:t>
                        </m:r>
                        <m:r>
                          <a:rPr lang="en-US" sz="2400" b="0" i="1" smtClean="0">
                            <a:latin typeface="Cambria Math" panose="02040503050406030204" pitchFamily="18" charset="0"/>
                            <a:cs typeface="Times New Roman" panose="02020603050405020304" pitchFamily="18" charset="0"/>
                          </a:rPr>
                          <m:t>+8000</m:t>
                        </m:r>
                      </m:e>
                    </m:rad>
                  </m:oMath>
                </a14:m>
                <a:r>
                  <a:rPr lang="en-US" sz="2400" dirty="0" smtClean="0">
                    <a:latin typeface="Times New Roman" panose="02020603050405020304" pitchFamily="18" charset="0"/>
                    <a:cs typeface="Times New Roman" panose="02020603050405020304" pitchFamily="18" charset="0"/>
                  </a:rPr>
                  <a:t>.</a:t>
                </a:r>
              </a:p>
              <a:p>
                <a:pPr algn="ctr"/>
                <a:r>
                  <a:rPr lang="en-US" sz="2400" dirty="0" smtClean="0">
                    <a:latin typeface="Times New Roman" panose="02020603050405020304" pitchFamily="18" charset="0"/>
                    <a:cs typeface="Times New Roman" panose="02020603050405020304" pitchFamily="18" charset="0"/>
                  </a:rPr>
                  <a:t>At 5 p.m., the stock’s value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𝑉</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5</m:t>
                        </m:r>
                      </m:e>
                    </m:d>
                    <m:r>
                      <a:rPr lang="en-US" sz="2400" b="0" i="1" smtClean="0">
                        <a:latin typeface="Cambria Math" panose="02040503050406030204" pitchFamily="18" charset="0"/>
                        <a:cs typeface="Times New Roman" panose="02020603050405020304" pitchFamily="18" charset="0"/>
                      </a:rPr>
                      <m:t>=</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1389(5)+8000</m:t>
                        </m:r>
                      </m:e>
                    </m:rad>
                    <m:r>
                      <a:rPr lang="en-US" sz="2400" b="0" i="1" smtClean="0">
                        <a:latin typeface="Cambria Math" panose="02040503050406030204" pitchFamily="18" charset="0"/>
                        <a:cs typeface="Times New Roman" panose="02020603050405020304" pitchFamily="18" charset="0"/>
                      </a:rPr>
                      <m:t>≈$24.63.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5389" y="332510"/>
                <a:ext cx="11272058" cy="5863336"/>
              </a:xfrm>
              <a:prstGeom prst="rect">
                <a:avLst/>
              </a:prstGeom>
              <a:blipFill>
                <a:blip r:embed="rId2"/>
                <a:stretch>
                  <a:fillRect l="-865" t="-624" r="-433" b="-1145"/>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7</a:t>
            </a:fld>
            <a:endParaRPr lang="en-US"/>
          </a:p>
        </p:txBody>
      </p:sp>
    </p:spTree>
    <p:extLst>
      <p:ext uri="{BB962C8B-B14F-4D97-AF65-F5344CB8AC3E}">
        <p14:creationId xmlns:p14="http://schemas.microsoft.com/office/powerpoint/2010/main" val="17378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953" y="581891"/>
            <a:ext cx="10939549" cy="1569660"/>
          </a:xfrm>
          <a:prstGeom prst="rect">
            <a:avLst/>
          </a:prstGeom>
          <a:noFill/>
        </p:spPr>
        <p:txBody>
          <a:bodyPr wrap="square" rtlCol="0">
            <a:spAutoFit/>
          </a:bodyPr>
          <a:lstStyle/>
          <a:p>
            <a:pPr algn="ctr"/>
            <a:r>
              <a:rPr lang="en-US" sz="9600" dirty="0" smtClean="0"/>
              <a:t>Integration Factors</a:t>
            </a:r>
            <a:endParaRPr lang="en-US" sz="9600" dirty="0"/>
          </a:p>
        </p:txBody>
      </p:sp>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8</a:t>
            </a:fld>
            <a:endParaRPr lang="en-US"/>
          </a:p>
        </p:txBody>
      </p:sp>
    </p:spTree>
    <p:extLst>
      <p:ext uri="{BB962C8B-B14F-4D97-AF65-F5344CB8AC3E}">
        <p14:creationId xmlns:p14="http://schemas.microsoft.com/office/powerpoint/2010/main" val="201065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48887" y="432262"/>
                <a:ext cx="11130742" cy="3970318"/>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There is a process by which most first-order linear differential equations can be solved. This uses an </a:t>
                </a:r>
                <a:r>
                  <a:rPr lang="en-US" sz="2800" b="1" dirty="0" smtClean="0">
                    <a:latin typeface="Times New Roman" panose="02020603050405020304" pitchFamily="18" charset="0"/>
                    <a:cs typeface="Times New Roman" panose="02020603050405020304" pitchFamily="18" charset="0"/>
                  </a:rPr>
                  <a:t>integration factor</a:t>
                </a:r>
                <a:r>
                  <a:rPr lang="en-US" sz="2800" dirty="0" smtClean="0">
                    <a:latin typeface="Times New Roman" panose="02020603050405020304" pitchFamily="18" charset="0"/>
                    <a:cs typeface="Times New Roman" panose="02020603050405020304" pitchFamily="18" charset="0"/>
                  </a:rPr>
                  <a:t>, denoted </a:t>
                </a:r>
                <a14:m>
                  <m:oMath xmlns:m="http://schemas.openxmlformats.org/officeDocument/2006/math">
                    <m:r>
                      <a:rPr lang="en-US" sz="2800" b="0" i="1" smtClean="0">
                        <a:latin typeface="Cambria Math" panose="02040503050406030204" pitchFamily="18" charset="0"/>
                      </a:rPr>
                      <m:t>𝜇</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 (Greek letter “mu”).</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 differential equation must be in the form</a:t>
                </a:r>
              </a:p>
              <a:p>
                <a:pPr algn="just"/>
                <a:endParaRPr lang="en-US" sz="28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𝑓</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𝑔</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m:t>
                      </m:r>
                    </m:oMath>
                  </m:oMathPara>
                </a14:m>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To find </a:t>
                </a:r>
                <a14:m>
                  <m:oMath xmlns:m="http://schemas.openxmlformats.org/officeDocument/2006/math">
                    <m:r>
                      <a:rPr lang="en-US" sz="2800" i="1">
                        <a:latin typeface="Cambria Math" panose="02040503050406030204" pitchFamily="18" charset="0"/>
                      </a:rPr>
                      <m:t>𝜇</m:t>
                    </m:r>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b="0" i="0" smtClean="0">
                        <a:latin typeface="Cambria Math" panose="02040503050406030204" pitchFamily="18" charset="0"/>
                      </a:rPr>
                      <m:t>,</m:t>
                    </m:r>
                  </m:oMath>
                </a14:m>
                <a:r>
                  <a:rPr lang="en-US" sz="2800" dirty="0" smtClean="0">
                    <a:latin typeface="Times New Roman" panose="02020603050405020304" pitchFamily="18" charset="0"/>
                    <a:cs typeface="Times New Roman" panose="02020603050405020304" pitchFamily="18" charset="0"/>
                  </a:rPr>
                  <a:t> we perform the following process (next slide)</a:t>
                </a:r>
                <a:endParaRPr lang="en-US" sz="28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48887" y="432262"/>
                <a:ext cx="11130742" cy="3970318"/>
              </a:xfrm>
              <a:prstGeom prst="rect">
                <a:avLst/>
              </a:prstGeom>
              <a:blipFill>
                <a:blip r:embed="rId2"/>
                <a:stretch>
                  <a:fillRect l="-1150" t="-1690" r="-1095" b="-3379"/>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29369E6F-A90F-4E7D-BBC8-F25E09B4A815}" type="slidenum">
              <a:rPr lang="en-US" smtClean="0"/>
              <a:t>9</a:t>
            </a:fld>
            <a:endParaRPr lang="en-US"/>
          </a:p>
        </p:txBody>
      </p:sp>
    </p:spTree>
    <p:extLst>
      <p:ext uri="{BB962C8B-B14F-4D97-AF65-F5344CB8AC3E}">
        <p14:creationId xmlns:p14="http://schemas.microsoft.com/office/powerpoint/2010/main" val="1283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606</Words>
  <Application>Microsoft Office PowerPoint</Application>
  <PresentationFormat>Widescreen</PresentationFormat>
  <Paragraphs>177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Times New Roman</vt:lpstr>
      <vt:lpstr>Office Theme</vt:lpstr>
      <vt:lpstr>Separable Differential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Separable Differential Equations</dc:title>
  <dc:creator>Scott Surgent</dc:creator>
  <cp:lastModifiedBy>Scott Surgent</cp:lastModifiedBy>
  <cp:revision>31</cp:revision>
  <dcterms:created xsi:type="dcterms:W3CDTF">2017-01-12T17:43:08Z</dcterms:created>
  <dcterms:modified xsi:type="dcterms:W3CDTF">2017-02-07T17:04:30Z</dcterms:modified>
</cp:coreProperties>
</file>