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CDA8DB-BA63-4066-95BC-06FAC9F5E428}" type="datetimeFigureOut">
              <a:rPr lang="en-US" smtClean="0"/>
              <a:t>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A22602-9197-4E3E-B212-C9A16F80DF61}" type="slidenum">
              <a:rPr lang="en-US" smtClean="0"/>
              <a:t>‹#›</a:t>
            </a:fld>
            <a:endParaRPr lang="en-US"/>
          </a:p>
        </p:txBody>
      </p:sp>
    </p:spTree>
    <p:extLst>
      <p:ext uri="{BB962C8B-B14F-4D97-AF65-F5344CB8AC3E}">
        <p14:creationId xmlns:p14="http://schemas.microsoft.com/office/powerpoint/2010/main" val="409375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061800-5924-4A65-A12E-6E3BE681D024}"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(c) ASU Math - Scott Surgent. Report errors to surgent@asu.edu</a:t>
            </a:r>
            <a:endParaRPr lang="en-US"/>
          </a:p>
        </p:txBody>
      </p:sp>
      <p:sp>
        <p:nvSpPr>
          <p:cNvPr id="6" name="Slide Number Placeholder 5"/>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380200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B7390-7CE9-47A5-86A0-F8E61FC6975D}"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(c) ASU Math - Scott Surgent. Report errors to surgent@asu.edu</a:t>
            </a:r>
            <a:endParaRPr lang="en-US"/>
          </a:p>
        </p:txBody>
      </p:sp>
      <p:sp>
        <p:nvSpPr>
          <p:cNvPr id="6" name="Slide Number Placeholder 5"/>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321849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B4D7D-D13A-484B-BDD0-EAC2DA757C5B}"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(c) ASU Math - Scott Surgent. Report errors to surgent@asu.edu</a:t>
            </a:r>
            <a:endParaRPr lang="en-US"/>
          </a:p>
        </p:txBody>
      </p:sp>
      <p:sp>
        <p:nvSpPr>
          <p:cNvPr id="6" name="Slide Number Placeholder 5"/>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190792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58EA7-C12D-48DA-B344-2F1DDB49F49B}"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(c) ASU Math - Scott Surgent. Report errors to surgent@asu.edu</a:t>
            </a:r>
            <a:endParaRPr lang="en-US"/>
          </a:p>
        </p:txBody>
      </p:sp>
      <p:sp>
        <p:nvSpPr>
          <p:cNvPr id="6" name="Slide Number Placeholder 5"/>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286551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71ACF2-9D80-4F6F-82F9-97B0D6565D08}"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(c) ASU Math - Scott Surgent. Report errors to surgent@asu.edu</a:t>
            </a:r>
            <a:endParaRPr lang="en-US"/>
          </a:p>
        </p:txBody>
      </p:sp>
      <p:sp>
        <p:nvSpPr>
          <p:cNvPr id="6" name="Slide Number Placeholder 5"/>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76232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BDC5C-5678-4FBB-BD2C-6551AD92ABBE}" type="datetime1">
              <a:rPr lang="en-US" smtClean="0"/>
              <a:t>2/7/2017</a:t>
            </a:fld>
            <a:endParaRPr lang="en-US"/>
          </a:p>
        </p:txBody>
      </p:sp>
      <p:sp>
        <p:nvSpPr>
          <p:cNvPr id="6" name="Footer Placeholder 5"/>
          <p:cNvSpPr>
            <a:spLocks noGrp="1"/>
          </p:cNvSpPr>
          <p:nvPr>
            <p:ph type="ftr" sz="quarter" idx="11"/>
          </p:nvPr>
        </p:nvSpPr>
        <p:spPr/>
        <p:txBody>
          <a:bodyPr/>
          <a:lstStyle/>
          <a:p>
            <a:r>
              <a:rPr lang="en-US" smtClean="0"/>
              <a:t>(c) ASU Math - Scott Surgent. Report errors to surgent@asu.edu</a:t>
            </a:r>
            <a:endParaRPr lang="en-US"/>
          </a:p>
        </p:txBody>
      </p:sp>
      <p:sp>
        <p:nvSpPr>
          <p:cNvPr id="7" name="Slide Number Placeholder 6"/>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424845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6654AC-DF7A-46AD-AB97-3BE5E3D1E431}" type="datetime1">
              <a:rPr lang="en-US" smtClean="0"/>
              <a:t>2/7/2017</a:t>
            </a:fld>
            <a:endParaRPr lang="en-US"/>
          </a:p>
        </p:txBody>
      </p:sp>
      <p:sp>
        <p:nvSpPr>
          <p:cNvPr id="8" name="Footer Placeholder 7"/>
          <p:cNvSpPr>
            <a:spLocks noGrp="1"/>
          </p:cNvSpPr>
          <p:nvPr>
            <p:ph type="ftr" sz="quarter" idx="11"/>
          </p:nvPr>
        </p:nvSpPr>
        <p:spPr/>
        <p:txBody>
          <a:bodyPr/>
          <a:lstStyle/>
          <a:p>
            <a:r>
              <a:rPr lang="en-US" smtClean="0"/>
              <a:t>(c) ASU Math - Scott Surgent. Report errors to surgent@asu.edu</a:t>
            </a:r>
            <a:endParaRPr lang="en-US"/>
          </a:p>
        </p:txBody>
      </p:sp>
      <p:sp>
        <p:nvSpPr>
          <p:cNvPr id="9" name="Slide Number Placeholder 8"/>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64585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9D6C9E-7F66-4A12-86D4-249A938A5C12}" type="datetime1">
              <a:rPr lang="en-US" smtClean="0"/>
              <a:t>2/7/2017</a:t>
            </a:fld>
            <a:endParaRPr lang="en-US"/>
          </a:p>
        </p:txBody>
      </p:sp>
      <p:sp>
        <p:nvSpPr>
          <p:cNvPr id="4" name="Footer Placeholder 3"/>
          <p:cNvSpPr>
            <a:spLocks noGrp="1"/>
          </p:cNvSpPr>
          <p:nvPr>
            <p:ph type="ftr" sz="quarter" idx="11"/>
          </p:nvPr>
        </p:nvSpPr>
        <p:spPr/>
        <p:txBody>
          <a:bodyPr/>
          <a:lstStyle/>
          <a:p>
            <a:r>
              <a:rPr lang="en-US" smtClean="0"/>
              <a:t>(c) ASU Math - Scott Surgent. Report errors to surgent@asu.edu</a:t>
            </a:r>
            <a:endParaRPr lang="en-US"/>
          </a:p>
        </p:txBody>
      </p:sp>
      <p:sp>
        <p:nvSpPr>
          <p:cNvPr id="5" name="Slide Number Placeholder 4"/>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125280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BAFB8-AF3A-4782-AE35-611D6DB4037A}" type="datetime1">
              <a:rPr lang="en-US" smtClean="0"/>
              <a:t>2/7/2017</a:t>
            </a:fld>
            <a:endParaRPr lang="en-US"/>
          </a:p>
        </p:txBody>
      </p:sp>
      <p:sp>
        <p:nvSpPr>
          <p:cNvPr id="3" name="Footer Placeholder 2"/>
          <p:cNvSpPr>
            <a:spLocks noGrp="1"/>
          </p:cNvSpPr>
          <p:nvPr>
            <p:ph type="ftr" sz="quarter" idx="11"/>
          </p:nvPr>
        </p:nvSpPr>
        <p:spPr/>
        <p:txBody>
          <a:bodyPr/>
          <a:lstStyle/>
          <a:p>
            <a:r>
              <a:rPr lang="en-US" smtClean="0"/>
              <a:t>(c) ASU Math - Scott Surgent. Report errors to surgent@asu.edu</a:t>
            </a:r>
            <a:endParaRPr lang="en-US"/>
          </a:p>
        </p:txBody>
      </p:sp>
      <p:sp>
        <p:nvSpPr>
          <p:cNvPr id="4" name="Slide Number Placeholder 3"/>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220651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6E9BA1-FBD5-4EF1-920E-5B0357388441}" type="datetime1">
              <a:rPr lang="en-US" smtClean="0"/>
              <a:t>2/7/2017</a:t>
            </a:fld>
            <a:endParaRPr lang="en-US"/>
          </a:p>
        </p:txBody>
      </p:sp>
      <p:sp>
        <p:nvSpPr>
          <p:cNvPr id="6" name="Footer Placeholder 5"/>
          <p:cNvSpPr>
            <a:spLocks noGrp="1"/>
          </p:cNvSpPr>
          <p:nvPr>
            <p:ph type="ftr" sz="quarter" idx="11"/>
          </p:nvPr>
        </p:nvSpPr>
        <p:spPr/>
        <p:txBody>
          <a:bodyPr/>
          <a:lstStyle/>
          <a:p>
            <a:r>
              <a:rPr lang="en-US" smtClean="0"/>
              <a:t>(c) ASU Math - Scott Surgent. Report errors to surgent@asu.edu</a:t>
            </a:r>
            <a:endParaRPr lang="en-US"/>
          </a:p>
        </p:txBody>
      </p:sp>
      <p:sp>
        <p:nvSpPr>
          <p:cNvPr id="7" name="Slide Number Placeholder 6"/>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312305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8760AC-C3A5-4656-9888-5CA55A76D7D1}" type="datetime1">
              <a:rPr lang="en-US" smtClean="0"/>
              <a:t>2/7/2017</a:t>
            </a:fld>
            <a:endParaRPr lang="en-US"/>
          </a:p>
        </p:txBody>
      </p:sp>
      <p:sp>
        <p:nvSpPr>
          <p:cNvPr id="6" name="Footer Placeholder 5"/>
          <p:cNvSpPr>
            <a:spLocks noGrp="1"/>
          </p:cNvSpPr>
          <p:nvPr>
            <p:ph type="ftr" sz="quarter" idx="11"/>
          </p:nvPr>
        </p:nvSpPr>
        <p:spPr/>
        <p:txBody>
          <a:bodyPr/>
          <a:lstStyle/>
          <a:p>
            <a:r>
              <a:rPr lang="en-US" smtClean="0"/>
              <a:t>(c) ASU Math - Scott Surgent. Report errors to surgent@asu.edu</a:t>
            </a:r>
            <a:endParaRPr lang="en-US"/>
          </a:p>
        </p:txBody>
      </p:sp>
      <p:sp>
        <p:nvSpPr>
          <p:cNvPr id="7" name="Slide Number Placeholder 6"/>
          <p:cNvSpPr>
            <a:spLocks noGrp="1"/>
          </p:cNvSpPr>
          <p:nvPr>
            <p:ph type="sldNum" sz="quarter" idx="12"/>
          </p:nvPr>
        </p:nvSpPr>
        <p:spPr/>
        <p:txBody>
          <a:bodyPr/>
          <a:lstStyle/>
          <a:p>
            <a:fld id="{53BF2739-8BC0-4E03-A2A0-C5DA0F17BACD}" type="slidenum">
              <a:rPr lang="en-US" smtClean="0"/>
              <a:t>‹#›</a:t>
            </a:fld>
            <a:endParaRPr lang="en-US"/>
          </a:p>
        </p:txBody>
      </p:sp>
    </p:spTree>
    <p:extLst>
      <p:ext uri="{BB962C8B-B14F-4D97-AF65-F5344CB8AC3E}">
        <p14:creationId xmlns:p14="http://schemas.microsoft.com/office/powerpoint/2010/main" val="338261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26F30-130B-45B6-B66C-16AE8D352D81}" type="datetime1">
              <a:rPr lang="en-US" smtClean="0"/>
              <a:t>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 ASU Math - Scott Surgent. Report errors to surgent@asu.edu</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F2739-8BC0-4E03-A2A0-C5DA0F17BACD}" type="slidenum">
              <a:rPr lang="en-US" smtClean="0"/>
              <a:t>‹#›</a:t>
            </a:fld>
            <a:endParaRPr lang="en-US"/>
          </a:p>
        </p:txBody>
      </p:sp>
    </p:spTree>
    <p:extLst>
      <p:ext uri="{BB962C8B-B14F-4D97-AF65-F5344CB8AC3E}">
        <p14:creationId xmlns:p14="http://schemas.microsoft.com/office/powerpoint/2010/main" val="3155891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Higher-order linear homogeneous ODEs:</a:t>
            </a:r>
            <a:br>
              <a:rPr lang="en-US" dirty="0" smtClean="0"/>
            </a:br>
            <a:r>
              <a:rPr lang="en-US" dirty="0" smtClean="0"/>
              <a:t>Repeated Roots</a:t>
            </a:r>
            <a:endParaRPr lang="en-US" dirty="0"/>
          </a:p>
        </p:txBody>
      </p:sp>
      <p:sp>
        <p:nvSpPr>
          <p:cNvPr id="3" name="Subtitle 2"/>
          <p:cNvSpPr>
            <a:spLocks noGrp="1"/>
          </p:cNvSpPr>
          <p:nvPr>
            <p:ph type="subTitle" idx="1"/>
          </p:nvPr>
        </p:nvSpPr>
        <p:spPr/>
        <p:txBody>
          <a:bodyPr/>
          <a:lstStyle/>
          <a:p>
            <a:r>
              <a:rPr lang="en-US" dirty="0" smtClean="0"/>
              <a:t>MAT 275</a:t>
            </a:r>
            <a:endParaRPr lang="en-US" dirty="0"/>
          </a:p>
        </p:txBody>
      </p:sp>
    </p:spTree>
    <p:extLst>
      <p:ext uri="{BB962C8B-B14F-4D97-AF65-F5344CB8AC3E}">
        <p14:creationId xmlns:p14="http://schemas.microsoft.com/office/powerpoint/2010/main" val="2568073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99011" y="340822"/>
                <a:ext cx="11371811" cy="5357429"/>
              </a:xfrm>
              <a:prstGeom prst="rect">
                <a:avLst/>
              </a:prstGeom>
              <a:noFill/>
            </p:spPr>
            <p:txBody>
              <a:bodyPr wrap="square" rtlCol="0">
                <a:spAutoFit/>
              </a:bodyPr>
              <a:lstStyle/>
              <a:p>
                <a:pPr algn="just"/>
                <a:r>
                  <a:rPr lang="en-US" sz="2400" dirty="0" smtClean="0">
                    <a:latin typeface="Times New Roman" panose="02020603050405020304" pitchFamily="18" charset="0"/>
                    <a:cs typeface="Times New Roman" panose="02020603050405020304" pitchFamily="18" charset="0"/>
                  </a:rPr>
                  <a:t>After showing that 2 is a root of multiplicity 3, the coefficients of the remaining factor are 1, 4 and 7. Thus, we have shown that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5</m:t>
                        </m:r>
                      </m:sup>
                    </m:sSup>
                    <m:r>
                      <a:rPr lang="en-US" sz="2400" i="1">
                        <a:latin typeface="Cambria Math" panose="02040503050406030204" pitchFamily="18" charset="0"/>
                      </a:rPr>
                      <m:t>−2</m:t>
                    </m:r>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4</m:t>
                        </m:r>
                      </m:sup>
                    </m:sSup>
                    <m:r>
                      <a:rPr lang="en-US" sz="2400" i="1">
                        <a:latin typeface="Cambria Math" panose="02040503050406030204" pitchFamily="18" charset="0"/>
                      </a:rPr>
                      <m:t>−5</m:t>
                    </m:r>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3</m:t>
                        </m:r>
                      </m:sup>
                    </m:sSup>
                    <m:r>
                      <a:rPr lang="en-US" sz="2400" i="1">
                        <a:latin typeface="Cambria Math" panose="02040503050406030204" pitchFamily="18" charset="0"/>
                      </a:rPr>
                      <m:t>−2</m:t>
                    </m:r>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2</m:t>
                        </m:r>
                      </m:sup>
                    </m:sSup>
                    <m:r>
                      <a:rPr lang="en-US" sz="2400" i="1">
                        <a:latin typeface="Cambria Math" panose="02040503050406030204" pitchFamily="18" charset="0"/>
                      </a:rPr>
                      <m:t>+52</m:t>
                    </m:r>
                    <m:r>
                      <a:rPr lang="en-US" sz="2400" i="1">
                        <a:latin typeface="Cambria Math" panose="02040503050406030204" pitchFamily="18" charset="0"/>
                      </a:rPr>
                      <m:t>𝑟</m:t>
                    </m:r>
                    <m:r>
                      <a:rPr lang="en-US" sz="2400" i="1">
                        <a:latin typeface="Cambria Math" panose="02040503050406030204" pitchFamily="18" charset="0"/>
                      </a:rPr>
                      <m:t>−56</m:t>
                    </m:r>
                  </m:oMath>
                </a14:m>
                <a:r>
                  <a:rPr lang="en-US" sz="2400" dirty="0" smtClean="0">
                    <a:latin typeface="Times New Roman" panose="02020603050405020304" pitchFamily="18" charset="0"/>
                    <a:cs typeface="Times New Roman" panose="02020603050405020304" pitchFamily="18" charset="0"/>
                  </a:rPr>
                  <a:t> factors as </a:t>
                </a:r>
                <a14:m>
                  <m:oMath xmlns:m="http://schemas.openxmlformats.org/officeDocument/2006/math">
                    <m:sSup>
                      <m:sSupPr>
                        <m:ctrlPr>
                          <a:rPr lang="en-US" sz="2400" b="0" i="1" smtClean="0">
                            <a:latin typeface="Cambria Math" panose="02040503050406030204" pitchFamily="18" charset="0"/>
                          </a:rPr>
                        </m:ctrlPr>
                      </m:sSupPr>
                      <m:e>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𝑟</m:t>
                            </m:r>
                            <m:r>
                              <a:rPr lang="en-US" sz="2400" b="0" i="1" smtClean="0">
                                <a:latin typeface="Cambria Math" panose="02040503050406030204" pitchFamily="18" charset="0"/>
                              </a:rPr>
                              <m:t>−2</m:t>
                            </m:r>
                          </m:e>
                        </m:d>
                      </m:e>
                      <m:sup>
                        <m:r>
                          <a:rPr lang="en-US" sz="2400" b="0" i="1" smtClean="0">
                            <a:latin typeface="Cambria Math" panose="02040503050406030204" pitchFamily="18" charset="0"/>
                          </a:rPr>
                          <m:t>3</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𝑟</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+4</m:t>
                    </m:r>
                    <m:r>
                      <a:rPr lang="en-US" sz="2400" b="0" i="1" smtClean="0">
                        <a:latin typeface="Cambria Math" panose="02040503050406030204" pitchFamily="18" charset="0"/>
                      </a:rPr>
                      <m:t>𝑟</m:t>
                    </m:r>
                    <m:r>
                      <a:rPr lang="en-US" sz="2400" b="0" i="1" smtClean="0">
                        <a:latin typeface="Cambria Math" panose="02040503050406030204" pitchFamily="18" charset="0"/>
                      </a:rPr>
                      <m:t>+7)</m:t>
                    </m:r>
                  </m:oMath>
                </a14:m>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Using the quadratic formula on the factor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2</m:t>
                        </m:r>
                      </m:sup>
                    </m:sSup>
                    <m:r>
                      <a:rPr lang="en-US" sz="2400" i="1">
                        <a:latin typeface="Cambria Math" panose="02040503050406030204" pitchFamily="18" charset="0"/>
                      </a:rPr>
                      <m:t>+4</m:t>
                    </m:r>
                    <m:r>
                      <a:rPr lang="en-US" sz="2400" i="1">
                        <a:latin typeface="Cambria Math" panose="02040503050406030204" pitchFamily="18" charset="0"/>
                      </a:rPr>
                      <m:t>𝑟</m:t>
                    </m:r>
                    <m:r>
                      <a:rPr lang="en-US" sz="2400" i="1">
                        <a:latin typeface="Cambria Math" panose="02040503050406030204" pitchFamily="18" charset="0"/>
                      </a:rPr>
                      <m:t>+7</m:t>
                    </m:r>
                  </m:oMath>
                </a14:m>
                <a:r>
                  <a:rPr lang="en-US" sz="2400" dirty="0" smtClean="0">
                    <a:latin typeface="Times New Roman" panose="02020603050405020304" pitchFamily="18" charset="0"/>
                    <a:cs typeface="Times New Roman" panose="02020603050405020304" pitchFamily="18" charset="0"/>
                  </a:rPr>
                  <a:t>, its roots are </a:t>
                </a:r>
                <a14:m>
                  <m:oMath xmlns:m="http://schemas.openxmlformats.org/officeDocument/2006/math">
                    <m:r>
                      <a:rPr lang="en-US" sz="2400" b="0" i="1" smtClean="0">
                        <a:latin typeface="Cambria Math" panose="02040503050406030204" pitchFamily="18" charset="0"/>
                      </a:rPr>
                      <m:t>𝑟</m:t>
                    </m:r>
                    <m:r>
                      <a:rPr lang="en-US" sz="2400" b="0" i="1" smtClean="0">
                        <a:latin typeface="Cambria Math" panose="02040503050406030204" pitchFamily="18" charset="0"/>
                      </a:rPr>
                      <m:t>=−2±</m:t>
                    </m:r>
                    <m:r>
                      <a:rPr lang="en-US" sz="2400" b="0" i="1" smtClean="0">
                        <a:latin typeface="Cambria Math" panose="02040503050406030204" pitchFamily="18" charset="0"/>
                      </a:rPr>
                      <m:t>𝑖</m:t>
                    </m:r>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3</m:t>
                        </m:r>
                      </m:e>
                    </m:rad>
                  </m:oMath>
                </a14:m>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general solution of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𝑣</m:t>
                        </m:r>
                      </m:sup>
                    </m:sSup>
                    <m:r>
                      <a:rPr lang="en-US" sz="2400" i="1">
                        <a:latin typeface="Cambria Math" panose="02040503050406030204" pitchFamily="18" charset="0"/>
                      </a:rPr>
                      <m:t>−2</m:t>
                    </m:r>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𝑖𝑣</m:t>
                        </m:r>
                      </m:sup>
                    </m:sSup>
                    <m:r>
                      <a:rPr lang="en-US" sz="2400" i="1">
                        <a:latin typeface="Cambria Math" panose="02040503050406030204" pitchFamily="18" charset="0"/>
                      </a:rPr>
                      <m:t>−5</m:t>
                    </m:r>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m:t>
                        </m:r>
                      </m:sup>
                    </m:sSup>
                    <m:r>
                      <a:rPr lang="en-US" sz="2400" i="1">
                        <a:latin typeface="Cambria Math" panose="02040503050406030204" pitchFamily="18" charset="0"/>
                      </a:rPr>
                      <m:t>−2</m:t>
                    </m:r>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m:t>
                        </m:r>
                      </m:sup>
                    </m:sSup>
                    <m:r>
                      <a:rPr lang="en-US" sz="2400" i="1">
                        <a:latin typeface="Cambria Math" panose="02040503050406030204" pitchFamily="18" charset="0"/>
                      </a:rPr>
                      <m:t>+52</m:t>
                    </m:r>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m:t>
                        </m:r>
                      </m:sup>
                    </m:sSup>
                    <m:r>
                      <a:rPr lang="en-US" sz="2400" i="1">
                        <a:latin typeface="Cambria Math" panose="02040503050406030204" pitchFamily="18" charset="0"/>
                      </a:rPr>
                      <m:t>−56</m:t>
                    </m:r>
                    <m:r>
                      <a:rPr lang="en-US" sz="2400" i="1">
                        <a:latin typeface="Cambria Math" panose="02040503050406030204" pitchFamily="18" charset="0"/>
                      </a:rPr>
                      <m:t>𝑦</m:t>
                    </m:r>
                    <m:r>
                      <a:rPr lang="en-US" sz="2400" i="1">
                        <a:latin typeface="Cambria Math" panose="02040503050406030204" pitchFamily="18" charset="0"/>
                      </a:rPr>
                      <m:t>=0</m:t>
                    </m:r>
                  </m:oMath>
                </a14:m>
                <a:r>
                  <a:rPr lang="en-US" sz="2400" dirty="0" smtClean="0">
                    <a:latin typeface="Times New Roman" panose="02020603050405020304" pitchFamily="18" charset="0"/>
                    <a:cs typeface="Times New Roman" panose="02020603050405020304" pitchFamily="18" charset="0"/>
                  </a:rPr>
                  <a:t>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𝐶</m:t>
                          </m:r>
                        </m:e>
                        <m:sub>
                          <m:r>
                            <a:rPr lang="en-US" sz="2400" b="0" i="1" smtClean="0">
                              <a:latin typeface="Cambria Math" panose="02040503050406030204" pitchFamily="18" charset="0"/>
                            </a:rPr>
                            <m:t>1</m:t>
                          </m:r>
                        </m:sub>
                      </m:sSub>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2</m:t>
                          </m:r>
                          <m:r>
                            <a:rPr lang="en-US" sz="2400" b="0" i="1" smtClean="0">
                              <a:latin typeface="Cambria Math" panose="02040503050406030204" pitchFamily="18" charset="0"/>
                            </a:rPr>
                            <m:t>𝑥</m:t>
                          </m:r>
                        </m:sup>
                      </m:sSup>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𝐶</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𝑥</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2</m:t>
                          </m:r>
                          <m:r>
                            <a:rPr lang="en-US" sz="2400" b="0" i="1" smtClean="0">
                              <a:latin typeface="Cambria Math" panose="02040503050406030204" pitchFamily="18" charset="0"/>
                            </a:rPr>
                            <m:t>𝑥</m:t>
                          </m:r>
                        </m:sup>
                      </m:sSup>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𝐶</m:t>
                          </m:r>
                        </m:e>
                        <m:sub>
                          <m:r>
                            <a:rPr lang="en-US" sz="2400" b="0" i="1" smtClean="0">
                              <a:latin typeface="Cambria Math" panose="02040503050406030204" pitchFamily="18" charset="0"/>
                            </a:rPr>
                            <m:t>3</m:t>
                          </m:r>
                        </m:sub>
                      </m:sSub>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2</m:t>
                          </m:r>
                          <m:r>
                            <a:rPr lang="en-US" sz="2400" b="0" i="1" smtClean="0">
                              <a:latin typeface="Cambria Math" panose="02040503050406030204" pitchFamily="18" charset="0"/>
                            </a:rPr>
                            <m:t>𝑥</m:t>
                          </m:r>
                        </m:sup>
                      </m:sSup>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𝐶</m:t>
                          </m:r>
                        </m:e>
                        <m:sub>
                          <m:r>
                            <a:rPr lang="en-US" sz="2400" b="0" i="1" smtClean="0">
                              <a:latin typeface="Cambria Math" panose="02040503050406030204" pitchFamily="18" charset="0"/>
                            </a:rPr>
                            <m:t>4</m:t>
                          </m:r>
                        </m:sub>
                      </m:sSub>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−2</m:t>
                          </m:r>
                          <m:r>
                            <a:rPr lang="en-US" sz="2400" b="0" i="1" smtClean="0">
                              <a:latin typeface="Cambria Math" panose="02040503050406030204" pitchFamily="18" charset="0"/>
                            </a:rPr>
                            <m:t>𝑥</m:t>
                          </m:r>
                        </m:sup>
                      </m:sSup>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cos</m:t>
                          </m:r>
                        </m:fName>
                        <m:e>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3</m:t>
                              </m:r>
                            </m:e>
                          </m:rad>
                          <m:r>
                            <a:rPr lang="en-US" sz="2400" b="0" i="1" smtClean="0">
                              <a:latin typeface="Cambria Math" panose="02040503050406030204" pitchFamily="18" charset="0"/>
                            </a:rPr>
                            <m:t>𝑥</m:t>
                          </m:r>
                        </m:e>
                      </m:func>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𝐶</m:t>
                          </m:r>
                        </m:e>
                        <m:sub>
                          <m:r>
                            <a:rPr lang="en-US" sz="2400" b="0" i="1" smtClean="0">
                              <a:latin typeface="Cambria Math" panose="02040503050406030204" pitchFamily="18" charset="0"/>
                            </a:rPr>
                            <m:t>5</m:t>
                          </m:r>
                        </m:sub>
                      </m:sSub>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−2</m:t>
                          </m:r>
                          <m:r>
                            <a:rPr lang="en-US" sz="2400" b="0" i="1" smtClean="0">
                              <a:latin typeface="Cambria Math" panose="02040503050406030204" pitchFamily="18" charset="0"/>
                            </a:rPr>
                            <m:t>𝑥</m:t>
                          </m:r>
                        </m:sup>
                      </m:sSup>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sin</m:t>
                          </m:r>
                        </m:fName>
                        <m:e>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3</m:t>
                              </m:r>
                            </m:e>
                          </m:rad>
                          <m:r>
                            <a:rPr lang="en-US" sz="2400" b="0" i="1" smtClean="0">
                              <a:latin typeface="Cambria Math" panose="02040503050406030204" pitchFamily="18" charset="0"/>
                            </a:rPr>
                            <m:t>𝑥</m:t>
                          </m:r>
                        </m:e>
                      </m:func>
                      <m:r>
                        <a:rPr lang="en-US" sz="2400" b="0" i="1" smtClean="0">
                          <a:latin typeface="Cambria Math" panose="020405030504060302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reason why factors of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𝑥</m:t>
                    </m:r>
                  </m:oMath>
                </a14:m>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𝑥</m:t>
                        </m:r>
                      </m:e>
                      <m:sup>
                        <m:r>
                          <a:rPr lang="en-US" sz="2400" b="0" i="1" smtClean="0">
                            <a:latin typeface="Cambria Math" panose="02040503050406030204" pitchFamily="18" charset="0"/>
                            <a:cs typeface="Times New Roman" panose="02020603050405020304" pitchFamily="18" charset="0"/>
                          </a:rPr>
                          <m:t>2</m:t>
                        </m:r>
                      </m:sup>
                    </m:sSup>
                  </m:oMath>
                </a14:m>
                <a:r>
                  <a:rPr lang="en-US" sz="2400" dirty="0" smtClean="0">
                    <a:latin typeface="Times New Roman" panose="02020603050405020304" pitchFamily="18" charset="0"/>
                    <a:cs typeface="Times New Roman" panose="02020603050405020304" pitchFamily="18" charset="0"/>
                  </a:rPr>
                  <a:t> and so on appear in terms when a root is repeated is discussed in the “Reduction of Order” lesson.</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99011" y="340822"/>
                <a:ext cx="11371811" cy="5357429"/>
              </a:xfrm>
              <a:prstGeom prst="rect">
                <a:avLst/>
              </a:prstGeom>
              <a:blipFill>
                <a:blip r:embed="rId2"/>
                <a:stretch>
                  <a:fillRect l="-804" t="-910" r="-804" b="-1706"/>
                </a:stretch>
              </a:blipFill>
            </p:spPr>
            <p:txBody>
              <a:bodyPr/>
              <a:lstStyle/>
              <a:p>
                <a:r>
                  <a:rPr lang="en-US">
                    <a:noFill/>
                  </a:rPr>
                  <a:t> </a:t>
                </a:r>
              </a:p>
            </p:txBody>
          </p:sp>
        </mc:Fallback>
      </mc:AlternateContent>
      <p:cxnSp>
        <p:nvCxnSpPr>
          <p:cNvPr id="4" name="Straight Connector 3"/>
          <p:cNvCxnSpPr/>
          <p:nvPr/>
        </p:nvCxnSpPr>
        <p:spPr>
          <a:xfrm>
            <a:off x="556953" y="4480560"/>
            <a:ext cx="10640291" cy="2493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(c) ASU Math - Scott Surgent. Report errors to surgent@asu.edu</a:t>
            </a:r>
            <a:endParaRPr lang="en-US"/>
          </a:p>
        </p:txBody>
      </p:sp>
      <p:sp>
        <p:nvSpPr>
          <p:cNvPr id="5" name="Slide Number Placeholder 4"/>
          <p:cNvSpPr>
            <a:spLocks noGrp="1"/>
          </p:cNvSpPr>
          <p:nvPr>
            <p:ph type="sldNum" sz="quarter" idx="12"/>
          </p:nvPr>
        </p:nvSpPr>
        <p:spPr/>
        <p:txBody>
          <a:bodyPr/>
          <a:lstStyle/>
          <a:p>
            <a:fld id="{53BF2739-8BC0-4E03-A2A0-C5DA0F17BACD}" type="slidenum">
              <a:rPr lang="en-US" smtClean="0"/>
              <a:t>10</a:t>
            </a:fld>
            <a:endParaRPr lang="en-US"/>
          </a:p>
        </p:txBody>
      </p:sp>
    </p:spTree>
    <p:extLst>
      <p:ext uri="{BB962C8B-B14F-4D97-AF65-F5344CB8AC3E}">
        <p14:creationId xmlns:p14="http://schemas.microsoft.com/office/powerpoint/2010/main" val="297227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99011" y="407324"/>
                <a:ext cx="11388436" cy="6001643"/>
              </a:xfrm>
              <a:prstGeom prst="rect">
                <a:avLst/>
              </a:prstGeom>
              <a:noFill/>
            </p:spPr>
            <p:txBody>
              <a:bodyPr wrap="square" rtlCol="0">
                <a:spAutoFit/>
              </a:bodyPr>
              <a:lstStyle/>
              <a:p>
                <a:pPr algn="just"/>
                <a:r>
                  <a:rPr lang="en-US" sz="2400" dirty="0" smtClean="0">
                    <a:latin typeface="Times New Roman" panose="02020603050405020304" pitchFamily="18" charset="0"/>
                    <a:cs typeface="Times New Roman" panose="02020603050405020304" pitchFamily="18" charset="0"/>
                  </a:rPr>
                  <a:t>Consider the second-order differential equation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−6</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+9</m:t>
                    </m:r>
                    <m:r>
                      <a:rPr lang="en-US" sz="2400" b="0" i="1" smtClean="0">
                        <a:latin typeface="Cambria Math" panose="02040503050406030204" pitchFamily="18" charset="0"/>
                      </a:rPr>
                      <m:t>𝑦</m:t>
                    </m:r>
                    <m:r>
                      <a:rPr lang="en-US" sz="2400" b="0" i="1" smtClean="0">
                        <a:latin typeface="Cambria Math" panose="02040503050406030204" pitchFamily="18" charset="0"/>
                      </a:rPr>
                      <m:t>=0</m:t>
                    </m:r>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Its auxiliary polynomial equation is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𝑟</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−6</m:t>
                    </m:r>
                    <m:r>
                      <a:rPr lang="en-US" sz="2400" b="0" i="1" smtClean="0">
                        <a:latin typeface="Cambria Math" panose="02040503050406030204" pitchFamily="18" charset="0"/>
                      </a:rPr>
                      <m:t>𝑟</m:t>
                    </m:r>
                    <m:r>
                      <a:rPr lang="en-US" sz="2400" b="0" i="1" smtClean="0">
                        <a:latin typeface="Cambria Math" panose="02040503050406030204" pitchFamily="18" charset="0"/>
                      </a:rPr>
                      <m:t>+9=0</m:t>
                    </m:r>
                  </m:oMath>
                </a14:m>
                <a:r>
                  <a:rPr lang="en-US" sz="2400" dirty="0" smtClean="0">
                    <a:latin typeface="Times New Roman" panose="02020603050405020304" pitchFamily="18" charset="0"/>
                    <a:cs typeface="Times New Roman" panose="02020603050405020304" pitchFamily="18" charset="0"/>
                  </a:rPr>
                  <a:t>, which factors as </a:t>
                </a:r>
                <a14:m>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𝑟</m:t>
                        </m:r>
                        <m:r>
                          <a:rPr lang="en-US" sz="2400" b="0" i="1" smtClean="0">
                            <a:latin typeface="Cambria Math" panose="02040503050406030204" pitchFamily="18" charset="0"/>
                          </a:rPr>
                          <m:t>−3</m:t>
                        </m:r>
                      </m:e>
                    </m:d>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𝑟</m:t>
                        </m:r>
                        <m:r>
                          <a:rPr lang="en-US" sz="2400" b="0" i="1" smtClean="0">
                            <a:latin typeface="Cambria Math" panose="02040503050406030204" pitchFamily="18" charset="0"/>
                          </a:rPr>
                          <m:t>−3</m:t>
                        </m:r>
                      </m:e>
                    </m:d>
                    <m:r>
                      <a:rPr lang="en-US" sz="2400" b="0" i="1" smtClean="0">
                        <a:latin typeface="Cambria Math" panose="02040503050406030204" pitchFamily="18" charset="0"/>
                      </a:rPr>
                      <m:t>=0</m:t>
                    </m:r>
                    <m:r>
                      <a:rPr lang="en-US" sz="2400" b="0" i="0" smtClean="0">
                        <a:latin typeface="Cambria Math" panose="02040503050406030204" pitchFamily="18" charset="0"/>
                      </a:rPr>
                      <m:t>.</m:t>
                    </m:r>
                  </m:oMath>
                </a14:m>
                <a:r>
                  <a:rPr lang="en-US" sz="2400" dirty="0" smtClean="0">
                    <a:latin typeface="Times New Roman" panose="02020603050405020304" pitchFamily="18" charset="0"/>
                    <a:cs typeface="Times New Roman" panose="02020603050405020304" pitchFamily="18" charset="0"/>
                  </a:rPr>
                  <a:t> Thus,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=3</m:t>
                    </m:r>
                  </m:oMath>
                </a14:m>
                <a:r>
                  <a:rPr lang="en-US" sz="2400" dirty="0" smtClean="0">
                    <a:latin typeface="Times New Roman" panose="02020603050405020304" pitchFamily="18" charset="0"/>
                    <a:cs typeface="Times New Roman" panose="02020603050405020304" pitchFamily="18" charset="0"/>
                  </a:rPr>
                  <a:t> is a root with multiplicity 2.</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One solution is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1</m:t>
                        </m:r>
                      </m:sub>
                    </m:sSub>
                    <m:r>
                      <a:rPr lang="en-US" sz="2400" b="0" i="1" smtClean="0">
                        <a:latin typeface="Cambria Math" panose="02040503050406030204" pitchFamily="18" charset="0"/>
                        <a:cs typeface="Times New Roman" panose="02020603050405020304" pitchFamily="18" charset="0"/>
                      </a:rPr>
                      <m:t>=</m:t>
                    </m:r>
                    <m:sSup>
                      <m:sSupPr>
                        <m:ctrlPr>
                          <a:rPr lang="en-US" sz="2400" b="0" i="1" smtClean="0">
                            <a:latin typeface="Cambria Math" panose="02040503050406030204" pitchFamily="18" charset="0"/>
                            <a:cs typeface="Times New Roman" panose="02020603050405020304" pitchFamily="18" charset="0"/>
                          </a:rPr>
                        </m:ctrlPr>
                      </m:sSupPr>
                      <m:e>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1</m:t>
                            </m:r>
                          </m:sub>
                        </m:sSub>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However, since 3 is a root with multiplicity 2, we </a:t>
                </a:r>
                <a:r>
                  <a:rPr lang="en-US" sz="2400" b="1" dirty="0" smtClean="0">
                    <a:latin typeface="Times New Roman" panose="02020603050405020304" pitchFamily="18" charset="0"/>
                    <a:cs typeface="Times New Roman" panose="02020603050405020304" pitchFamily="18" charset="0"/>
                  </a:rPr>
                  <a:t>cannot</a:t>
                </a:r>
                <a:r>
                  <a:rPr lang="en-US" sz="2400" dirty="0" smtClean="0">
                    <a:latin typeface="Times New Roman" panose="02020603050405020304" pitchFamily="18" charset="0"/>
                    <a:cs typeface="Times New Roman" panose="02020603050405020304" pitchFamily="18" charset="0"/>
                  </a:rPr>
                  <a:t> simply write the other solution as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2</m:t>
                        </m:r>
                      </m:sub>
                    </m:sSub>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2</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In other words, the general solution is </a:t>
                </a:r>
                <a:r>
                  <a:rPr lang="en-US" sz="2400" b="1" dirty="0" smtClean="0">
                    <a:latin typeface="Times New Roman" panose="02020603050405020304" pitchFamily="18" charset="0"/>
                    <a:cs typeface="Times New Roman" panose="02020603050405020304" pitchFamily="18" charset="0"/>
                  </a:rPr>
                  <a:t>not</a:t>
                </a: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2</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The two terms are </a:t>
                </a:r>
                <a:r>
                  <a:rPr lang="en-US" sz="2400" b="1" dirty="0" smtClean="0">
                    <a:latin typeface="Times New Roman" panose="02020603050405020304" pitchFamily="18" charset="0"/>
                    <a:cs typeface="Times New Roman" panose="02020603050405020304" pitchFamily="18" charset="0"/>
                  </a:rPr>
                  <a:t>not</a:t>
                </a:r>
                <a:r>
                  <a:rPr lang="en-US" sz="2400" dirty="0" smtClean="0">
                    <a:latin typeface="Times New Roman" panose="02020603050405020304" pitchFamily="18" charset="0"/>
                    <a:cs typeface="Times New Roman" panose="02020603050405020304" pitchFamily="18" charset="0"/>
                  </a:rPr>
                  <a:t> linearly independent.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There does exist another solution to this differential equation, one that is linearly independent of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1</m:t>
                        </m:r>
                      </m:sub>
                    </m:sSub>
                    <m:r>
                      <a:rPr lang="en-US" sz="2400" b="0" i="1" smtClean="0">
                        <a:latin typeface="Cambria Math" panose="02040503050406030204" pitchFamily="18" charset="0"/>
                        <a:cs typeface="Times New Roman" panose="02020603050405020304" pitchFamily="18" charset="0"/>
                      </a:rPr>
                      <m:t>=</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It is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2</m:t>
                        </m:r>
                      </m:sub>
                    </m:sSub>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We check it: Note that </a:t>
                </a:r>
                <a14:m>
                  <m:oMath xmlns:m="http://schemas.openxmlformats.org/officeDocument/2006/math">
                    <m:sSubSup>
                      <m:sSubSupPr>
                        <m:ctrlPr>
                          <a:rPr lang="en-US" sz="2400" b="0" i="1" smtClean="0">
                            <a:latin typeface="Cambria Math" panose="02040503050406030204" pitchFamily="18" charset="0"/>
                            <a:cs typeface="Times New Roman" panose="02020603050405020304" pitchFamily="18" charset="0"/>
                          </a:rPr>
                        </m:ctrlPr>
                      </m:sSubSup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2</m:t>
                        </m:r>
                      </m:sub>
                      <m:sup>
                        <m:r>
                          <a:rPr lang="en-US" sz="2400" b="0" i="1" smtClean="0">
                            <a:latin typeface="Cambria Math" panose="02040503050406030204" pitchFamily="18" charset="0"/>
                            <a:cs typeface="Times New Roman" panose="02020603050405020304" pitchFamily="18" charset="0"/>
                          </a:rPr>
                          <m:t>′</m:t>
                        </m:r>
                      </m:sup>
                    </m:sSub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Sup>
                      <m:sSubSupPr>
                        <m:ctrlPr>
                          <a:rPr lang="en-US" sz="2400" b="0" i="1" smtClean="0">
                            <a:latin typeface="Cambria Math" panose="02040503050406030204" pitchFamily="18" charset="0"/>
                            <a:cs typeface="Times New Roman" panose="02020603050405020304" pitchFamily="18" charset="0"/>
                          </a:rPr>
                        </m:ctrlPr>
                      </m:sSubSup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2</m:t>
                        </m:r>
                      </m:sub>
                      <m:sup>
                        <m:r>
                          <a:rPr lang="en-US" sz="2400" b="0" i="1" smtClean="0">
                            <a:latin typeface="Cambria Math" panose="02040503050406030204" pitchFamily="18" charset="0"/>
                            <a:cs typeface="Times New Roman" panose="02020603050405020304" pitchFamily="18" charset="0"/>
                          </a:rPr>
                          <m:t>′′</m:t>
                        </m:r>
                      </m:sup>
                    </m:sSubSup>
                    <m:r>
                      <a:rPr lang="en-US" sz="2400" b="0" i="1" smtClean="0">
                        <a:latin typeface="Cambria Math" panose="02040503050406030204" pitchFamily="18" charset="0"/>
                        <a:cs typeface="Times New Roman" panose="02020603050405020304" pitchFamily="18" charset="0"/>
                      </a:rPr>
                      <m:t>=9</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+6</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Substitute:</a:t>
                </a:r>
              </a:p>
              <a:p>
                <a:pPr algn="just"/>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cs typeface="Times New Roman" panose="02020603050405020304" pitchFamily="18" charset="0"/>
                            </a:rPr>
                          </m:ctrlPr>
                        </m:dPr>
                        <m:e>
                          <m:r>
                            <a:rPr lang="en-US" sz="2400" b="0" i="1" smtClean="0">
                              <a:solidFill>
                                <a:srgbClr val="FF0000"/>
                              </a:solidFill>
                              <a:latin typeface="Cambria Math" panose="02040503050406030204" pitchFamily="18" charset="0"/>
                              <a:cs typeface="Times New Roman" panose="02020603050405020304" pitchFamily="18" charset="0"/>
                            </a:rPr>
                            <m:t>9</m:t>
                          </m:r>
                          <m:r>
                            <a:rPr lang="en-US" sz="2400" b="0" i="1" smtClean="0">
                              <a:solidFill>
                                <a:srgbClr val="FF0000"/>
                              </a:solidFill>
                              <a:latin typeface="Cambria Math" panose="02040503050406030204" pitchFamily="18" charset="0"/>
                              <a:cs typeface="Times New Roman" panose="02020603050405020304" pitchFamily="18" charset="0"/>
                            </a:rPr>
                            <m:t>𝑥</m:t>
                          </m:r>
                          <m:sSup>
                            <m:sSupPr>
                              <m:ctrlPr>
                                <a:rPr lang="en-US" sz="2400" b="0" i="1" smtClean="0">
                                  <a:solidFill>
                                    <a:srgbClr val="FF0000"/>
                                  </a:solidFill>
                                  <a:latin typeface="Cambria Math" panose="02040503050406030204" pitchFamily="18" charset="0"/>
                                  <a:cs typeface="Times New Roman" panose="02020603050405020304" pitchFamily="18" charset="0"/>
                                </a:rPr>
                              </m:ctrlPr>
                            </m:sSupPr>
                            <m:e>
                              <m:r>
                                <a:rPr lang="en-US" sz="2400" b="0" i="1" smtClean="0">
                                  <a:solidFill>
                                    <a:srgbClr val="FF0000"/>
                                  </a:solidFill>
                                  <a:latin typeface="Cambria Math" panose="02040503050406030204" pitchFamily="18" charset="0"/>
                                  <a:cs typeface="Times New Roman" panose="02020603050405020304" pitchFamily="18" charset="0"/>
                                </a:rPr>
                                <m:t>𝑒</m:t>
                              </m:r>
                            </m:e>
                            <m:sup>
                              <m:r>
                                <a:rPr lang="en-US" sz="2400" b="0" i="1" smtClean="0">
                                  <a:solidFill>
                                    <a:srgbClr val="FF0000"/>
                                  </a:solidFill>
                                  <a:latin typeface="Cambria Math" panose="02040503050406030204" pitchFamily="18" charset="0"/>
                                  <a:cs typeface="Times New Roman" panose="02020603050405020304" pitchFamily="18" charset="0"/>
                                </a:rPr>
                                <m:t>3</m:t>
                              </m:r>
                              <m:r>
                                <a:rPr lang="en-US" sz="2400" b="0" i="1" smtClean="0">
                                  <a:solidFill>
                                    <a:srgbClr val="FF0000"/>
                                  </a:solidFill>
                                  <a:latin typeface="Cambria Math" panose="02040503050406030204" pitchFamily="18" charset="0"/>
                                  <a:cs typeface="Times New Roman" panose="02020603050405020304" pitchFamily="18" charset="0"/>
                                </a:rPr>
                                <m:t>𝑥</m:t>
                              </m:r>
                            </m:sup>
                          </m:sSup>
                          <m:r>
                            <a:rPr lang="en-US" sz="2400" b="0" i="1" smtClean="0">
                              <a:solidFill>
                                <a:srgbClr val="FF0000"/>
                              </a:solidFill>
                              <a:latin typeface="Cambria Math" panose="02040503050406030204" pitchFamily="18" charset="0"/>
                              <a:cs typeface="Times New Roman" panose="02020603050405020304" pitchFamily="18" charset="0"/>
                            </a:rPr>
                            <m:t>+6</m:t>
                          </m:r>
                          <m:sSup>
                            <m:sSupPr>
                              <m:ctrlPr>
                                <a:rPr lang="en-US" sz="2400" b="0" i="1" smtClean="0">
                                  <a:solidFill>
                                    <a:srgbClr val="FF0000"/>
                                  </a:solidFill>
                                  <a:latin typeface="Cambria Math" panose="02040503050406030204" pitchFamily="18" charset="0"/>
                                  <a:cs typeface="Times New Roman" panose="02020603050405020304" pitchFamily="18" charset="0"/>
                                </a:rPr>
                              </m:ctrlPr>
                            </m:sSupPr>
                            <m:e>
                              <m:r>
                                <a:rPr lang="en-US" sz="2400" b="0" i="1" smtClean="0">
                                  <a:solidFill>
                                    <a:srgbClr val="FF0000"/>
                                  </a:solidFill>
                                  <a:latin typeface="Cambria Math" panose="02040503050406030204" pitchFamily="18" charset="0"/>
                                  <a:cs typeface="Times New Roman" panose="02020603050405020304" pitchFamily="18" charset="0"/>
                                </a:rPr>
                                <m:t>𝑒</m:t>
                              </m:r>
                            </m:e>
                            <m:sup>
                              <m:r>
                                <a:rPr lang="en-US" sz="2400" b="0" i="1" smtClean="0">
                                  <a:solidFill>
                                    <a:srgbClr val="FF0000"/>
                                  </a:solidFill>
                                  <a:latin typeface="Cambria Math" panose="02040503050406030204" pitchFamily="18" charset="0"/>
                                  <a:cs typeface="Times New Roman" panose="02020603050405020304" pitchFamily="18" charset="0"/>
                                </a:rPr>
                                <m:t>3</m:t>
                              </m:r>
                              <m:r>
                                <a:rPr lang="en-US" sz="2400" b="0" i="1" smtClean="0">
                                  <a:solidFill>
                                    <a:srgbClr val="FF0000"/>
                                  </a:solidFill>
                                  <a:latin typeface="Cambria Math" panose="02040503050406030204" pitchFamily="18" charset="0"/>
                                  <a:cs typeface="Times New Roman" panose="02020603050405020304" pitchFamily="18" charset="0"/>
                                </a:rPr>
                                <m:t>𝑥</m:t>
                              </m:r>
                            </m:sup>
                          </m:sSup>
                        </m:e>
                      </m:d>
                      <m:r>
                        <a:rPr lang="en-US" sz="2400" b="0" i="1" smtClean="0">
                          <a:latin typeface="Cambria Math" panose="02040503050406030204" pitchFamily="18" charset="0"/>
                          <a:cs typeface="Times New Roman" panose="02020603050405020304" pitchFamily="18" charset="0"/>
                        </a:rPr>
                        <m:t>−6</m:t>
                      </m:r>
                      <m:d>
                        <m:dPr>
                          <m:ctrlPr>
                            <a:rPr lang="en-US" sz="2400" b="0" i="1" smtClean="0">
                              <a:latin typeface="Cambria Math" panose="02040503050406030204" pitchFamily="18" charset="0"/>
                              <a:cs typeface="Times New Roman" panose="02020603050405020304" pitchFamily="18" charset="0"/>
                            </a:rPr>
                          </m:ctrlPr>
                        </m:dPr>
                        <m:e>
                          <m:r>
                            <a:rPr lang="en-US" sz="2400" b="0" i="1" smtClean="0">
                              <a:solidFill>
                                <a:srgbClr val="FF0000"/>
                              </a:solidFill>
                              <a:latin typeface="Cambria Math" panose="02040503050406030204" pitchFamily="18" charset="0"/>
                              <a:cs typeface="Times New Roman" panose="02020603050405020304" pitchFamily="18" charset="0"/>
                            </a:rPr>
                            <m:t>3</m:t>
                          </m:r>
                          <m:r>
                            <a:rPr lang="en-US" sz="2400" b="0" i="1" smtClean="0">
                              <a:solidFill>
                                <a:srgbClr val="FF0000"/>
                              </a:solidFill>
                              <a:latin typeface="Cambria Math" panose="02040503050406030204" pitchFamily="18" charset="0"/>
                              <a:cs typeface="Times New Roman" panose="02020603050405020304" pitchFamily="18" charset="0"/>
                            </a:rPr>
                            <m:t>𝑥</m:t>
                          </m:r>
                          <m:sSup>
                            <m:sSupPr>
                              <m:ctrlPr>
                                <a:rPr lang="en-US" sz="2400" b="0" i="1" smtClean="0">
                                  <a:solidFill>
                                    <a:srgbClr val="FF0000"/>
                                  </a:solidFill>
                                  <a:latin typeface="Cambria Math" panose="02040503050406030204" pitchFamily="18" charset="0"/>
                                  <a:cs typeface="Times New Roman" panose="02020603050405020304" pitchFamily="18" charset="0"/>
                                </a:rPr>
                              </m:ctrlPr>
                            </m:sSupPr>
                            <m:e>
                              <m:r>
                                <a:rPr lang="en-US" sz="2400" b="0" i="1" smtClean="0">
                                  <a:solidFill>
                                    <a:srgbClr val="FF0000"/>
                                  </a:solidFill>
                                  <a:latin typeface="Cambria Math" panose="02040503050406030204" pitchFamily="18" charset="0"/>
                                  <a:cs typeface="Times New Roman" panose="02020603050405020304" pitchFamily="18" charset="0"/>
                                </a:rPr>
                                <m:t>𝑒</m:t>
                              </m:r>
                            </m:e>
                            <m:sup>
                              <m:r>
                                <a:rPr lang="en-US" sz="2400" b="0" i="1" smtClean="0">
                                  <a:solidFill>
                                    <a:srgbClr val="FF0000"/>
                                  </a:solidFill>
                                  <a:latin typeface="Cambria Math" panose="02040503050406030204" pitchFamily="18" charset="0"/>
                                  <a:cs typeface="Times New Roman" panose="02020603050405020304" pitchFamily="18" charset="0"/>
                                </a:rPr>
                                <m:t>3</m:t>
                              </m:r>
                              <m:r>
                                <a:rPr lang="en-US" sz="2400" b="0" i="1" smtClean="0">
                                  <a:solidFill>
                                    <a:srgbClr val="FF0000"/>
                                  </a:solidFill>
                                  <a:latin typeface="Cambria Math" panose="02040503050406030204" pitchFamily="18" charset="0"/>
                                  <a:cs typeface="Times New Roman" panose="02020603050405020304" pitchFamily="18" charset="0"/>
                                </a:rPr>
                                <m:t>𝑥</m:t>
                              </m:r>
                            </m:sup>
                          </m:sSup>
                          <m:r>
                            <a:rPr lang="en-US" sz="2400" b="0" i="1" smtClean="0">
                              <a:solidFill>
                                <a:srgbClr val="FF0000"/>
                              </a:solidFill>
                              <a:latin typeface="Cambria Math" panose="02040503050406030204" pitchFamily="18" charset="0"/>
                              <a:cs typeface="Times New Roman" panose="02020603050405020304" pitchFamily="18" charset="0"/>
                            </a:rPr>
                            <m:t>+</m:t>
                          </m:r>
                          <m:sSup>
                            <m:sSupPr>
                              <m:ctrlPr>
                                <a:rPr lang="en-US" sz="2400" b="0" i="1" smtClean="0">
                                  <a:solidFill>
                                    <a:srgbClr val="FF0000"/>
                                  </a:solidFill>
                                  <a:latin typeface="Cambria Math" panose="02040503050406030204" pitchFamily="18" charset="0"/>
                                  <a:cs typeface="Times New Roman" panose="02020603050405020304" pitchFamily="18" charset="0"/>
                                </a:rPr>
                              </m:ctrlPr>
                            </m:sSupPr>
                            <m:e>
                              <m:r>
                                <a:rPr lang="en-US" sz="2400" b="0" i="1" smtClean="0">
                                  <a:solidFill>
                                    <a:srgbClr val="FF0000"/>
                                  </a:solidFill>
                                  <a:latin typeface="Cambria Math" panose="02040503050406030204" pitchFamily="18" charset="0"/>
                                  <a:cs typeface="Times New Roman" panose="02020603050405020304" pitchFamily="18" charset="0"/>
                                </a:rPr>
                                <m:t>𝑒</m:t>
                              </m:r>
                            </m:e>
                            <m:sup>
                              <m:r>
                                <a:rPr lang="en-US" sz="2400" b="0" i="1" smtClean="0">
                                  <a:solidFill>
                                    <a:srgbClr val="FF0000"/>
                                  </a:solidFill>
                                  <a:latin typeface="Cambria Math" panose="02040503050406030204" pitchFamily="18" charset="0"/>
                                  <a:cs typeface="Times New Roman" panose="02020603050405020304" pitchFamily="18" charset="0"/>
                                </a:rPr>
                                <m:t>3</m:t>
                              </m:r>
                              <m:r>
                                <a:rPr lang="en-US" sz="2400" b="0" i="1" smtClean="0">
                                  <a:solidFill>
                                    <a:srgbClr val="FF0000"/>
                                  </a:solidFill>
                                  <a:latin typeface="Cambria Math" panose="02040503050406030204" pitchFamily="18" charset="0"/>
                                  <a:cs typeface="Times New Roman" panose="02020603050405020304" pitchFamily="18" charset="0"/>
                                </a:rPr>
                                <m:t>𝑥</m:t>
                              </m:r>
                            </m:sup>
                          </m:sSup>
                        </m:e>
                      </m:d>
                      <m:r>
                        <a:rPr lang="en-US" sz="2400" b="0" i="0" smtClean="0">
                          <a:latin typeface="Cambria Math" panose="02040503050406030204" pitchFamily="18" charset="0"/>
                          <a:cs typeface="Times New Roman" panose="02020603050405020304" pitchFamily="18" charset="0"/>
                        </a:rPr>
                        <m:t>+9</m:t>
                      </m:r>
                      <m:d>
                        <m:dPr>
                          <m:ctrlPr>
                            <a:rPr lang="en-US" sz="2400" b="0" i="1" smtClean="0">
                              <a:latin typeface="Cambria Math" panose="02040503050406030204" pitchFamily="18" charset="0"/>
                              <a:cs typeface="Times New Roman" panose="02020603050405020304" pitchFamily="18" charset="0"/>
                            </a:rPr>
                          </m:ctrlPr>
                        </m:dPr>
                        <m:e>
                          <m:r>
                            <a:rPr lang="en-US" sz="2400" b="0" i="1" smtClean="0">
                              <a:solidFill>
                                <a:srgbClr val="FF0000"/>
                              </a:solidFill>
                              <a:latin typeface="Cambria Math" panose="02040503050406030204" pitchFamily="18" charset="0"/>
                              <a:cs typeface="Times New Roman" panose="02020603050405020304" pitchFamily="18" charset="0"/>
                            </a:rPr>
                            <m:t>𝑥</m:t>
                          </m:r>
                          <m:sSup>
                            <m:sSupPr>
                              <m:ctrlPr>
                                <a:rPr lang="en-US" sz="2400" b="0" i="1" smtClean="0">
                                  <a:solidFill>
                                    <a:srgbClr val="FF0000"/>
                                  </a:solidFill>
                                  <a:latin typeface="Cambria Math" panose="02040503050406030204" pitchFamily="18" charset="0"/>
                                  <a:cs typeface="Times New Roman" panose="02020603050405020304" pitchFamily="18" charset="0"/>
                                </a:rPr>
                              </m:ctrlPr>
                            </m:sSupPr>
                            <m:e>
                              <m:r>
                                <a:rPr lang="en-US" sz="2400" b="0" i="1" smtClean="0">
                                  <a:solidFill>
                                    <a:srgbClr val="FF0000"/>
                                  </a:solidFill>
                                  <a:latin typeface="Cambria Math" panose="02040503050406030204" pitchFamily="18" charset="0"/>
                                  <a:cs typeface="Times New Roman" panose="02020603050405020304" pitchFamily="18" charset="0"/>
                                </a:rPr>
                                <m:t>𝑒</m:t>
                              </m:r>
                            </m:e>
                            <m:sup>
                              <m:r>
                                <a:rPr lang="en-US" sz="2400" b="0" i="1" smtClean="0">
                                  <a:solidFill>
                                    <a:srgbClr val="FF0000"/>
                                  </a:solidFill>
                                  <a:latin typeface="Cambria Math" panose="02040503050406030204" pitchFamily="18" charset="0"/>
                                  <a:cs typeface="Times New Roman" panose="02020603050405020304" pitchFamily="18" charset="0"/>
                                </a:rPr>
                                <m:t>3</m:t>
                              </m:r>
                              <m:r>
                                <a:rPr lang="en-US" sz="2400" b="0" i="1" smtClean="0">
                                  <a:solidFill>
                                    <a:srgbClr val="FF0000"/>
                                  </a:solidFill>
                                  <a:latin typeface="Cambria Math" panose="02040503050406030204" pitchFamily="18" charset="0"/>
                                  <a:cs typeface="Times New Roman" panose="02020603050405020304" pitchFamily="18" charset="0"/>
                                </a:rPr>
                                <m:t>𝑥</m:t>
                              </m:r>
                            </m:sup>
                          </m:sSup>
                        </m:e>
                      </m:d>
                      <m:r>
                        <a:rPr lang="en-US" sz="2400" b="0" i="0" smtClean="0">
                          <a:latin typeface="Cambria Math" panose="02040503050406030204" pitchFamily="18" charset="0"/>
                          <a:cs typeface="Times New Roman" panose="02020603050405020304" pitchFamily="18" charset="0"/>
                        </a:rPr>
                        <m:t>=0</m:t>
                      </m:r>
                    </m:oMath>
                  </m:oMathPara>
                </a14:m>
                <a:endParaRPr lang="en-US" sz="2400" dirty="0" smtClean="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9</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+6</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−18</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𝑒𝑥</m:t>
                          </m:r>
                        </m:sup>
                      </m:sSup>
                      <m:r>
                        <a:rPr lang="en-US" sz="2400" b="0" i="1" smtClean="0">
                          <a:latin typeface="Cambria Math" panose="02040503050406030204" pitchFamily="18" charset="0"/>
                          <a:cs typeface="Times New Roman" panose="02020603050405020304" pitchFamily="18" charset="0"/>
                        </a:rPr>
                        <m:t>−6</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+9</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=0</m:t>
                      </m:r>
                    </m:oMath>
                  </m:oMathPara>
                </a14:m>
                <a:endParaRPr lang="en-US" sz="2400" b="0" dirty="0" smtClean="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9</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−18</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+9</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e>
                      </m:d>
                      <m:r>
                        <a:rPr lang="en-US" sz="2400" b="0" i="1" smtClean="0">
                          <a:latin typeface="Cambria Math" panose="02040503050406030204" pitchFamily="18" charset="0"/>
                          <a:cs typeface="Times New Roman" panose="02020603050405020304" pitchFamily="18" charset="0"/>
                        </a:rPr>
                        <m:t>+</m:t>
                      </m:r>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6</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−6</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𝑥</m:t>
                              </m:r>
                            </m:sup>
                          </m:sSup>
                        </m:e>
                      </m:d>
                      <m:r>
                        <a:rPr lang="en-US" sz="2400" b="0" i="1" smtClean="0">
                          <a:latin typeface="Cambria Math" panose="02040503050406030204" pitchFamily="18" charset="0"/>
                          <a:cs typeface="Times New Roman" panose="02020603050405020304" pitchFamily="18" charset="0"/>
                        </a:rPr>
                        <m:t>=0, </m:t>
                      </m:r>
                      <m:r>
                        <m:rPr>
                          <m:sty m:val="p"/>
                        </m:rPr>
                        <a:rPr lang="en-US" sz="2400" b="0" i="0" smtClean="0">
                          <a:solidFill>
                            <a:srgbClr val="0070C0"/>
                          </a:solidFill>
                          <a:latin typeface="Cambria Math" panose="02040503050406030204" pitchFamily="18" charset="0"/>
                          <a:cs typeface="Times New Roman" panose="02020603050405020304" pitchFamily="18" charset="0"/>
                        </a:rPr>
                        <m:t>true</m:t>
                      </m:r>
                      <m:r>
                        <a:rPr lang="en-US" sz="2400" b="0" i="1" smtClean="0">
                          <a:latin typeface="Cambria Math" panose="02040503050406030204" pitchFamily="18" charset="0"/>
                          <a:cs typeface="Times New Roman" panose="020206030504050203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99011" y="407324"/>
                <a:ext cx="11388436" cy="6001643"/>
              </a:xfrm>
              <a:prstGeom prst="rect">
                <a:avLst/>
              </a:prstGeom>
              <a:blipFill>
                <a:blip r:embed="rId2"/>
                <a:stretch>
                  <a:fillRect l="-803" t="-813" r="-803"/>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smtClean="0"/>
              <a:t>(c) ASU Math - Scott Surgent. Report errors to surgent@asu.edu</a:t>
            </a:r>
            <a:endParaRPr lang="en-US"/>
          </a:p>
        </p:txBody>
      </p:sp>
      <p:sp>
        <p:nvSpPr>
          <p:cNvPr id="4" name="Slide Number Placeholder 3"/>
          <p:cNvSpPr>
            <a:spLocks noGrp="1"/>
          </p:cNvSpPr>
          <p:nvPr>
            <p:ph type="sldNum" sz="quarter" idx="12"/>
          </p:nvPr>
        </p:nvSpPr>
        <p:spPr/>
        <p:txBody>
          <a:bodyPr/>
          <a:lstStyle/>
          <a:p>
            <a:fld id="{53BF2739-8BC0-4E03-A2A0-C5DA0F17BACD}" type="slidenum">
              <a:rPr lang="en-US" smtClean="0"/>
              <a:t>2</a:t>
            </a:fld>
            <a:endParaRPr lang="en-US"/>
          </a:p>
        </p:txBody>
      </p:sp>
    </p:spTree>
    <p:extLst>
      <p:ext uri="{BB962C8B-B14F-4D97-AF65-F5344CB8AC3E}">
        <p14:creationId xmlns:p14="http://schemas.microsoft.com/office/powerpoint/2010/main" val="238504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90698" y="390698"/>
                <a:ext cx="11238807" cy="5262979"/>
              </a:xfrm>
              <a:prstGeom prst="rect">
                <a:avLst/>
              </a:prstGeom>
              <a:noFill/>
            </p:spPr>
            <p:txBody>
              <a:bodyPr wrap="square" rtlCol="0">
                <a:spAutoFit/>
              </a:bodyPr>
              <a:lstStyle/>
              <a:p>
                <a:pPr algn="just"/>
                <a:r>
                  <a:rPr lang="en-US" sz="2400" b="1" dirty="0" smtClean="0">
                    <a:latin typeface="Times New Roman" panose="02020603050405020304" pitchFamily="18" charset="0"/>
                    <a:cs typeface="Times New Roman" panose="02020603050405020304" pitchFamily="18" charset="0"/>
                  </a:rPr>
                  <a:t>General Rule (stated without proof for now): </a:t>
                </a:r>
                <a:r>
                  <a:rPr lang="en-US" sz="2400" dirty="0" smtClean="0">
                    <a:latin typeface="Times New Roman" panose="02020603050405020304" pitchFamily="18" charset="0"/>
                    <a:cs typeface="Times New Roman" panose="02020603050405020304" pitchFamily="18" charset="0"/>
                  </a:rPr>
                  <a:t>If </a:t>
                </a:r>
                <a14:m>
                  <m:oMath xmlns:m="http://schemas.openxmlformats.org/officeDocument/2006/math">
                    <m:r>
                      <a:rPr lang="en-US" sz="2400" b="0" i="1" smtClean="0">
                        <a:latin typeface="Cambria Math" panose="02040503050406030204" pitchFamily="18" charset="0"/>
                      </a:rPr>
                      <m:t>𝑟</m:t>
                    </m:r>
                  </m:oMath>
                </a14:m>
                <a:r>
                  <a:rPr lang="en-US" sz="2400" dirty="0" smtClean="0">
                    <a:latin typeface="Times New Roman" panose="02020603050405020304" pitchFamily="18" charset="0"/>
                    <a:cs typeface="Times New Roman" panose="02020603050405020304" pitchFamily="18" charset="0"/>
                  </a:rPr>
                  <a:t> is a real-valued root with multiplicity </a:t>
                </a:r>
                <a:r>
                  <a:rPr lang="en-US" sz="2400" i="1" dirty="0" smtClean="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 of the auxiliary polynomial of a linear, homogenous ODE with constant coefficients, then it provides </a:t>
                </a:r>
                <a:r>
                  <a:rPr lang="en-US" sz="2400" i="1" dirty="0" smtClean="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 linearly independent solutions, which are</a:t>
                </a:r>
              </a:p>
              <a:p>
                <a:pPr algn="just"/>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𝑟𝑥</m:t>
                          </m:r>
                        </m:sup>
                      </m:sSup>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r>
                        <a:rPr lang="en-US" sz="2400" b="0" i="1" smtClean="0">
                          <a:latin typeface="Cambria Math" panose="02040503050406030204" pitchFamily="18" charset="0"/>
                        </a:rPr>
                        <m:t>𝑥</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𝑟𝑥</m:t>
                          </m:r>
                        </m:sup>
                      </m:sSup>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3</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𝑟𝑥</m:t>
                          </m:r>
                        </m:sup>
                      </m:sSup>
                      <m:r>
                        <a:rPr lang="en-US" sz="2400" b="0" i="1" smtClean="0">
                          <a:latin typeface="Cambria Math" panose="02040503050406030204" pitchFamily="18" charset="0"/>
                        </a:rPr>
                        <m:t>,  …,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𝑛</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𝑛</m:t>
                          </m:r>
                          <m:r>
                            <a:rPr lang="en-US" sz="2400" b="0" i="1" smtClean="0">
                              <a:latin typeface="Cambria Math" panose="02040503050406030204" pitchFamily="18" charset="0"/>
                            </a:rPr>
                            <m:t>−1</m:t>
                          </m:r>
                        </m:sup>
                      </m:sSup>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𝑟𝑥</m:t>
                          </m:r>
                        </m:sup>
                      </m:sSup>
                      <m:r>
                        <a:rPr lang="en-US" sz="2400" b="0" i="1" smtClean="0">
                          <a:latin typeface="Cambria Math" panose="020405030504060302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Example: </a:t>
                </a:r>
                <a:r>
                  <a:rPr lang="en-US" sz="2400" dirty="0" smtClean="0">
                    <a:latin typeface="Times New Roman" panose="02020603050405020304" pitchFamily="18" charset="0"/>
                    <a:cs typeface="Times New Roman" panose="02020603050405020304" pitchFamily="18" charset="0"/>
                  </a:rPr>
                  <a:t>Solve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+3</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+3</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Solution: </a:t>
                </a:r>
                <a:r>
                  <a:rPr lang="en-US" sz="2400" dirty="0" smtClean="0">
                    <a:latin typeface="Times New Roman" panose="02020603050405020304" pitchFamily="18" charset="0"/>
                    <a:cs typeface="Times New Roman" panose="02020603050405020304" pitchFamily="18" charset="0"/>
                  </a:rPr>
                  <a:t>The auxiliary polynomial is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3</m:t>
                        </m:r>
                      </m:sup>
                    </m:sSup>
                    <m:r>
                      <a:rPr lang="en-US" sz="2400" b="0" i="1" smtClean="0">
                        <a:latin typeface="Cambria Math" panose="02040503050406030204" pitchFamily="18" charset="0"/>
                        <a:cs typeface="Times New Roman" panose="02020603050405020304" pitchFamily="18" charset="0"/>
                      </a:rPr>
                      <m:t>+3</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+3</m:t>
                    </m:r>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+1=0</m:t>
                    </m:r>
                  </m:oMath>
                </a14:m>
                <a:r>
                  <a:rPr lang="en-US" sz="2400" dirty="0" smtClean="0">
                    <a:latin typeface="Times New Roman" panose="02020603050405020304" pitchFamily="18" charset="0"/>
                    <a:cs typeface="Times New Roman" panose="02020603050405020304" pitchFamily="18" charset="0"/>
                  </a:rPr>
                  <a:t>, which factors as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+1</m:t>
                            </m:r>
                          </m:e>
                        </m:d>
                      </m:e>
                      <m:sup>
                        <m:r>
                          <a:rPr lang="en-US" sz="2400" b="0" i="1" smtClean="0">
                            <a:latin typeface="Cambria Math" panose="02040503050406030204" pitchFamily="18" charset="0"/>
                            <a:cs typeface="Times New Roman" panose="02020603050405020304" pitchFamily="18" charset="0"/>
                          </a:rPr>
                          <m:t>3</m:t>
                        </m:r>
                      </m:sup>
                    </m:sSup>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 Thus,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=−1</m:t>
                    </m:r>
                  </m:oMath>
                </a14:m>
                <a:r>
                  <a:rPr lang="en-US" sz="2400" dirty="0" smtClean="0">
                    <a:latin typeface="Times New Roman" panose="02020603050405020304" pitchFamily="18" charset="0"/>
                    <a:cs typeface="Times New Roman" panose="02020603050405020304" pitchFamily="18" charset="0"/>
                  </a:rPr>
                  <a:t> is the root of this polynomial, with multiplicity 3.</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individual solutions are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1</m:t>
                        </m:r>
                      </m:sub>
                    </m:sSub>
                    <m:r>
                      <a:rPr lang="en-US" sz="2400" b="0" i="1" smtClean="0">
                        <a:latin typeface="Cambria Math" panose="02040503050406030204" pitchFamily="18" charset="0"/>
                        <a:cs typeface="Times New Roman" panose="02020603050405020304" pitchFamily="18" charset="0"/>
                      </a:rPr>
                      <m:t>=</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  </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2</m:t>
                        </m:r>
                      </m:sub>
                    </m:sSub>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3</m:t>
                        </m:r>
                      </m:sub>
                    </m:sSub>
                    <m:r>
                      <a:rPr lang="en-US" sz="2400" b="0" i="1" smtClean="0">
                        <a:latin typeface="Cambria Math" panose="02040503050406030204" pitchFamily="18" charset="0"/>
                        <a:cs typeface="Times New Roman" panose="02020603050405020304" pitchFamily="18" charset="0"/>
                      </a:rPr>
                      <m:t>=</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𝑥</m:t>
                        </m:r>
                      </m:e>
                      <m:sup>
                        <m:r>
                          <a:rPr lang="en-US" sz="2400" b="0" i="1" smtClean="0">
                            <a:latin typeface="Cambria Math" panose="02040503050406030204" pitchFamily="18" charset="0"/>
                            <a:cs typeface="Times New Roman" panose="02020603050405020304" pitchFamily="18" charset="0"/>
                          </a:rPr>
                          <m:t>2</m:t>
                        </m:r>
                      </m:sup>
                    </m:sSup>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general solution is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2</m:t>
                        </m:r>
                      </m:sub>
                    </m:sSub>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3</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𝑥</m:t>
                        </m:r>
                      </m:e>
                      <m:sup>
                        <m:r>
                          <a:rPr lang="en-US" sz="2400" b="0" i="1" smtClean="0">
                            <a:latin typeface="Cambria Math" panose="02040503050406030204" pitchFamily="18" charset="0"/>
                            <a:cs typeface="Times New Roman" panose="02020603050405020304" pitchFamily="18" charset="0"/>
                          </a:rPr>
                          <m:t>2</m:t>
                        </m:r>
                      </m:sup>
                    </m:sSup>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a:t>
                </a:r>
              </a:p>
            </p:txBody>
          </p:sp>
        </mc:Choice>
        <mc:Fallback xmlns="">
          <p:sp>
            <p:nvSpPr>
              <p:cNvPr id="2" name="TextBox 1"/>
              <p:cNvSpPr txBox="1">
                <a:spLocks noRot="1" noChangeAspect="1" noMove="1" noResize="1" noEditPoints="1" noAdjustHandles="1" noChangeArrowheads="1" noChangeShapeType="1" noTextEdit="1"/>
              </p:cNvSpPr>
              <p:nvPr/>
            </p:nvSpPr>
            <p:spPr>
              <a:xfrm>
                <a:off x="390698" y="390698"/>
                <a:ext cx="11238807" cy="5262979"/>
              </a:xfrm>
              <a:prstGeom prst="rect">
                <a:avLst/>
              </a:prstGeom>
              <a:blipFill>
                <a:blip r:embed="rId2"/>
                <a:stretch>
                  <a:fillRect l="-813" t="-927" r="-868" b="-1738"/>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smtClean="0"/>
              <a:t>(c) ASU Math - Scott Surgent. Report errors to surgent@asu.edu</a:t>
            </a:r>
            <a:endParaRPr lang="en-US"/>
          </a:p>
        </p:txBody>
      </p:sp>
      <p:sp>
        <p:nvSpPr>
          <p:cNvPr id="4" name="Slide Number Placeholder 3"/>
          <p:cNvSpPr>
            <a:spLocks noGrp="1"/>
          </p:cNvSpPr>
          <p:nvPr>
            <p:ph type="sldNum" sz="quarter" idx="12"/>
          </p:nvPr>
        </p:nvSpPr>
        <p:spPr/>
        <p:txBody>
          <a:bodyPr/>
          <a:lstStyle/>
          <a:p>
            <a:fld id="{53BF2739-8BC0-4E03-A2A0-C5DA0F17BACD}" type="slidenum">
              <a:rPr lang="en-US" smtClean="0"/>
              <a:t>3</a:t>
            </a:fld>
            <a:endParaRPr lang="en-US"/>
          </a:p>
        </p:txBody>
      </p:sp>
    </p:spTree>
    <p:extLst>
      <p:ext uri="{BB962C8B-B14F-4D97-AF65-F5344CB8AC3E}">
        <p14:creationId xmlns:p14="http://schemas.microsoft.com/office/powerpoint/2010/main" val="337146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49135" y="307571"/>
                <a:ext cx="11521440" cy="6370975"/>
              </a:xfrm>
              <a:prstGeom prst="rect">
                <a:avLst/>
              </a:prstGeom>
            </p:spPr>
            <p:txBody>
              <a:bodyPr wrap="square">
                <a:spAutoFit/>
              </a:bodyPr>
              <a:lstStyle/>
              <a:p>
                <a:pPr algn="just"/>
                <a:r>
                  <a:rPr lang="en-US" sz="2400" b="1" dirty="0" smtClean="0">
                    <a:latin typeface="Times New Roman" panose="02020603050405020304" pitchFamily="18" charset="0"/>
                    <a:cs typeface="Times New Roman" panose="02020603050405020304" pitchFamily="18" charset="0"/>
                  </a:rPr>
                  <a:t>Example: </a:t>
                </a:r>
                <a:r>
                  <a:rPr lang="en-US" sz="2400" dirty="0" smtClean="0">
                    <a:latin typeface="Times New Roman" panose="02020603050405020304" pitchFamily="18" charset="0"/>
                    <a:cs typeface="Times New Roman" panose="02020603050405020304" pitchFamily="18" charset="0"/>
                  </a:rPr>
                  <a:t>Solve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−2</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−7</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−4</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Solution: </a:t>
                </a:r>
                <a:r>
                  <a:rPr lang="en-US" sz="2400" dirty="0" smtClean="0">
                    <a:latin typeface="Times New Roman" panose="02020603050405020304" pitchFamily="18" charset="0"/>
                    <a:cs typeface="Times New Roman" panose="02020603050405020304" pitchFamily="18" charset="0"/>
                  </a:rPr>
                  <a:t>The auxiliary polynomial is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3</m:t>
                        </m:r>
                      </m:sup>
                    </m:sSup>
                    <m:r>
                      <a:rPr lang="en-US" sz="2400" b="0" i="1" smtClean="0">
                        <a:latin typeface="Cambria Math" panose="02040503050406030204" pitchFamily="18" charset="0"/>
                        <a:cs typeface="Times New Roman" panose="02020603050405020304" pitchFamily="18" charset="0"/>
                      </a:rPr>
                      <m:t>−2</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−7</m:t>
                    </m:r>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−4=0</m:t>
                    </m:r>
                  </m:oMath>
                </a14:m>
                <a:r>
                  <a:rPr lang="en-US" sz="2400" dirty="0" smtClean="0">
                    <a:latin typeface="Times New Roman" panose="02020603050405020304" pitchFamily="18" charset="0"/>
                    <a:cs typeface="Times New Roman" panose="02020603050405020304" pitchFamily="18" charset="0"/>
                  </a:rPr>
                  <a:t>. It’s difficult to factor a cubic, so we graph it to locate its roots:</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graph appears to pass through </a:t>
                </a:r>
                <a:r>
                  <a:rPr lang="en-US" sz="2400" i="1" dirty="0" smtClean="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 = 4, and glance </a:t>
                </a:r>
              </a:p>
              <a:p>
                <a:pPr algn="just"/>
                <a:r>
                  <a:rPr lang="en-US" sz="2400" dirty="0" smtClean="0">
                    <a:latin typeface="Times New Roman" panose="02020603050405020304" pitchFamily="18" charset="0"/>
                    <a:cs typeface="Times New Roman" panose="02020603050405020304" pitchFamily="18" charset="0"/>
                  </a:rPr>
                  <a:t>the </a:t>
                </a:r>
                <a:r>
                  <a:rPr lang="en-US" sz="2400" i="1" dirty="0" smtClean="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-axis at </a:t>
                </a:r>
                <a:r>
                  <a:rPr lang="en-US" sz="2400" i="1" dirty="0" smtClean="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 = –1, which suggests a root of </a:t>
                </a:r>
              </a:p>
              <a:p>
                <a:pPr algn="just"/>
                <a:r>
                  <a:rPr lang="en-US" sz="2400" dirty="0" smtClean="0">
                    <a:latin typeface="Times New Roman" panose="02020603050405020304" pitchFamily="18" charset="0"/>
                    <a:cs typeface="Times New Roman" panose="02020603050405020304" pitchFamily="18" charset="0"/>
                  </a:rPr>
                  <a:t>multiplicity 2.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possible factorization is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+1</m:t>
                            </m:r>
                          </m:e>
                        </m:d>
                      </m:e>
                      <m:sup>
                        <m:r>
                          <a:rPr lang="en-US" sz="2400" b="0" i="1" smtClean="0">
                            <a:latin typeface="Cambria Math" panose="02040503050406030204" pitchFamily="18" charset="0"/>
                            <a:cs typeface="Times New Roman" panose="02020603050405020304" pitchFamily="18" charset="0"/>
                          </a:rPr>
                          <m:t>2</m:t>
                        </m:r>
                      </m:sup>
                    </m:sSup>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−4</m:t>
                        </m:r>
                      </m:e>
                    </m:d>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(You should expand this to verify that this is true.)</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Thus, the roots are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=4</m:t>
                    </m:r>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=−1</m:t>
                    </m:r>
                  </m:oMath>
                </a14:m>
                <a:r>
                  <a:rPr lang="en-US" sz="2400" dirty="0" smtClean="0">
                    <a:latin typeface="Times New Roman" panose="02020603050405020304" pitchFamily="18" charset="0"/>
                    <a:cs typeface="Times New Roman" panose="02020603050405020304" pitchFamily="18" charset="0"/>
                  </a:rPr>
                  <a:t> with </a:t>
                </a:r>
                <a:r>
                  <a:rPr lang="en-US" sz="2400" dirty="0" err="1" smtClean="0">
                    <a:latin typeface="Times New Roman" panose="02020603050405020304" pitchFamily="18" charset="0"/>
                    <a:cs typeface="Times New Roman" panose="02020603050405020304" pitchFamily="18" charset="0"/>
                  </a:rPr>
                  <a:t>mult</a:t>
                </a:r>
                <a:r>
                  <a:rPr lang="en-US" sz="2400" dirty="0" smtClean="0">
                    <a:latin typeface="Times New Roman" panose="02020603050405020304" pitchFamily="18" charset="0"/>
                    <a:cs typeface="Times New Roman" panose="02020603050405020304" pitchFamily="18" charset="0"/>
                  </a:rPr>
                  <a:t>. 2.</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general solution is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4</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2</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3</m:t>
                        </m:r>
                      </m:sub>
                    </m:sSub>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We check linear independence on the next slide.</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349135" y="307571"/>
                <a:ext cx="11521440" cy="6370975"/>
              </a:xfrm>
              <a:prstGeom prst="rect">
                <a:avLst/>
              </a:prstGeom>
              <a:blipFill>
                <a:blip r:embed="rId2"/>
                <a:stretch>
                  <a:fillRect l="-794" t="-765" r="-847" b="-1147"/>
                </a:stretch>
              </a:blipFill>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7653943" y="1998431"/>
            <a:ext cx="3733800" cy="3343275"/>
          </a:xfrm>
          <a:prstGeom prst="rect">
            <a:avLst/>
          </a:prstGeom>
        </p:spPr>
      </p:pic>
      <p:sp>
        <p:nvSpPr>
          <p:cNvPr id="4" name="Footer Placeholder 3"/>
          <p:cNvSpPr>
            <a:spLocks noGrp="1"/>
          </p:cNvSpPr>
          <p:nvPr>
            <p:ph type="ftr" sz="quarter" idx="11"/>
          </p:nvPr>
        </p:nvSpPr>
        <p:spPr/>
        <p:txBody>
          <a:bodyPr/>
          <a:lstStyle/>
          <a:p>
            <a:r>
              <a:rPr lang="en-US" smtClean="0"/>
              <a:t>(c) ASU Math - Scott Surgent. Report errors to surgent@asu.edu</a:t>
            </a:r>
            <a:endParaRPr lang="en-US"/>
          </a:p>
        </p:txBody>
      </p:sp>
      <p:sp>
        <p:nvSpPr>
          <p:cNvPr id="5" name="Slide Number Placeholder 4"/>
          <p:cNvSpPr>
            <a:spLocks noGrp="1"/>
          </p:cNvSpPr>
          <p:nvPr>
            <p:ph type="sldNum" sz="quarter" idx="12"/>
          </p:nvPr>
        </p:nvSpPr>
        <p:spPr/>
        <p:txBody>
          <a:bodyPr/>
          <a:lstStyle/>
          <a:p>
            <a:fld id="{53BF2739-8BC0-4E03-A2A0-C5DA0F17BACD}" type="slidenum">
              <a:rPr lang="en-US" smtClean="0"/>
              <a:t>4</a:t>
            </a:fld>
            <a:endParaRPr lang="en-US"/>
          </a:p>
        </p:txBody>
      </p:sp>
    </p:spTree>
    <p:extLst>
      <p:ext uri="{BB962C8B-B14F-4D97-AF65-F5344CB8AC3E}">
        <p14:creationId xmlns:p14="http://schemas.microsoft.com/office/powerpoint/2010/main" val="173642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432262" y="407324"/>
                <a:ext cx="11230494" cy="6001643"/>
              </a:xfrm>
              <a:prstGeom prst="rect">
                <a:avLst/>
              </a:prstGeom>
              <a:noFill/>
            </p:spPr>
            <p:txBody>
              <a:bodyPr wrap="square" rtlCol="0">
                <a:spAutoFit/>
              </a:bodyPr>
              <a:lstStyle/>
              <a:p>
                <a:pPr algn="just"/>
                <a:r>
                  <a:rPr lang="en-US" sz="2400" dirty="0" smtClean="0">
                    <a:latin typeface="Times New Roman" panose="02020603050405020304" pitchFamily="18" charset="0"/>
                    <a:cs typeface="Times New Roman" panose="02020603050405020304" pitchFamily="18" charset="0"/>
                  </a:rPr>
                  <a:t>From the last slide, we have </a:t>
                </a:r>
                <a14:m>
                  <m:oMath xmlns:m="http://schemas.openxmlformats.org/officeDocument/2006/math">
                    <m:r>
                      <a:rPr lang="en-US" sz="2400" i="1">
                        <a:latin typeface="Cambria Math" panose="02040503050406030204" pitchFamily="18" charset="0"/>
                        <a:cs typeface="Times New Roman" panose="02020603050405020304" pitchFamily="18" charset="0"/>
                      </a:rPr>
                      <m:t>𝑦</m:t>
                    </m:r>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𝐶</m:t>
                        </m:r>
                      </m:e>
                      <m:sub>
                        <m:r>
                          <a:rPr lang="en-US" sz="2400" i="1">
                            <a:latin typeface="Cambria Math" panose="02040503050406030204" pitchFamily="18" charset="0"/>
                            <a:cs typeface="Times New Roman" panose="02020603050405020304" pitchFamily="18" charset="0"/>
                          </a:rPr>
                          <m:t>1</m:t>
                        </m:r>
                      </m:sub>
                    </m:sSub>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4</m:t>
                        </m:r>
                        <m:r>
                          <a:rPr lang="en-US" sz="2400" i="1">
                            <a:latin typeface="Cambria Math" panose="02040503050406030204" pitchFamily="18" charset="0"/>
                            <a:cs typeface="Times New Roman" panose="02020603050405020304" pitchFamily="18" charset="0"/>
                          </a:rPr>
                          <m:t>𝑥</m:t>
                        </m:r>
                      </m:sup>
                    </m:sSup>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𝐶</m:t>
                        </m:r>
                      </m:e>
                      <m:sub>
                        <m:r>
                          <a:rPr lang="en-US" sz="2400" i="1">
                            <a:latin typeface="Cambria Math" panose="02040503050406030204" pitchFamily="18" charset="0"/>
                            <a:cs typeface="Times New Roman" panose="02020603050405020304" pitchFamily="18" charset="0"/>
                          </a:rPr>
                          <m:t>2</m:t>
                        </m:r>
                      </m:sub>
                    </m:sSub>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𝑥</m:t>
                        </m:r>
                      </m:sup>
                    </m:sSup>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𝐶</m:t>
                        </m:r>
                      </m:e>
                      <m:sub>
                        <m:r>
                          <a:rPr lang="en-US" sz="2400" i="1">
                            <a:latin typeface="Cambria Math" panose="02040503050406030204" pitchFamily="18" charset="0"/>
                            <a:cs typeface="Times New Roman" panose="02020603050405020304" pitchFamily="18" charset="0"/>
                          </a:rPr>
                          <m:t>3</m:t>
                        </m:r>
                      </m:sub>
                    </m:sSub>
                    <m:r>
                      <a:rPr lang="en-US" sz="2400" i="1">
                        <a:latin typeface="Cambria Math" panose="02040503050406030204" pitchFamily="18" charset="0"/>
                        <a:cs typeface="Times New Roman" panose="02020603050405020304" pitchFamily="18" charset="0"/>
                      </a:rPr>
                      <m:t>𝑥</m:t>
                    </m:r>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𝑒</m:t>
                        </m:r>
                      </m:e>
                      <m:sup>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𝑥</m:t>
                        </m:r>
                      </m:sup>
                    </m:sSup>
                  </m:oMath>
                </a14:m>
                <a:r>
                  <a:rPr lang="en-US" sz="2400" dirty="0" smtClean="0">
                    <a:latin typeface="Times New Roman" panose="02020603050405020304" pitchFamily="18" charset="0"/>
                    <a:cs typeface="Times New Roman" panose="02020603050405020304" pitchFamily="18" charset="0"/>
                  </a:rPr>
                  <a:t> as the general solution of </a:t>
                </a:r>
                <a14:m>
                  <m:oMath xmlns:m="http://schemas.openxmlformats.org/officeDocument/2006/math">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𝑦</m:t>
                        </m:r>
                      </m:e>
                      <m:sup>
                        <m:r>
                          <a:rPr lang="en-US" sz="2400" i="1">
                            <a:latin typeface="Cambria Math" panose="02040503050406030204" pitchFamily="18" charset="0"/>
                            <a:cs typeface="Times New Roman" panose="02020603050405020304" pitchFamily="18" charset="0"/>
                          </a:rPr>
                          <m:t>′′′</m:t>
                        </m:r>
                      </m:sup>
                    </m:sSup>
                    <m:r>
                      <a:rPr lang="en-US" sz="2400" i="1">
                        <a:latin typeface="Cambria Math" panose="02040503050406030204" pitchFamily="18" charset="0"/>
                        <a:cs typeface="Times New Roman" panose="02020603050405020304" pitchFamily="18" charset="0"/>
                      </a:rPr>
                      <m:t>−2</m:t>
                    </m:r>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𝑦</m:t>
                        </m:r>
                      </m:e>
                      <m:sup>
                        <m:r>
                          <a:rPr lang="en-US" sz="2400" i="1">
                            <a:latin typeface="Cambria Math" panose="02040503050406030204" pitchFamily="18" charset="0"/>
                            <a:cs typeface="Times New Roman" panose="02020603050405020304" pitchFamily="18" charset="0"/>
                          </a:rPr>
                          <m:t>′′</m:t>
                        </m:r>
                      </m:sup>
                    </m:sSup>
                    <m:r>
                      <a:rPr lang="en-US" sz="2400" i="1">
                        <a:latin typeface="Cambria Math" panose="02040503050406030204" pitchFamily="18" charset="0"/>
                        <a:cs typeface="Times New Roman" panose="02020603050405020304" pitchFamily="18" charset="0"/>
                      </a:rPr>
                      <m:t>−7</m:t>
                    </m:r>
                    <m:sSup>
                      <m:sSupPr>
                        <m:ctrlPr>
                          <a:rPr lang="en-US" sz="2400" i="1">
                            <a:latin typeface="Cambria Math" panose="02040503050406030204" pitchFamily="18" charset="0"/>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𝑦</m:t>
                        </m:r>
                      </m:e>
                      <m:sup>
                        <m:r>
                          <a:rPr lang="en-US" sz="2400" i="1">
                            <a:latin typeface="Cambria Math" panose="02040503050406030204" pitchFamily="18" charset="0"/>
                            <a:cs typeface="Times New Roman" panose="02020603050405020304" pitchFamily="18" charset="0"/>
                          </a:rPr>
                          <m:t>′</m:t>
                        </m:r>
                      </m:sup>
                    </m:sSup>
                    <m:r>
                      <a:rPr lang="en-US" sz="2400" i="1">
                        <a:latin typeface="Cambria Math" panose="02040503050406030204" pitchFamily="18" charset="0"/>
                        <a:cs typeface="Times New Roman" panose="02020603050405020304" pitchFamily="18" charset="0"/>
                      </a:rPr>
                      <m:t>−4</m:t>
                    </m:r>
                    <m:r>
                      <a:rPr lang="en-US" sz="2400" i="1">
                        <a:latin typeface="Cambria Math" panose="02040503050406030204" pitchFamily="18" charset="0"/>
                        <a:cs typeface="Times New Roman" panose="02020603050405020304" pitchFamily="18" charset="0"/>
                      </a:rPr>
                      <m:t>𝑦</m:t>
                    </m:r>
                    <m:r>
                      <a:rPr lang="en-US" sz="2400" i="1">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 We now check that the individual solutions are linearly independent by finding the </a:t>
                </a:r>
                <a:r>
                  <a:rPr lang="en-US" sz="2400" dirty="0" err="1" smtClean="0">
                    <a:latin typeface="Times New Roman" panose="02020603050405020304" pitchFamily="18" charset="0"/>
                    <a:cs typeface="Times New Roman" panose="02020603050405020304" pitchFamily="18" charset="0"/>
                  </a:rPr>
                  <a:t>Wronskian</a:t>
                </a:r>
                <a:r>
                  <a:rPr lang="en-US" sz="2400" dirty="0" smtClean="0">
                    <a:latin typeface="Times New Roman" panose="02020603050405020304" pitchFamily="18" charset="0"/>
                    <a:cs typeface="Times New Roman" panose="02020603050405020304" pitchFamily="18" charset="0"/>
                  </a:rPr>
                  <a:t>:</a:t>
                </a: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Thus, the three individual solutions are linearly independent.</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32262" y="407324"/>
                <a:ext cx="11230494" cy="6001643"/>
              </a:xfrm>
              <a:prstGeom prst="rect">
                <a:avLst/>
              </a:prstGeom>
              <a:blipFill>
                <a:blip r:embed="rId2"/>
                <a:stretch>
                  <a:fillRect l="-869" t="-813" r="-814" b="-1423"/>
                </a:stretch>
              </a:blipFill>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3155805" y="1581877"/>
            <a:ext cx="6296025" cy="942975"/>
          </a:xfrm>
          <a:prstGeom prst="rect">
            <a:avLst/>
          </a:prstGeom>
        </p:spPr>
      </p:pic>
      <p:pic>
        <p:nvPicPr>
          <p:cNvPr id="4" name="Picture 3"/>
          <p:cNvPicPr>
            <a:picLocks noChangeAspect="1"/>
          </p:cNvPicPr>
          <p:nvPr/>
        </p:nvPicPr>
        <p:blipFill>
          <a:blip r:embed="rId4"/>
          <a:stretch>
            <a:fillRect/>
          </a:stretch>
        </p:blipFill>
        <p:spPr>
          <a:xfrm>
            <a:off x="632544" y="2613402"/>
            <a:ext cx="10829925" cy="790575"/>
          </a:xfrm>
          <a:prstGeom prst="rect">
            <a:avLst/>
          </a:prstGeom>
        </p:spPr>
      </p:pic>
      <p:pic>
        <p:nvPicPr>
          <p:cNvPr id="5" name="Picture 4"/>
          <p:cNvPicPr>
            <a:picLocks noChangeAspect="1"/>
          </p:cNvPicPr>
          <p:nvPr/>
        </p:nvPicPr>
        <p:blipFill>
          <a:blip r:embed="rId5"/>
          <a:stretch>
            <a:fillRect/>
          </a:stretch>
        </p:blipFill>
        <p:spPr>
          <a:xfrm>
            <a:off x="2337518" y="3569580"/>
            <a:ext cx="7419975" cy="762000"/>
          </a:xfrm>
          <a:prstGeom prst="rect">
            <a:avLst/>
          </a:prstGeom>
        </p:spPr>
      </p:pic>
      <p:pic>
        <p:nvPicPr>
          <p:cNvPr id="6" name="Picture 5"/>
          <p:cNvPicPr>
            <a:picLocks noChangeAspect="1"/>
          </p:cNvPicPr>
          <p:nvPr/>
        </p:nvPicPr>
        <p:blipFill>
          <a:blip r:embed="rId6"/>
          <a:stretch>
            <a:fillRect/>
          </a:stretch>
        </p:blipFill>
        <p:spPr>
          <a:xfrm>
            <a:off x="3979372" y="4563773"/>
            <a:ext cx="4000500" cy="390525"/>
          </a:xfrm>
          <a:prstGeom prst="rect">
            <a:avLst/>
          </a:prstGeom>
        </p:spPr>
      </p:pic>
      <p:pic>
        <p:nvPicPr>
          <p:cNvPr id="7" name="Picture 6"/>
          <p:cNvPicPr>
            <a:picLocks noChangeAspect="1"/>
          </p:cNvPicPr>
          <p:nvPr/>
        </p:nvPicPr>
        <p:blipFill>
          <a:blip r:embed="rId7"/>
          <a:stretch>
            <a:fillRect/>
          </a:stretch>
        </p:blipFill>
        <p:spPr>
          <a:xfrm>
            <a:off x="3979372" y="5259183"/>
            <a:ext cx="1000125" cy="314325"/>
          </a:xfrm>
          <a:prstGeom prst="rect">
            <a:avLst/>
          </a:prstGeom>
        </p:spPr>
      </p:pic>
      <p:pic>
        <p:nvPicPr>
          <p:cNvPr id="8" name="Picture 7"/>
          <p:cNvPicPr>
            <a:picLocks noChangeAspect="1"/>
          </p:cNvPicPr>
          <p:nvPr/>
        </p:nvPicPr>
        <p:blipFill>
          <a:blip r:embed="rId8"/>
          <a:stretch>
            <a:fillRect/>
          </a:stretch>
        </p:blipFill>
        <p:spPr>
          <a:xfrm>
            <a:off x="5161944" y="5249658"/>
            <a:ext cx="504825" cy="323850"/>
          </a:xfrm>
          <a:prstGeom prst="rect">
            <a:avLst/>
          </a:prstGeom>
        </p:spPr>
      </p:pic>
      <p:pic>
        <p:nvPicPr>
          <p:cNvPr id="9" name="Picture 8"/>
          <p:cNvPicPr>
            <a:picLocks noChangeAspect="1"/>
          </p:cNvPicPr>
          <p:nvPr/>
        </p:nvPicPr>
        <p:blipFill>
          <a:blip r:embed="rId9"/>
          <a:stretch>
            <a:fillRect/>
          </a:stretch>
        </p:blipFill>
        <p:spPr>
          <a:xfrm>
            <a:off x="6035036" y="5140120"/>
            <a:ext cx="1962150" cy="542925"/>
          </a:xfrm>
          <a:prstGeom prst="rect">
            <a:avLst/>
          </a:prstGeom>
        </p:spPr>
      </p:pic>
      <p:sp>
        <p:nvSpPr>
          <p:cNvPr id="10" name="Footer Placeholder 9"/>
          <p:cNvSpPr>
            <a:spLocks noGrp="1"/>
          </p:cNvSpPr>
          <p:nvPr>
            <p:ph type="ftr" sz="quarter" idx="11"/>
          </p:nvPr>
        </p:nvSpPr>
        <p:spPr/>
        <p:txBody>
          <a:bodyPr/>
          <a:lstStyle/>
          <a:p>
            <a:r>
              <a:rPr lang="en-US" smtClean="0"/>
              <a:t>(c) ASU Math - Scott Surgent. Report errors to surgent@asu.edu</a:t>
            </a:r>
            <a:endParaRPr lang="en-US"/>
          </a:p>
        </p:txBody>
      </p:sp>
      <p:sp>
        <p:nvSpPr>
          <p:cNvPr id="11" name="Slide Number Placeholder 10"/>
          <p:cNvSpPr>
            <a:spLocks noGrp="1"/>
          </p:cNvSpPr>
          <p:nvPr>
            <p:ph type="sldNum" sz="quarter" idx="12"/>
          </p:nvPr>
        </p:nvSpPr>
        <p:spPr/>
        <p:txBody>
          <a:bodyPr/>
          <a:lstStyle/>
          <a:p>
            <a:fld id="{53BF2739-8BC0-4E03-A2A0-C5DA0F17BACD}" type="slidenum">
              <a:rPr lang="en-US" smtClean="0"/>
              <a:t>5</a:t>
            </a:fld>
            <a:endParaRPr lang="en-US"/>
          </a:p>
        </p:txBody>
      </p:sp>
    </p:spTree>
    <p:extLst>
      <p:ext uri="{BB962C8B-B14F-4D97-AF65-F5344CB8AC3E}">
        <p14:creationId xmlns:p14="http://schemas.microsoft.com/office/powerpoint/2010/main" val="39935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49135" y="382385"/>
                <a:ext cx="11413374" cy="6168292"/>
              </a:xfrm>
              <a:prstGeom prst="rect">
                <a:avLst/>
              </a:prstGeom>
              <a:noFill/>
            </p:spPr>
            <p:txBody>
              <a:bodyPr wrap="square" rtlCol="0">
                <a:spAutoFit/>
              </a:bodyPr>
              <a:lstStyle/>
              <a:p>
                <a:pPr algn="ctr"/>
                <a:r>
                  <a:rPr lang="en-US" sz="2400" b="1" dirty="0" smtClean="0">
                    <a:solidFill>
                      <a:srgbClr val="0070C0"/>
                    </a:solidFill>
                    <a:latin typeface="Times New Roman" panose="02020603050405020304" pitchFamily="18" charset="0"/>
                    <a:cs typeface="Times New Roman" panose="02020603050405020304" pitchFamily="18" charset="0"/>
                  </a:rPr>
                  <a:t>Repeated Complex Roots</a:t>
                </a:r>
              </a:p>
              <a:p>
                <a:endParaRPr lang="en-US" sz="900" dirty="0" smtClean="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General Rule (stated without proof for now): </a:t>
                </a:r>
                <a:r>
                  <a:rPr lang="en-US" sz="2400" dirty="0">
                    <a:latin typeface="Times New Roman" panose="02020603050405020304" pitchFamily="18" charset="0"/>
                    <a:cs typeface="Times New Roman" panose="02020603050405020304" pitchFamily="18" charset="0"/>
                  </a:rPr>
                  <a:t>If </a:t>
                </a:r>
                <a14:m>
                  <m:oMath xmlns:m="http://schemas.openxmlformats.org/officeDocument/2006/math">
                    <m:r>
                      <a:rPr lang="en-US" sz="2400" i="1">
                        <a:latin typeface="Cambria Math" panose="02040503050406030204" pitchFamily="18" charset="0"/>
                      </a:rPr>
                      <m:t>𝑟</m:t>
                    </m:r>
                    <m:r>
                      <a:rPr lang="en-US" sz="2400" b="0" i="1" smtClean="0">
                        <a:latin typeface="Cambria Math" panose="02040503050406030204" pitchFamily="18" charset="0"/>
                      </a:rPr>
                      <m:t>=</m:t>
                    </m:r>
                    <m:r>
                      <a:rPr lang="en-US" sz="2400" b="0" i="1" smtClean="0">
                        <a:latin typeface="Cambria Math" panose="02040503050406030204" pitchFamily="18" charset="0"/>
                      </a:rPr>
                      <m:t>𝑎</m:t>
                    </m:r>
                    <m:r>
                      <a:rPr lang="en-US" sz="2400" b="0" i="1" smtClean="0">
                        <a:latin typeface="Cambria Math" panose="02040503050406030204" pitchFamily="18" charset="0"/>
                      </a:rPr>
                      <m:t>±</m:t>
                    </m:r>
                    <m:r>
                      <a:rPr lang="en-US" sz="2400" b="0" i="1" smtClean="0">
                        <a:latin typeface="Cambria Math" panose="02040503050406030204" pitchFamily="18" charset="0"/>
                      </a:rPr>
                      <m:t>𝑏𝑖</m:t>
                    </m:r>
                  </m:oMath>
                </a14:m>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are </a:t>
                </a:r>
                <a:r>
                  <a:rPr lang="en-US" sz="2400" dirty="0">
                    <a:latin typeface="Times New Roman" panose="02020603050405020304" pitchFamily="18" charset="0"/>
                    <a:cs typeface="Times New Roman" panose="02020603050405020304" pitchFamily="18" charset="0"/>
                  </a:rPr>
                  <a:t>a </a:t>
                </a:r>
                <a:r>
                  <a:rPr lang="en-US" sz="2400" dirty="0" smtClean="0">
                    <a:latin typeface="Times New Roman" panose="02020603050405020304" pitchFamily="18" charset="0"/>
                    <a:cs typeface="Times New Roman" panose="02020603050405020304" pitchFamily="18" charset="0"/>
                  </a:rPr>
                  <a:t>pair of conjugate complex-valued roots with </a:t>
                </a:r>
                <a:r>
                  <a:rPr lang="en-US" sz="2400" dirty="0">
                    <a:latin typeface="Times New Roman" panose="02020603050405020304" pitchFamily="18" charset="0"/>
                    <a:cs typeface="Times New Roman" panose="02020603050405020304" pitchFamily="18" charset="0"/>
                  </a:rPr>
                  <a:t>multiplicity </a:t>
                </a:r>
                <a:r>
                  <a:rPr lang="en-US" sz="2400" i="1" dirty="0">
                    <a:latin typeface="Times New Roman" panose="02020603050405020304" pitchFamily="18" charset="0"/>
                    <a:cs typeface="Times New Roman" panose="02020603050405020304" pitchFamily="18" charset="0"/>
                  </a:rPr>
                  <a:t>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each of </a:t>
                </a:r>
                <a:r>
                  <a:rPr lang="en-US" sz="2400" dirty="0">
                    <a:latin typeface="Times New Roman" panose="02020603050405020304" pitchFamily="18" charset="0"/>
                    <a:cs typeface="Times New Roman" panose="02020603050405020304" pitchFamily="18" charset="0"/>
                  </a:rPr>
                  <a:t>the auxiliary polynomial of a linear, homogenous ODE with constant coefficients, then it provides </a:t>
                </a:r>
                <a:r>
                  <a:rPr lang="en-US" sz="2400" dirty="0" smtClean="0">
                    <a:latin typeface="Times New Roman" panose="02020603050405020304" pitchFamily="18" charset="0"/>
                    <a:cs typeface="Times New Roman" panose="02020603050405020304" pitchFamily="18" charset="0"/>
                  </a:rPr>
                  <a:t>2</a:t>
                </a:r>
                <a:r>
                  <a:rPr lang="en-US" sz="2400" i="1" dirty="0" smtClean="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linearly independent solutions, which </a:t>
                </a:r>
                <a:r>
                  <a:rPr lang="en-US" sz="2400" dirty="0" smtClean="0">
                    <a:latin typeface="Times New Roman" panose="02020603050405020304" pitchFamily="18" charset="0"/>
                    <a:cs typeface="Times New Roman" panose="02020603050405020304" pitchFamily="18" charset="0"/>
                  </a:rPr>
                  <a:t>are</a:t>
                </a:r>
              </a:p>
              <a:p>
                <a:pPr algn="just"/>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1,2</m:t>
                          </m:r>
                        </m:sub>
                      </m:sSub>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𝑎𝑥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𝑏𝑥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2</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𝑎𝑥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𝑏𝑥</m:t>
                          </m:r>
                        </m:e>
                      </m:func>
                      <m:r>
                        <a:rPr lang="en-US" sz="2400" b="0" i="1" smtClean="0">
                          <a:latin typeface="Cambria Math" panose="02040503050406030204" pitchFamily="18" charset="0"/>
                          <a:cs typeface="Times New Roman" panose="02020603050405020304" pitchFamily="18" charset="0"/>
                        </a:rPr>
                        <m:t>,  </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3,4</m:t>
                          </m:r>
                        </m:sub>
                      </m:sSub>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3</m:t>
                          </m:r>
                        </m:sub>
                      </m:sSub>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𝑎𝑥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𝑏𝑥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4</m:t>
                          </m:r>
                        </m:sub>
                      </m:sSub>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𝑎𝑥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𝑏𝑥</m:t>
                          </m:r>
                        </m:e>
                      </m:func>
                      <m:r>
                        <a:rPr lang="en-US" sz="2400" b="0" i="1" smtClean="0">
                          <a:latin typeface="Cambria Math" panose="02040503050406030204" pitchFamily="18" charset="0"/>
                          <a:cs typeface="Times New Roman" panose="02020603050405020304" pitchFamily="18" charset="0"/>
                        </a:rPr>
                        <m:t>, …</m:t>
                      </m:r>
                    </m:oMath>
                  </m:oMathPara>
                </a14:m>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Example: </a:t>
                </a:r>
                <a:r>
                  <a:rPr lang="en-US" sz="2400" dirty="0" smtClean="0">
                    <a:latin typeface="Times New Roman" panose="02020603050405020304" pitchFamily="18" charset="0"/>
                    <a:cs typeface="Times New Roman" panose="02020603050405020304" pitchFamily="18" charset="0"/>
                  </a:rPr>
                  <a:t>Solve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𝑖𝑣</m:t>
                        </m:r>
                      </m:sup>
                    </m:sSup>
                    <m:r>
                      <a:rPr lang="en-US" sz="2400" b="0" i="1" smtClean="0">
                        <a:latin typeface="Cambria Math" panose="02040503050406030204" pitchFamily="18" charset="0"/>
                        <a:cs typeface="Times New Roman" panose="02020603050405020304" pitchFamily="18" charset="0"/>
                      </a:rPr>
                      <m:t>+8</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𝑦</m:t>
                        </m:r>
                      </m:e>
                      <m:sup>
                        <m:r>
                          <a:rPr lang="en-US" sz="2400" b="0" i="1" smtClean="0">
                            <a:latin typeface="Cambria Math" panose="02040503050406030204" pitchFamily="18" charset="0"/>
                            <a:cs typeface="Times New Roman" panose="02020603050405020304" pitchFamily="18" charset="0"/>
                          </a:rPr>
                          <m:t>′′</m:t>
                        </m:r>
                      </m:sup>
                    </m:sSup>
                    <m:r>
                      <a:rPr lang="en-US" sz="2400" b="0" i="1" smtClean="0">
                        <a:latin typeface="Cambria Math" panose="02040503050406030204" pitchFamily="18" charset="0"/>
                        <a:cs typeface="Times New Roman" panose="02020603050405020304" pitchFamily="18" charset="0"/>
                      </a:rPr>
                      <m:t>+16</m:t>
                    </m:r>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Solution: </a:t>
                </a:r>
                <a:r>
                  <a:rPr lang="en-US" sz="2400" dirty="0" smtClean="0">
                    <a:latin typeface="Times New Roman" panose="02020603050405020304" pitchFamily="18" charset="0"/>
                    <a:cs typeface="Times New Roman" panose="02020603050405020304" pitchFamily="18" charset="0"/>
                  </a:rPr>
                  <a:t>The auxiliary polynomial is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4</m:t>
                        </m:r>
                      </m:sup>
                    </m:sSup>
                    <m:r>
                      <a:rPr lang="en-US" sz="2400" b="0" i="1" smtClean="0">
                        <a:latin typeface="Cambria Math" panose="02040503050406030204" pitchFamily="18" charset="0"/>
                        <a:cs typeface="Times New Roman" panose="02020603050405020304" pitchFamily="18" charset="0"/>
                      </a:rPr>
                      <m:t>+8</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+16=0</m:t>
                    </m:r>
                  </m:oMath>
                </a14:m>
                <a:r>
                  <a:rPr lang="en-US" sz="2400" dirty="0" smtClean="0">
                    <a:latin typeface="Times New Roman" panose="02020603050405020304" pitchFamily="18" charset="0"/>
                    <a:cs typeface="Times New Roman" panose="02020603050405020304" pitchFamily="18" charset="0"/>
                  </a:rPr>
                  <a:t>, which factors as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+4</m:t>
                            </m:r>
                          </m:e>
                        </m:d>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 Thus,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𝑖</m:t>
                    </m:r>
                  </m:oMath>
                </a14:m>
                <a:r>
                  <a:rPr lang="en-US" sz="2400" dirty="0" smtClean="0">
                    <a:latin typeface="Times New Roman" panose="02020603050405020304" pitchFamily="18" charset="0"/>
                    <a:cs typeface="Times New Roman" panose="02020603050405020304" pitchFamily="18" charset="0"/>
                  </a:rPr>
                  <a:t> are roots, each of multiplicity 2. The individual solutions are</a:t>
                </a:r>
              </a:p>
              <a:p>
                <a:pPr algn="just"/>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1</m:t>
                          </m:r>
                        </m:sub>
                      </m:sSub>
                      <m:r>
                        <a:rPr lang="en-US" sz="2400" b="0" i="1" smtClean="0">
                          <a:latin typeface="Cambria Math" panose="02040503050406030204" pitchFamily="18" charset="0"/>
                          <a:cs typeface="Times New Roman" panose="02020603050405020304" pitchFamily="18" charset="0"/>
                        </a:rPr>
                        <m:t>=</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 </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2</m:t>
                          </m:r>
                        </m:sub>
                      </m:sSub>
                      <m:r>
                        <a:rPr lang="en-US" sz="2400" b="0" i="1" smtClean="0">
                          <a:latin typeface="Cambria Math" panose="02040503050406030204" pitchFamily="18" charset="0"/>
                          <a:cs typeface="Times New Roman" panose="02020603050405020304" pitchFamily="18" charset="0"/>
                        </a:rPr>
                        <m:t>=</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 </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3</m:t>
                          </m:r>
                        </m:sub>
                      </m:sSub>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 </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𝑦</m:t>
                          </m:r>
                        </m:e>
                        <m:sub>
                          <m:r>
                            <a:rPr lang="en-US" sz="2400" b="0" i="1" smtClean="0">
                              <a:latin typeface="Cambria Math" panose="02040503050406030204" pitchFamily="18" charset="0"/>
                              <a:cs typeface="Times New Roman" panose="02020603050405020304" pitchFamily="18" charset="0"/>
                            </a:rPr>
                            <m:t>4</m:t>
                          </m:r>
                        </m:sub>
                      </m:sSub>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general solution is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1</m:t>
                        </m:r>
                      </m:sub>
                    </m:sSub>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2</m:t>
                        </m:r>
                      </m:sub>
                    </m:sSub>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3</m:t>
                        </m:r>
                      </m:sub>
                    </m:sSub>
                    <m:r>
                      <a:rPr lang="en-US" sz="2400" b="0" i="1" smtClean="0">
                        <a:latin typeface="Cambria Math" panose="02040503050406030204" pitchFamily="18" charset="0"/>
                        <a:cs typeface="Times New Roman" panose="02020603050405020304" pitchFamily="18" charset="0"/>
                      </a:rPr>
                      <m:t>𝑥</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4</m:t>
                        </m:r>
                      </m:sub>
                    </m:sSub>
                    <m:r>
                      <a:rPr lang="en-US" sz="2400" b="0" i="1" smtClean="0">
                        <a:latin typeface="Cambria Math" panose="02040503050406030204" pitchFamily="18" charset="0"/>
                        <a:cs typeface="Times New Roman" panose="02020603050405020304" pitchFamily="18" charset="0"/>
                      </a:rPr>
                      <m:t>𝑥</m:t>
                    </m:r>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oMath>
                </a14:m>
                <a:r>
                  <a:rPr lang="en-US" sz="2400" dirty="0" smtClean="0">
                    <a:latin typeface="Times New Roman" panose="02020603050405020304" pitchFamily="18" charset="0"/>
                    <a:cs typeface="Times New Roman" panose="02020603050405020304" pitchFamily="18" charset="0"/>
                  </a:rPr>
                  <a:t>.</a:t>
                </a:r>
              </a:p>
            </p:txBody>
          </p:sp>
        </mc:Choice>
        <mc:Fallback xmlns="">
          <p:sp>
            <p:nvSpPr>
              <p:cNvPr id="2" name="TextBox 1"/>
              <p:cNvSpPr txBox="1">
                <a:spLocks noRot="1" noChangeAspect="1" noMove="1" noResize="1" noEditPoints="1" noAdjustHandles="1" noChangeArrowheads="1" noChangeShapeType="1" noTextEdit="1"/>
              </p:cNvSpPr>
              <p:nvPr/>
            </p:nvSpPr>
            <p:spPr>
              <a:xfrm>
                <a:off x="349135" y="382385"/>
                <a:ext cx="11413374" cy="6168292"/>
              </a:xfrm>
              <a:prstGeom prst="rect">
                <a:avLst/>
              </a:prstGeom>
              <a:blipFill>
                <a:blip r:embed="rId2"/>
                <a:stretch>
                  <a:fillRect l="-801" t="-791" r="-801" b="-1285"/>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smtClean="0"/>
              <a:t>(c) ASU Math - Scott Surgent. Report errors to surgent@asu.edu</a:t>
            </a:r>
            <a:endParaRPr lang="en-US"/>
          </a:p>
        </p:txBody>
      </p:sp>
      <p:sp>
        <p:nvSpPr>
          <p:cNvPr id="4" name="Slide Number Placeholder 3"/>
          <p:cNvSpPr>
            <a:spLocks noGrp="1"/>
          </p:cNvSpPr>
          <p:nvPr>
            <p:ph type="sldNum" sz="quarter" idx="12"/>
          </p:nvPr>
        </p:nvSpPr>
        <p:spPr/>
        <p:txBody>
          <a:bodyPr/>
          <a:lstStyle/>
          <a:p>
            <a:fld id="{53BF2739-8BC0-4E03-A2A0-C5DA0F17BACD}" type="slidenum">
              <a:rPr lang="en-US" smtClean="0"/>
              <a:t>6</a:t>
            </a:fld>
            <a:endParaRPr lang="en-US"/>
          </a:p>
        </p:txBody>
      </p:sp>
    </p:spTree>
    <p:extLst>
      <p:ext uri="{BB962C8B-B14F-4D97-AF65-F5344CB8AC3E}">
        <p14:creationId xmlns:p14="http://schemas.microsoft.com/office/powerpoint/2010/main" val="68750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32509" y="315884"/>
                <a:ext cx="11463251" cy="4905574"/>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Example: </a:t>
                </a:r>
                <a:r>
                  <a:rPr lang="en-US" sz="2400" dirty="0" smtClean="0">
                    <a:latin typeface="Times New Roman" panose="02020603050405020304" pitchFamily="18" charset="0"/>
                    <a:cs typeface="Times New Roman" panose="02020603050405020304" pitchFamily="18" charset="0"/>
                  </a:rPr>
                  <a:t>Solve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𝑖𝑣</m:t>
                        </m:r>
                      </m:sup>
                    </m:sSup>
                    <m:r>
                      <a:rPr lang="en-US" sz="2400" b="0" i="1" smtClean="0">
                        <a:latin typeface="Cambria Math" panose="02040503050406030204" pitchFamily="18" charset="0"/>
                      </a:rPr>
                      <m:t>+4</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+14</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+20</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+25</m:t>
                    </m:r>
                    <m:r>
                      <a:rPr lang="en-US" sz="2400" b="0" i="1" smtClean="0">
                        <a:latin typeface="Cambria Math" panose="02040503050406030204" pitchFamily="18" charset="0"/>
                      </a:rPr>
                      <m:t>𝑦</m:t>
                    </m:r>
                    <m:r>
                      <a:rPr lang="en-US" sz="2400" b="0" i="1" smtClean="0">
                        <a:latin typeface="Cambria Math" panose="02040503050406030204" pitchFamily="18" charset="0"/>
                      </a:rPr>
                      <m:t>=0</m:t>
                    </m:r>
                  </m:oMath>
                </a14:m>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Solution: </a:t>
                </a:r>
                <a:r>
                  <a:rPr lang="en-US" sz="2400" dirty="0" smtClean="0">
                    <a:latin typeface="Times New Roman" panose="02020603050405020304" pitchFamily="18" charset="0"/>
                    <a:cs typeface="Times New Roman" panose="02020603050405020304" pitchFamily="18" charset="0"/>
                  </a:rPr>
                  <a:t>The auxiliary polynomial is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4</m:t>
                        </m:r>
                      </m:sup>
                    </m:sSup>
                    <m:r>
                      <a:rPr lang="en-US" sz="2400" b="0" i="1" smtClean="0">
                        <a:latin typeface="Cambria Math" panose="02040503050406030204" pitchFamily="18" charset="0"/>
                        <a:cs typeface="Times New Roman" panose="02020603050405020304" pitchFamily="18" charset="0"/>
                      </a:rPr>
                      <m:t>+4</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3</m:t>
                        </m:r>
                      </m:sup>
                    </m:sSup>
                    <m:r>
                      <a:rPr lang="en-US" sz="2400" b="0" i="1" smtClean="0">
                        <a:latin typeface="Cambria Math" panose="02040503050406030204" pitchFamily="18" charset="0"/>
                        <a:cs typeface="Times New Roman" panose="02020603050405020304" pitchFamily="18" charset="0"/>
                      </a:rPr>
                      <m:t>+14</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+20</m:t>
                    </m:r>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+25=0</m:t>
                    </m:r>
                  </m:oMath>
                </a14:m>
                <a:r>
                  <a:rPr lang="en-US" sz="2400" dirty="0" smtClean="0">
                    <a:latin typeface="Times New Roman" panose="02020603050405020304" pitchFamily="18" charset="0"/>
                    <a:cs typeface="Times New Roman" panose="02020603050405020304" pitchFamily="18" charset="0"/>
                  </a:rPr>
                  <a:t>. This factors as </a:t>
                </a:r>
                <a14:m>
                  <m:oMath xmlns:m="http://schemas.openxmlformats.org/officeDocument/2006/math">
                    <m:sSup>
                      <m:sSupPr>
                        <m:ctrlPr>
                          <a:rPr lang="en-US" sz="2400" b="0" i="1" smtClean="0">
                            <a:latin typeface="Cambria Math" panose="02040503050406030204" pitchFamily="18" charset="0"/>
                            <a:cs typeface="Times New Roman" panose="02020603050405020304" pitchFamily="18" charset="0"/>
                          </a:rPr>
                        </m:ctrlPr>
                      </m:sSupPr>
                      <m:e>
                        <m:d>
                          <m:dPr>
                            <m:ctrlPr>
                              <a:rPr lang="en-US" sz="2400" b="0" i="1" smtClean="0">
                                <a:latin typeface="Cambria Math" panose="02040503050406030204" pitchFamily="18" charset="0"/>
                                <a:cs typeface="Times New Roman" panose="02020603050405020304" pitchFamily="18" charset="0"/>
                              </a:rPr>
                            </m:ctrlPr>
                          </m:dPr>
                          <m:e>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𝑟</m:t>
                                </m:r>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+5</m:t>
                            </m:r>
                          </m:e>
                        </m:d>
                      </m:e>
                      <m:sup>
                        <m:r>
                          <a:rPr lang="en-US" sz="2400" b="0" i="1" smtClean="0">
                            <a:latin typeface="Cambria Math" panose="02040503050406030204" pitchFamily="18" charset="0"/>
                            <a:cs typeface="Times New Roman" panose="02020603050405020304" pitchFamily="18" charset="0"/>
                          </a:rPr>
                          <m:t>2</m:t>
                        </m:r>
                      </m:sup>
                    </m:sSup>
                    <m:r>
                      <a:rPr lang="en-US" sz="2400" b="0" i="1" smtClean="0">
                        <a:latin typeface="Cambria Math" panose="02040503050406030204" pitchFamily="18" charset="0"/>
                        <a:cs typeface="Times New Roman" panose="02020603050405020304" pitchFamily="18" charset="0"/>
                      </a:rPr>
                      <m:t>=0</m:t>
                    </m:r>
                  </m:oMath>
                </a14:m>
                <a:r>
                  <a:rPr lang="en-US" sz="2400" dirty="0" smtClean="0">
                    <a:latin typeface="Times New Roman" panose="02020603050405020304" pitchFamily="18" charset="0"/>
                    <a:cs typeface="Times New Roman" panose="02020603050405020304" pitchFamily="18" charset="0"/>
                  </a:rPr>
                  <a:t>. The roots are </a:t>
                </a:r>
                <a14:m>
                  <m:oMath xmlns:m="http://schemas.openxmlformats.org/officeDocument/2006/math">
                    <m:r>
                      <a:rPr lang="en-US" sz="2400" b="0" i="1" smtClean="0">
                        <a:latin typeface="Cambria Math" panose="02040503050406030204" pitchFamily="18" charset="0"/>
                        <a:cs typeface="Times New Roman" panose="02020603050405020304" pitchFamily="18" charset="0"/>
                      </a:rPr>
                      <m:t>𝑟</m:t>
                    </m:r>
                    <m:r>
                      <a:rPr lang="en-US" sz="2400" b="0" i="1" smtClean="0">
                        <a:latin typeface="Cambria Math" panose="02040503050406030204" pitchFamily="18" charset="0"/>
                        <a:cs typeface="Times New Roman" panose="02020603050405020304" pitchFamily="18" charset="0"/>
                      </a:rPr>
                      <m:t>=</m:t>
                    </m:r>
                    <m:r>
                      <a:rPr lang="en-US" sz="2400" b="0" i="0" smtClean="0">
                        <a:latin typeface="Cambria Math" panose="02040503050406030204" pitchFamily="18" charset="0"/>
                        <a:cs typeface="Times New Roman" panose="02020603050405020304" pitchFamily="18" charset="0"/>
                      </a:rPr>
                      <m:t>−1±2</m:t>
                    </m:r>
                    <m:r>
                      <a:rPr lang="en-US" sz="2400" b="0" i="1" smtClean="0">
                        <a:latin typeface="Cambria Math" panose="02040503050406030204" pitchFamily="18" charset="0"/>
                        <a:cs typeface="Times New Roman" panose="02020603050405020304" pitchFamily="18" charset="0"/>
                      </a:rPr>
                      <m:t>𝑖</m:t>
                    </m:r>
                  </m:oMath>
                </a14:m>
                <a:r>
                  <a:rPr lang="en-US" sz="2400" dirty="0" smtClean="0">
                    <a:latin typeface="Times New Roman" panose="02020603050405020304" pitchFamily="18" charset="0"/>
                    <a:cs typeface="Times New Roman" panose="02020603050405020304" pitchFamily="18" charset="0"/>
                  </a:rPr>
                  <a:t>, each of multiplicity 2.</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general solution is:</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𝑦</m:t>
                      </m:r>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1</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2</m:t>
                          </m:r>
                        </m:sub>
                      </m:sSub>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3</m:t>
                          </m:r>
                        </m:sub>
                      </m:sSub>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cos</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𝐶</m:t>
                          </m:r>
                        </m:e>
                        <m:sub>
                          <m:r>
                            <a:rPr lang="en-US" sz="2400" b="0" i="1" smtClean="0">
                              <a:latin typeface="Cambria Math" panose="02040503050406030204" pitchFamily="18" charset="0"/>
                              <a:cs typeface="Times New Roman" panose="02020603050405020304" pitchFamily="18" charset="0"/>
                            </a:rPr>
                            <m:t>4</m:t>
                          </m:r>
                        </m:sub>
                      </m:sSub>
                      <m:r>
                        <a:rPr lang="en-US" sz="2400" b="0" i="1" smtClean="0">
                          <a:latin typeface="Cambria Math" panose="02040503050406030204" pitchFamily="18" charset="0"/>
                          <a:cs typeface="Times New Roman" panose="02020603050405020304" pitchFamily="18" charset="0"/>
                        </a:rPr>
                        <m:t>𝑥</m:t>
                      </m:r>
                      <m:sSup>
                        <m:sSupPr>
                          <m:ctrlPr>
                            <a:rPr lang="en-US" sz="2400" b="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𝑒</m:t>
                          </m:r>
                        </m:e>
                        <m:sup>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𝑥</m:t>
                          </m:r>
                        </m:sup>
                      </m:sSup>
                      <m:func>
                        <m:funcPr>
                          <m:ctrlPr>
                            <a:rPr lang="en-US" sz="2400" b="0" i="1" smtClean="0">
                              <a:latin typeface="Cambria Math" panose="02040503050406030204" pitchFamily="18" charset="0"/>
                              <a:cs typeface="Times New Roman" panose="02020603050405020304" pitchFamily="18" charset="0"/>
                            </a:rPr>
                          </m:ctrlPr>
                        </m:funcPr>
                        <m:fName>
                          <m:r>
                            <m:rPr>
                              <m:sty m:val="p"/>
                            </m:rPr>
                            <a:rPr lang="en-US" sz="2400" b="0" i="0" smtClean="0">
                              <a:latin typeface="Cambria Math" panose="02040503050406030204" pitchFamily="18" charset="0"/>
                              <a:cs typeface="Times New Roman" panose="02020603050405020304" pitchFamily="18" charset="0"/>
                            </a:rPr>
                            <m:t>sin</m:t>
                          </m:r>
                        </m:fName>
                        <m:e>
                          <m:r>
                            <a:rPr lang="en-US" sz="2400" b="0" i="1" smtClean="0">
                              <a:latin typeface="Cambria Math" panose="02040503050406030204" pitchFamily="18" charset="0"/>
                              <a:cs typeface="Times New Roman" panose="02020603050405020304" pitchFamily="18" charset="0"/>
                            </a:rPr>
                            <m:t>2</m:t>
                          </m:r>
                          <m:r>
                            <a:rPr lang="en-US" sz="2400" b="0" i="1" smtClean="0">
                              <a:latin typeface="Cambria Math" panose="02040503050406030204" pitchFamily="18" charset="0"/>
                              <a:cs typeface="Times New Roman" panose="02020603050405020304" pitchFamily="18" charset="0"/>
                            </a:rPr>
                            <m:t>𝑥</m:t>
                          </m:r>
                        </m:e>
                      </m:func>
                      <m:r>
                        <a:rPr lang="en-US" sz="2400" b="0" i="1" smtClean="0">
                          <a:latin typeface="Cambria Math" panose="02040503050406030204" pitchFamily="18" charset="0"/>
                          <a:cs typeface="Times New Roman" panose="02020603050405020304" pitchFamily="18" charset="0"/>
                        </a:rPr>
                        <m:t>.</m:t>
                      </m:r>
                    </m:oMath>
                  </m:oMathPara>
                </a14:m>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There is no general way to factor quartic polynomials. The above polynomial was factored using </a:t>
                </a:r>
                <a:r>
                  <a:rPr lang="en-US" sz="2400" dirty="0" err="1" smtClean="0">
                    <a:latin typeface="Times New Roman" panose="02020603050405020304" pitchFamily="18" charset="0"/>
                    <a:cs typeface="Times New Roman" panose="02020603050405020304" pitchFamily="18" charset="0"/>
                  </a:rPr>
                  <a:t>Wolframalpha</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Graphical methods may help factor a higher-degree polynomial (see next slide).</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32509" y="315884"/>
                <a:ext cx="11463251" cy="4905574"/>
              </a:xfrm>
              <a:prstGeom prst="rect">
                <a:avLst/>
              </a:prstGeom>
              <a:blipFill>
                <a:blip r:embed="rId2"/>
                <a:stretch>
                  <a:fillRect l="-851" t="-745" r="-798" b="-1863"/>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smtClean="0"/>
              <a:t>(c) ASU Math - Scott Surgent. Report errors to surgent@asu.edu</a:t>
            </a:r>
            <a:endParaRPr lang="en-US"/>
          </a:p>
        </p:txBody>
      </p:sp>
      <p:sp>
        <p:nvSpPr>
          <p:cNvPr id="4" name="Slide Number Placeholder 3"/>
          <p:cNvSpPr>
            <a:spLocks noGrp="1"/>
          </p:cNvSpPr>
          <p:nvPr>
            <p:ph type="sldNum" sz="quarter" idx="12"/>
          </p:nvPr>
        </p:nvSpPr>
        <p:spPr/>
        <p:txBody>
          <a:bodyPr/>
          <a:lstStyle/>
          <a:p>
            <a:fld id="{53BF2739-8BC0-4E03-A2A0-C5DA0F17BACD}" type="slidenum">
              <a:rPr lang="en-US" smtClean="0"/>
              <a:t>7</a:t>
            </a:fld>
            <a:endParaRPr lang="en-US"/>
          </a:p>
        </p:txBody>
      </p:sp>
    </p:spTree>
    <p:extLst>
      <p:ext uri="{BB962C8B-B14F-4D97-AF65-F5344CB8AC3E}">
        <p14:creationId xmlns:p14="http://schemas.microsoft.com/office/powerpoint/2010/main" val="265847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407324" y="390698"/>
                <a:ext cx="11280371" cy="5816977"/>
              </a:xfrm>
              <a:prstGeom prst="rect">
                <a:avLst/>
              </a:prstGeom>
              <a:noFill/>
            </p:spPr>
            <p:txBody>
              <a:bodyPr wrap="square" rtlCol="0">
                <a:spAutoFit/>
              </a:bodyPr>
              <a:lstStyle/>
              <a:p>
                <a:pPr algn="ctr"/>
                <a:r>
                  <a:rPr lang="en-US" sz="2400" b="1" dirty="0" smtClean="0">
                    <a:solidFill>
                      <a:srgbClr val="0070C0"/>
                    </a:solidFill>
                    <a:latin typeface="Times New Roman" panose="02020603050405020304" pitchFamily="18" charset="0"/>
                    <a:cs typeface="Times New Roman" panose="02020603050405020304" pitchFamily="18" charset="0"/>
                  </a:rPr>
                  <a:t>Graphical Methods to Find Roots and Multiplicities</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Look at the graph at right:</a:t>
                </a: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roots of the graph are where it passes through (or glances) the horizontal axis. The way in which the graph meets the horizontal axis at each root can sometimes give clues about the multiplicities of the root.</a:t>
                </a:r>
              </a:p>
              <a:p>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the graph passes through the horizontal axis “without pausing”, the root has multiplicity 1.</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the graph touches the horizontal axis tangentially but does not pass through, the root has multiplicity 2.</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the graph </a:t>
                </a:r>
                <a:r>
                  <a:rPr lang="en-US" sz="2000" dirty="0">
                    <a:latin typeface="Times New Roman" panose="02020603050405020304" pitchFamily="18" charset="0"/>
                    <a:cs typeface="Times New Roman" panose="02020603050405020304" pitchFamily="18" charset="0"/>
                  </a:rPr>
                  <a:t>touches the horizontal axis tangentially </a:t>
                </a:r>
                <a:r>
                  <a:rPr lang="en-US" sz="2000" dirty="0" smtClean="0">
                    <a:latin typeface="Times New Roman" panose="02020603050405020304" pitchFamily="18" charset="0"/>
                    <a:cs typeface="Times New Roman" panose="02020603050405020304" pitchFamily="18" charset="0"/>
                  </a:rPr>
                  <a:t>and passes through, the root has multiplicity 3.</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above graph has root </a:t>
                </a:r>
                <a14:m>
                  <m:oMath xmlns:m="http://schemas.openxmlformats.org/officeDocument/2006/math">
                    <m:r>
                      <a:rPr lang="en-US" sz="2000" b="0" i="1" smtClean="0">
                        <a:latin typeface="Cambria Math" panose="02040503050406030204" pitchFamily="18" charset="0"/>
                        <a:cs typeface="Times New Roman" panose="02020603050405020304" pitchFamily="18" charset="0"/>
                      </a:rPr>
                      <m:t>−2</m:t>
                    </m:r>
                  </m:oMath>
                </a14:m>
                <a:r>
                  <a:rPr lang="en-US" sz="2000" dirty="0" smtClean="0">
                    <a:latin typeface="Times New Roman" panose="02020603050405020304" pitchFamily="18" charset="0"/>
                    <a:cs typeface="Times New Roman" panose="02020603050405020304" pitchFamily="18" charset="0"/>
                  </a:rPr>
                  <a:t> with multiplicity 2, root 1 with multiplicity 1, and root 4 with multiplicity 3. Its polynomial has the form </a:t>
                </a:r>
                <a14:m>
                  <m:oMath xmlns:m="http://schemas.openxmlformats.org/officeDocument/2006/math">
                    <m:r>
                      <a:rPr lang="en-US" sz="2000" b="0" i="1" smtClean="0">
                        <a:latin typeface="Cambria Math" panose="02040503050406030204" pitchFamily="18" charset="0"/>
                        <a:cs typeface="Times New Roman" panose="02020603050405020304" pitchFamily="18" charset="0"/>
                      </a:rPr>
                      <m:t>𝑦</m:t>
                    </m:r>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𝑘</m:t>
                    </m:r>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𝑟</m:t>
                        </m:r>
                        <m:r>
                          <a:rPr lang="en-US" sz="2000" b="0" i="1" smtClean="0">
                            <a:latin typeface="Cambria Math" panose="02040503050406030204" pitchFamily="18" charset="0"/>
                            <a:cs typeface="Times New Roman" panose="02020603050405020304" pitchFamily="18" charset="0"/>
                          </a:rPr>
                          <m:t>−1</m:t>
                        </m:r>
                      </m:e>
                    </m:d>
                    <m:sSup>
                      <m:sSupPr>
                        <m:ctrlPr>
                          <a:rPr lang="en-US" sz="2000" b="0" i="1" smtClean="0">
                            <a:latin typeface="Cambria Math" panose="02040503050406030204" pitchFamily="18" charset="0"/>
                            <a:cs typeface="Times New Roman" panose="02020603050405020304" pitchFamily="18" charset="0"/>
                          </a:rPr>
                        </m:ctrlPr>
                      </m:sSupPr>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𝑟</m:t>
                            </m:r>
                            <m:r>
                              <a:rPr lang="en-US" sz="2000" b="0" i="1" smtClean="0">
                                <a:latin typeface="Cambria Math" panose="02040503050406030204" pitchFamily="18" charset="0"/>
                                <a:cs typeface="Times New Roman" panose="02020603050405020304" pitchFamily="18" charset="0"/>
                              </a:rPr>
                              <m:t>+2</m:t>
                            </m:r>
                          </m:e>
                        </m:d>
                      </m:e>
                      <m:sup>
                        <m:r>
                          <a:rPr lang="en-US" sz="2000" b="0" i="1" smtClean="0">
                            <a:latin typeface="Cambria Math" panose="02040503050406030204" pitchFamily="18" charset="0"/>
                            <a:cs typeface="Times New Roman" panose="02020603050405020304" pitchFamily="18" charset="0"/>
                          </a:rPr>
                          <m:t>2</m:t>
                        </m:r>
                      </m:sup>
                    </m:sSup>
                    <m:sSup>
                      <m:sSupPr>
                        <m:ctrlPr>
                          <a:rPr lang="en-US" sz="2000" b="0" i="1" smtClean="0">
                            <a:latin typeface="Cambria Math" panose="02040503050406030204" pitchFamily="18" charset="0"/>
                            <a:cs typeface="Times New Roman" panose="02020603050405020304" pitchFamily="18" charset="0"/>
                          </a:rPr>
                        </m:ctrlPr>
                      </m:sSupPr>
                      <m:e>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𝑟</m:t>
                            </m:r>
                            <m:r>
                              <a:rPr lang="en-US" sz="2000" b="0" i="1" smtClean="0">
                                <a:latin typeface="Cambria Math" panose="02040503050406030204" pitchFamily="18" charset="0"/>
                                <a:cs typeface="Times New Roman" panose="02020603050405020304" pitchFamily="18" charset="0"/>
                              </a:rPr>
                              <m:t>−4</m:t>
                            </m:r>
                          </m:e>
                        </m:d>
                      </m:e>
                      <m:sup>
                        <m:r>
                          <a:rPr lang="en-US" sz="2000" b="0" i="1" smtClean="0">
                            <a:latin typeface="Cambria Math" panose="02040503050406030204" pitchFamily="18" charset="0"/>
                            <a:cs typeface="Times New Roman" panose="02020603050405020304" pitchFamily="18" charset="0"/>
                          </a:rPr>
                          <m:t>3</m:t>
                        </m:r>
                      </m:sup>
                    </m:sSup>
                  </m:oMath>
                </a14:m>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07324" y="390698"/>
                <a:ext cx="11280371" cy="5816977"/>
              </a:xfrm>
              <a:prstGeom prst="rect">
                <a:avLst/>
              </a:prstGeom>
              <a:blipFill>
                <a:blip r:embed="rId2"/>
                <a:stretch>
                  <a:fillRect l="-865" t="-839" r="-919" b="-943"/>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4564900" y="1116884"/>
            <a:ext cx="6686550" cy="2200275"/>
          </a:xfrm>
          <a:prstGeom prst="rect">
            <a:avLst/>
          </a:prstGeom>
        </p:spPr>
      </p:pic>
      <p:cxnSp>
        <p:nvCxnSpPr>
          <p:cNvPr id="6" name="Straight Arrow Connector 5"/>
          <p:cNvCxnSpPr/>
          <p:nvPr/>
        </p:nvCxnSpPr>
        <p:spPr>
          <a:xfrm flipH="1" flipV="1">
            <a:off x="7764087" y="2759825"/>
            <a:ext cx="2227811" cy="153785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urved Connector 9"/>
          <p:cNvCxnSpPr/>
          <p:nvPr/>
        </p:nvCxnSpPr>
        <p:spPr>
          <a:xfrm rot="10800000">
            <a:off x="5361712" y="2701637"/>
            <a:ext cx="5951911" cy="1970117"/>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10249593" y="2818015"/>
            <a:ext cx="482138" cy="21197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(c) ASU Math - Scott Surgent. Report errors to surgent@asu.edu</a:t>
            </a:r>
            <a:endParaRPr lang="en-US"/>
          </a:p>
        </p:txBody>
      </p:sp>
      <p:sp>
        <p:nvSpPr>
          <p:cNvPr id="5" name="Slide Number Placeholder 4"/>
          <p:cNvSpPr>
            <a:spLocks noGrp="1"/>
          </p:cNvSpPr>
          <p:nvPr>
            <p:ph type="sldNum" sz="quarter" idx="12"/>
          </p:nvPr>
        </p:nvSpPr>
        <p:spPr/>
        <p:txBody>
          <a:bodyPr/>
          <a:lstStyle/>
          <a:p>
            <a:fld id="{53BF2739-8BC0-4E03-A2A0-C5DA0F17BACD}" type="slidenum">
              <a:rPr lang="en-US" smtClean="0"/>
              <a:t>8</a:t>
            </a:fld>
            <a:endParaRPr lang="en-US"/>
          </a:p>
        </p:txBody>
      </p:sp>
    </p:spTree>
    <p:extLst>
      <p:ext uri="{BB962C8B-B14F-4D97-AF65-F5344CB8AC3E}">
        <p14:creationId xmlns:p14="http://schemas.microsoft.com/office/powerpoint/2010/main" val="269734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99011" y="357447"/>
                <a:ext cx="11355185" cy="3432414"/>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Example: </a:t>
                </a:r>
                <a:r>
                  <a:rPr lang="en-US" sz="2400" dirty="0" smtClean="0">
                    <a:latin typeface="Times New Roman" panose="02020603050405020304" pitchFamily="18" charset="0"/>
                    <a:cs typeface="Times New Roman" panose="02020603050405020304" pitchFamily="18" charset="0"/>
                  </a:rPr>
                  <a:t>Solve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𝑣</m:t>
                        </m:r>
                      </m:sup>
                    </m:sSup>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𝑖𝑣</m:t>
                        </m:r>
                      </m:sup>
                    </m:sSup>
                    <m:r>
                      <a:rPr lang="en-US" sz="2400" b="0" i="1" smtClean="0">
                        <a:latin typeface="Cambria Math" panose="02040503050406030204" pitchFamily="18" charset="0"/>
                      </a:rPr>
                      <m:t>−5</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+52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𝑦</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−56</m:t>
                    </m:r>
                    <m:r>
                      <a:rPr lang="en-US" sz="2400" b="0" i="1" smtClean="0">
                        <a:latin typeface="Cambria Math" panose="02040503050406030204" pitchFamily="18" charset="0"/>
                      </a:rPr>
                      <m:t>𝑦</m:t>
                    </m:r>
                    <m:r>
                      <a:rPr lang="en-US" sz="2400" b="0" i="1" smtClean="0">
                        <a:latin typeface="Cambria Math" panose="02040503050406030204" pitchFamily="18" charset="0"/>
                      </a:rPr>
                      <m:t>=0</m:t>
                    </m:r>
                    <m:r>
                      <a:rPr lang="en-US" sz="2400" b="0" i="0" smtClean="0">
                        <a:latin typeface="Cambria Math" panose="02040503050406030204" pitchFamily="18" charset="0"/>
                      </a:rPr>
                      <m:t>.</m:t>
                    </m:r>
                  </m:oMath>
                </a14:m>
                <a:endParaRPr lang="en-US" sz="2400" b="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Solution: </a:t>
                </a:r>
                <a:r>
                  <a:rPr lang="en-US" sz="2400" dirty="0" smtClean="0">
                    <a:latin typeface="Times New Roman" panose="02020603050405020304" pitchFamily="18" charset="0"/>
                    <a:cs typeface="Times New Roman" panose="02020603050405020304" pitchFamily="18" charset="0"/>
                  </a:rPr>
                  <a:t>The auxiliary polynomial is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𝑟</m:t>
                        </m:r>
                      </m:e>
                      <m:sup>
                        <m:r>
                          <a:rPr lang="en-US" sz="2400" b="0" i="1" smtClean="0">
                            <a:latin typeface="Cambria Math" panose="02040503050406030204" pitchFamily="18" charset="0"/>
                          </a:rPr>
                          <m:t>5</m:t>
                        </m:r>
                      </m:sup>
                    </m:sSup>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𝑟</m:t>
                        </m:r>
                      </m:e>
                      <m:sup>
                        <m:r>
                          <a:rPr lang="en-US" sz="2400" b="0" i="1" smtClean="0">
                            <a:latin typeface="Cambria Math" panose="02040503050406030204" pitchFamily="18" charset="0"/>
                          </a:rPr>
                          <m:t>4</m:t>
                        </m:r>
                      </m:sup>
                    </m:sSup>
                    <m:r>
                      <a:rPr lang="en-US" sz="2400" b="0" i="1" smtClean="0">
                        <a:latin typeface="Cambria Math" panose="02040503050406030204" pitchFamily="18" charset="0"/>
                      </a:rPr>
                      <m:t>−5</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𝑟</m:t>
                        </m:r>
                      </m:e>
                      <m:sup>
                        <m:r>
                          <a:rPr lang="en-US" sz="2400" b="0" i="1" smtClean="0">
                            <a:latin typeface="Cambria Math" panose="02040503050406030204" pitchFamily="18" charset="0"/>
                          </a:rPr>
                          <m:t>3</m:t>
                        </m:r>
                      </m:sup>
                    </m:sSup>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𝑟</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+52</m:t>
                    </m:r>
                    <m:r>
                      <a:rPr lang="en-US" sz="2400" b="0" i="1" smtClean="0">
                        <a:latin typeface="Cambria Math" panose="02040503050406030204" pitchFamily="18" charset="0"/>
                      </a:rPr>
                      <m:t>𝑟</m:t>
                    </m:r>
                    <m:r>
                      <a:rPr lang="en-US" sz="2400" b="0" i="1" smtClean="0">
                        <a:latin typeface="Cambria Math" panose="02040503050406030204" pitchFamily="18" charset="0"/>
                      </a:rPr>
                      <m:t>−56</m:t>
                    </m:r>
                  </m:oMath>
                </a14:m>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Its graph is shown at the right. Note that there appears to be a root at 2,</a:t>
                </a:r>
              </a:p>
              <a:p>
                <a:r>
                  <a:rPr lang="en-US" sz="2400" dirty="0" smtClean="0">
                    <a:latin typeface="Times New Roman" panose="02020603050405020304" pitchFamily="18" charset="0"/>
                    <a:cs typeface="Times New Roman" panose="02020603050405020304" pitchFamily="18" charset="0"/>
                  </a:rPr>
                  <a:t>and that it passes tangentially through the horizontal axis, so the root</a:t>
                </a:r>
              </a:p>
              <a:p>
                <a:r>
                  <a:rPr lang="en-US" sz="2400" dirty="0" smtClean="0">
                    <a:latin typeface="Times New Roman" panose="02020603050405020304" pitchFamily="18" charset="0"/>
                    <a:cs typeface="Times New Roman" panose="02020603050405020304" pitchFamily="18" charset="0"/>
                  </a:rPr>
                  <a:t>probably has multiplicity 3. However, we need to actually verify this</a:t>
                </a:r>
              </a:p>
              <a:p>
                <a:r>
                  <a:rPr lang="en-US" sz="2400" dirty="0" smtClean="0">
                    <a:latin typeface="Times New Roman" panose="02020603050405020304" pitchFamily="18" charset="0"/>
                    <a:cs typeface="Times New Roman" panose="02020603050405020304" pitchFamily="18" charset="0"/>
                  </a:rPr>
                  <a:t>using synthetic division.</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99011" y="357447"/>
                <a:ext cx="11355185" cy="3432414"/>
              </a:xfrm>
              <a:prstGeom prst="rect">
                <a:avLst/>
              </a:prstGeom>
              <a:blipFill>
                <a:blip r:embed="rId2"/>
                <a:stretch>
                  <a:fillRect l="-805" t="-1066"/>
                </a:stretch>
              </a:blipFill>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9328698" y="1602797"/>
            <a:ext cx="2562225" cy="1657350"/>
          </a:xfrm>
          <a:prstGeom prst="rect">
            <a:avLst/>
          </a:prstGeom>
        </p:spPr>
      </p:pic>
      <p:pic>
        <p:nvPicPr>
          <p:cNvPr id="4" name="Picture 3"/>
          <p:cNvPicPr>
            <a:picLocks noChangeAspect="1"/>
          </p:cNvPicPr>
          <p:nvPr/>
        </p:nvPicPr>
        <p:blipFill>
          <a:blip r:embed="rId4"/>
          <a:stretch>
            <a:fillRect/>
          </a:stretch>
        </p:blipFill>
        <p:spPr>
          <a:xfrm>
            <a:off x="466985" y="3232648"/>
            <a:ext cx="6486525" cy="1114425"/>
          </a:xfrm>
          <a:prstGeom prst="rect">
            <a:avLst/>
          </a:prstGeom>
        </p:spPr>
      </p:pic>
      <p:pic>
        <p:nvPicPr>
          <p:cNvPr id="5" name="Picture 4"/>
          <p:cNvPicPr>
            <a:picLocks noChangeAspect="1"/>
          </p:cNvPicPr>
          <p:nvPr/>
        </p:nvPicPr>
        <p:blipFill>
          <a:blip r:embed="rId5"/>
          <a:stretch>
            <a:fillRect/>
          </a:stretch>
        </p:blipFill>
        <p:spPr>
          <a:xfrm>
            <a:off x="399011" y="4586547"/>
            <a:ext cx="6229350" cy="1143000"/>
          </a:xfrm>
          <a:prstGeom prst="rect">
            <a:avLst/>
          </a:prstGeom>
        </p:spPr>
      </p:pic>
      <p:pic>
        <p:nvPicPr>
          <p:cNvPr id="6" name="Picture 5"/>
          <p:cNvPicPr>
            <a:picLocks noChangeAspect="1"/>
          </p:cNvPicPr>
          <p:nvPr/>
        </p:nvPicPr>
        <p:blipFill>
          <a:blip r:embed="rId6"/>
          <a:stretch>
            <a:fillRect/>
          </a:stretch>
        </p:blipFill>
        <p:spPr>
          <a:xfrm>
            <a:off x="3624868" y="5224722"/>
            <a:ext cx="3562350" cy="504825"/>
          </a:xfrm>
          <a:prstGeom prst="rect">
            <a:avLst/>
          </a:prstGeom>
        </p:spPr>
      </p:pic>
      <p:pic>
        <p:nvPicPr>
          <p:cNvPr id="7" name="Picture 6"/>
          <p:cNvPicPr>
            <a:picLocks noChangeAspect="1"/>
          </p:cNvPicPr>
          <p:nvPr/>
        </p:nvPicPr>
        <p:blipFill>
          <a:blip r:embed="rId7"/>
          <a:stretch>
            <a:fillRect/>
          </a:stretch>
        </p:blipFill>
        <p:spPr>
          <a:xfrm>
            <a:off x="7532283" y="4575872"/>
            <a:ext cx="4143375" cy="1009650"/>
          </a:xfrm>
          <a:prstGeom prst="rect">
            <a:avLst/>
          </a:prstGeom>
        </p:spPr>
      </p:pic>
      <p:pic>
        <p:nvPicPr>
          <p:cNvPr id="8" name="Picture 7"/>
          <p:cNvPicPr>
            <a:picLocks noChangeAspect="1"/>
          </p:cNvPicPr>
          <p:nvPr/>
        </p:nvPicPr>
        <p:blipFill>
          <a:blip r:embed="rId8"/>
          <a:stretch>
            <a:fillRect/>
          </a:stretch>
        </p:blipFill>
        <p:spPr>
          <a:xfrm>
            <a:off x="8363296" y="5654560"/>
            <a:ext cx="3390900" cy="819150"/>
          </a:xfrm>
          <a:prstGeom prst="rect">
            <a:avLst/>
          </a:prstGeom>
        </p:spPr>
      </p:pic>
      <p:sp>
        <p:nvSpPr>
          <p:cNvPr id="9" name="Footer Placeholder 8"/>
          <p:cNvSpPr>
            <a:spLocks noGrp="1"/>
          </p:cNvSpPr>
          <p:nvPr>
            <p:ph type="ftr" sz="quarter" idx="11"/>
          </p:nvPr>
        </p:nvSpPr>
        <p:spPr/>
        <p:txBody>
          <a:bodyPr/>
          <a:lstStyle/>
          <a:p>
            <a:r>
              <a:rPr lang="en-US" smtClean="0"/>
              <a:t>(c) ASU Math - Scott Surgent. Report errors to surgent@asu.edu</a:t>
            </a:r>
            <a:endParaRPr lang="en-US"/>
          </a:p>
        </p:txBody>
      </p:sp>
      <p:sp>
        <p:nvSpPr>
          <p:cNvPr id="10" name="Slide Number Placeholder 9"/>
          <p:cNvSpPr>
            <a:spLocks noGrp="1"/>
          </p:cNvSpPr>
          <p:nvPr>
            <p:ph type="sldNum" sz="quarter" idx="12"/>
          </p:nvPr>
        </p:nvSpPr>
        <p:spPr/>
        <p:txBody>
          <a:bodyPr/>
          <a:lstStyle/>
          <a:p>
            <a:fld id="{53BF2739-8BC0-4E03-A2A0-C5DA0F17BACD}" type="slidenum">
              <a:rPr lang="en-US" smtClean="0"/>
              <a:t>9</a:t>
            </a:fld>
            <a:endParaRPr lang="en-US"/>
          </a:p>
        </p:txBody>
      </p:sp>
    </p:spTree>
    <p:extLst>
      <p:ext uri="{BB962C8B-B14F-4D97-AF65-F5344CB8AC3E}">
        <p14:creationId xmlns:p14="http://schemas.microsoft.com/office/powerpoint/2010/main" val="342537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427</Words>
  <Application>Microsoft Office PowerPoint</Application>
  <PresentationFormat>Widescreen</PresentationFormat>
  <Paragraphs>128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 Math</vt:lpstr>
      <vt:lpstr>Times New Roman</vt:lpstr>
      <vt:lpstr>Office Theme</vt:lpstr>
      <vt:lpstr>Higher-order linear homogeneous ODEs: Repeated Roots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Higher-order linear homogeneous ODEs: Repeated Roots</dc:title>
  <dc:creator>Scott Surgent</dc:creator>
  <cp:lastModifiedBy>Scott Surgent</cp:lastModifiedBy>
  <cp:revision>22</cp:revision>
  <dcterms:created xsi:type="dcterms:W3CDTF">2017-02-02T19:11:20Z</dcterms:created>
  <dcterms:modified xsi:type="dcterms:W3CDTF">2017-02-07T17:01:37Z</dcterms:modified>
</cp:coreProperties>
</file>