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83A0D229-D8DC-4428-A8A0-11B3CEC94216}"/>
    <pc:docChg chg="modSld">
      <pc:chgData name="Beth Cousland" userId="0add9dda42c7579b" providerId="LiveId" clId="{83A0D229-D8DC-4428-A8A0-11B3CEC94216}" dt="2022-07-12T04:52:56.730" v="0" actId="1076"/>
      <pc:docMkLst>
        <pc:docMk/>
      </pc:docMkLst>
      <pc:sldChg chg="modSp mod">
        <pc:chgData name="Beth Cousland" userId="0add9dda42c7579b" providerId="LiveId" clId="{83A0D229-D8DC-4428-A8A0-11B3CEC94216}" dt="2022-07-12T04:52:56.730" v="0" actId="1076"/>
        <pc:sldMkLst>
          <pc:docMk/>
          <pc:sldMk cId="784451502" sldId="263"/>
        </pc:sldMkLst>
        <pc:spChg chg="mod">
          <ac:chgData name="Beth Cousland" userId="0add9dda42c7579b" providerId="LiveId" clId="{83A0D229-D8DC-4428-A8A0-11B3CEC94216}" dt="2022-07-12T04:52:56.730" v="0" actId="1076"/>
          <ac:spMkLst>
            <pc:docMk/>
            <pc:sldMk cId="784451502" sldId="263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A1C33-5975-4AE8-9B21-B5FEA068D2FD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6E774-4E6C-49EE-ACDE-CE62BFDD3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8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F9E-10D4-4D5B-8F92-8334C9D677E3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8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8BDC-6F7D-4A60-AF1B-DFDD43A1A253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9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9E4D6-D764-40A1-B704-C98379BB6166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7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4920-AF84-45A7-972B-78483EEA9FC7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3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ADE7-44A0-4D44-B316-B0B80471AF03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11AF5-B641-4148-AF3A-4A799870558E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9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BA5FB-9DCE-4600-8F57-B42565DE8966}" type="datetime1">
              <a:rPr lang="en-US" smtClean="0"/>
              <a:t>7/11/2022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8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FBE0A-DAF3-43B0-8007-6C7A2D14AF40}" type="datetime1">
              <a:rPr lang="en-US" smtClean="0"/>
              <a:t>7/11/2022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8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B57C-0C70-4153-95CE-8F3504596CF4}" type="datetime1">
              <a:rPr lang="en-US" smtClean="0"/>
              <a:t>7/11/2022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9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6A268-F4A0-465D-A6F7-46A5B8E3BCA0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4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811AB-463F-4658-A5BB-1DA5BF0C3E87}" type="datetime1">
              <a:rPr lang="en-US" smtClean="0"/>
              <a:t>7/11/2022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0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4119E-33B4-4BD4-8EEB-E0E919F4D9DA}" type="datetime1">
              <a:rPr lang="en-US" smtClean="0"/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AB44-D469-4C39-BAE0-9DA9A4490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2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Reduction of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 275</a:t>
            </a:r>
          </a:p>
        </p:txBody>
      </p:sp>
    </p:spTree>
    <p:extLst>
      <p:ext uri="{BB962C8B-B14F-4D97-AF65-F5344CB8AC3E}">
        <p14:creationId xmlns:p14="http://schemas.microsoft.com/office/powerpoint/2010/main" val="151492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2509" y="340822"/>
                <a:ext cx="11421687" cy="5612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now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𝑑𝑒𝑡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Recall that three slides ago, we had to declare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because we needed to divide through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since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expression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cannot be 0. This means that the two functions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 and that</a:t>
                </a:r>
                <a:endParaRPr lang="en-US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general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340822"/>
                <a:ext cx="11421687" cy="5612114"/>
              </a:xfrm>
              <a:prstGeom prst="rect">
                <a:avLst/>
              </a:prstGeom>
              <a:blipFill>
                <a:blip r:embed="rId2"/>
                <a:stretch>
                  <a:fillRect l="-854" t="-434" r="-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2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4073" y="349135"/>
                <a:ext cx="11454938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a solution of a linear, homogeneous second-order ODE, it is possible to find another solution using a technique called 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reduction of order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The coefficients of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its derivatives do not necessarily have to be constants.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that the ODE has the form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solution.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define the other solution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to be determined. Using the product rule, we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These are substituted into the differential equation and simplified (next slide)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73" y="349135"/>
                <a:ext cx="11454938" cy="5632311"/>
              </a:xfrm>
              <a:prstGeom prst="rect">
                <a:avLst/>
              </a:prstGeom>
              <a:blipFill>
                <a:blip r:embed="rId2"/>
                <a:stretch>
                  <a:fillRect l="-798" t="-866" r="-1384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9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2509" y="290945"/>
                <a:ext cx="11438313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sake of space,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b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  <m:sSubSup>
                            <m:sSub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Distribute to clear parentheses and regroup according to degrees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′′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Notice that the expression multiplied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0: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solution of the original differential equation so this expression is 0. We are left with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Replacing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we have a first-order ODE. Thus, we have reduced the order, and can be solved using separation of variables or integration factors.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′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290945"/>
                <a:ext cx="11438313" cy="6001643"/>
              </a:xfrm>
              <a:prstGeom prst="rect">
                <a:avLst/>
              </a:prstGeom>
              <a:blipFill>
                <a:blip r:embed="rId2"/>
                <a:stretch>
                  <a:fillRect l="-853" t="-813" r="-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396" y="2346767"/>
            <a:ext cx="3267075" cy="5810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2385" y="382385"/>
                <a:ext cx="11330248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 one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Use reduction of order to find another solution.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substitute: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this example, the expression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integrating,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 constant. But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integrate again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getting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85" y="382385"/>
                <a:ext cx="11330248" cy="6001643"/>
              </a:xfrm>
              <a:prstGeom prst="rect">
                <a:avLst/>
              </a:prstGeom>
              <a:blipFill>
                <a:blip r:embed="rId2"/>
                <a:stretch>
                  <a:fillRect l="-861" t="-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7570" y="357447"/>
                <a:ext cx="11629505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solutions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general solution is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Clearing parentheses,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combine the first and third term, calling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“new”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“new”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the general solution can be written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 may recall that the auxiliary polynomial,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+4=0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has root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multiplicity 2. One solution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This process “justifies” that extra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70" y="357447"/>
                <a:ext cx="11629505" cy="6001643"/>
              </a:xfrm>
              <a:prstGeom prst="rect">
                <a:avLst/>
              </a:prstGeom>
              <a:blipFill>
                <a:blip r:embed="rId2"/>
                <a:stretch>
                  <a:fillRect l="-786" t="-813" r="-996" b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5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9011" y="349135"/>
                <a:ext cx="11247120" cy="5820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one solution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Find another solution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this differential equation,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linearly independent, and state the general solution.</a:t>
                </a:r>
                <a:b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keeping in mind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some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Using the form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bSup>
                          <m:sSubSup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we have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Substituting,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Simplifying,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11" y="349135"/>
                <a:ext cx="11247120" cy="5820504"/>
              </a:xfrm>
              <a:prstGeom prst="rect">
                <a:avLst/>
              </a:prstGeom>
              <a:blipFill>
                <a:blip r:embed="rId2"/>
                <a:stretch>
                  <a:fillRect l="-813" r="-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57447" y="307571"/>
                <a:ext cx="11454938" cy="6370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last screen, we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Divide through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=0,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solves using an integration factor: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</m:e>
                        </m:nary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</m:func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func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f>
                                      <m:fPr>
                                        <m:type m:val="lin"/>
                                        <m:ctrlP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9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d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𝑑𝑡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𝐶</m:t>
                            </m:r>
                          </m:e>
                        </m:nary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But remember, we want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integrate once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47" y="307571"/>
                <a:ext cx="11454938" cy="6370527"/>
              </a:xfrm>
              <a:prstGeom prst="rect">
                <a:avLst/>
              </a:prstGeom>
              <a:blipFill>
                <a:blip r:embed="rId2"/>
                <a:stretch>
                  <a:fillRect l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606" y="1204566"/>
            <a:ext cx="3895725" cy="10572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4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12096" y="282379"/>
                <a:ext cx="11296996" cy="5962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then</a:t>
                </a:r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general solution is 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can combine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“new”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we can let “new”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sz="2400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that the general solution is (probably):</a:t>
                </a:r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96" y="282379"/>
                <a:ext cx="11296996" cy="5962466"/>
              </a:xfrm>
              <a:prstGeom prst="rect">
                <a:avLst/>
              </a:prstGeom>
              <a:blipFill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76" y="1259984"/>
            <a:ext cx="2409825" cy="4476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9005" y="1059958"/>
            <a:ext cx="2876550" cy="847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0459" y="1136157"/>
            <a:ext cx="2581275" cy="695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925" y="2863562"/>
            <a:ext cx="2886075" cy="400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6121" y="2630199"/>
            <a:ext cx="4152900" cy="866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46121" y="3584519"/>
            <a:ext cx="3810000" cy="657225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5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0822" y="332509"/>
                <a:ext cx="11430000" cy="5343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Let’s make sure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solves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Taking derivatives, we have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Substituting then simplifying, we have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=0…   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It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works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Next slide, we’ll check they are linearly independent.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22" y="332509"/>
                <a:ext cx="11430000" cy="5343066"/>
              </a:xfrm>
              <a:prstGeom prst="rect">
                <a:avLst/>
              </a:prstGeom>
              <a:blipFill>
                <a:blip r:embed="rId2"/>
                <a:stretch>
                  <a:fillRect l="-853" r="-373" b="-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ASU Math - Scott Surgent. Report errors to surgent@asu.edu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AB44-D469-4C39-BAE0-9DA9A44907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4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1273</Words>
  <Application>Microsoft Office PowerPoint</Application>
  <PresentationFormat>Widescreen</PresentationFormat>
  <Paragraphs>124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Reduction of 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Reduction of Order</dc:title>
  <dc:creator>Scott Surgent</dc:creator>
  <cp:lastModifiedBy>Beth Cousland</cp:lastModifiedBy>
  <cp:revision>21</cp:revision>
  <dcterms:created xsi:type="dcterms:W3CDTF">2017-02-06T18:05:35Z</dcterms:created>
  <dcterms:modified xsi:type="dcterms:W3CDTF">2022-07-12T04:53:08Z</dcterms:modified>
</cp:coreProperties>
</file>