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Cousland" userId="0add9dda42c7579b" providerId="LiveId" clId="{810D03BA-A4EE-446C-9E3C-FE36C7288D6D}"/>
    <pc:docChg chg="modSld">
      <pc:chgData name="Beth Cousland" userId="0add9dda42c7579b" providerId="LiveId" clId="{810D03BA-A4EE-446C-9E3C-FE36C7288D6D}" dt="2022-07-16T02:54:45.248" v="0" actId="1076"/>
      <pc:docMkLst>
        <pc:docMk/>
      </pc:docMkLst>
      <pc:sldChg chg="modSp mod">
        <pc:chgData name="Beth Cousland" userId="0add9dda42c7579b" providerId="LiveId" clId="{810D03BA-A4EE-446C-9E3C-FE36C7288D6D}" dt="2022-07-16T02:54:45.248" v="0" actId="1076"/>
        <pc:sldMkLst>
          <pc:docMk/>
          <pc:sldMk cId="2863833774" sldId="259"/>
        </pc:sldMkLst>
        <pc:picChg chg="mod">
          <ac:chgData name="Beth Cousland" userId="0add9dda42c7579b" providerId="LiveId" clId="{810D03BA-A4EE-446C-9E3C-FE36C7288D6D}" dt="2022-07-16T02:54:45.248" v="0" actId="1076"/>
          <ac:picMkLst>
            <pc:docMk/>
            <pc:sldMk cId="2863833774" sldId="259"/>
            <ac:picMk id="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997B9D4-6409-434C-971C-D3CFC8CA7086}" type="datetimeFigureOut">
              <a:rPr lang="en-US" smtClean="0"/>
              <a:t>7/15/2022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19438D4-3D0C-4602-A07A-B30CE1E06C52}" type="slidenum">
              <a:rPr lang="en-US" smtClean="0"/>
              <a:t>‹#›</a:t>
            </a:fld>
            <a:endParaRPr lang="en-US"/>
          </a:p>
        </p:txBody>
      </p:sp>
    </p:spTree>
    <p:extLst>
      <p:ext uri="{BB962C8B-B14F-4D97-AF65-F5344CB8AC3E}">
        <p14:creationId xmlns:p14="http://schemas.microsoft.com/office/powerpoint/2010/main" val="1863107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09D07A-2841-4B52-868C-B3C35398BDD4}" type="datetime1">
              <a:rPr lang="en-US" smtClean="0"/>
              <a:t>7/15/2022</a:t>
            </a:fld>
            <a:endParaRPr lang="en-US"/>
          </a:p>
        </p:txBody>
      </p:sp>
      <p:sp>
        <p:nvSpPr>
          <p:cNvPr id="5" name="Footer Placeholder 4"/>
          <p:cNvSpPr>
            <a:spLocks noGrp="1"/>
          </p:cNvSpPr>
          <p:nvPr>
            <p:ph type="ftr" sz="quarter" idx="11"/>
          </p:nvPr>
        </p:nvSpPr>
        <p:spPr/>
        <p:txBody>
          <a:bodyPr/>
          <a:lstStyle/>
          <a:p>
            <a:r>
              <a:rPr lang="en-US"/>
              <a:t>(c) ASU Math - Scott Surgent. Report errors to surgent@asu.edu</a:t>
            </a:r>
          </a:p>
        </p:txBody>
      </p:sp>
      <p:sp>
        <p:nvSpPr>
          <p:cNvPr id="6" name="Slide Number Placeholder 5"/>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402814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2DD2B8-5A5A-4493-A9C9-76C9FBECA3B6}" type="datetime1">
              <a:rPr lang="en-US" smtClean="0"/>
              <a:t>7/15/2022</a:t>
            </a:fld>
            <a:endParaRPr lang="en-US"/>
          </a:p>
        </p:txBody>
      </p:sp>
      <p:sp>
        <p:nvSpPr>
          <p:cNvPr id="5" name="Footer Placeholder 4"/>
          <p:cNvSpPr>
            <a:spLocks noGrp="1"/>
          </p:cNvSpPr>
          <p:nvPr>
            <p:ph type="ftr" sz="quarter" idx="11"/>
          </p:nvPr>
        </p:nvSpPr>
        <p:spPr/>
        <p:txBody>
          <a:bodyPr/>
          <a:lstStyle/>
          <a:p>
            <a:r>
              <a:rPr lang="en-US"/>
              <a:t>(c) ASU Math - Scott Surgent. Report errors to surgent@asu.edu</a:t>
            </a:r>
          </a:p>
        </p:txBody>
      </p:sp>
      <p:sp>
        <p:nvSpPr>
          <p:cNvPr id="6" name="Slide Number Placeholder 5"/>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281182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2149D3-ECB8-4C7D-8CC0-041917F464AF}" type="datetime1">
              <a:rPr lang="en-US" smtClean="0"/>
              <a:t>7/15/2022</a:t>
            </a:fld>
            <a:endParaRPr lang="en-US"/>
          </a:p>
        </p:txBody>
      </p:sp>
      <p:sp>
        <p:nvSpPr>
          <p:cNvPr id="5" name="Footer Placeholder 4"/>
          <p:cNvSpPr>
            <a:spLocks noGrp="1"/>
          </p:cNvSpPr>
          <p:nvPr>
            <p:ph type="ftr" sz="quarter" idx="11"/>
          </p:nvPr>
        </p:nvSpPr>
        <p:spPr/>
        <p:txBody>
          <a:bodyPr/>
          <a:lstStyle/>
          <a:p>
            <a:r>
              <a:rPr lang="en-US"/>
              <a:t>(c) ASU Math - Scott Surgent. Report errors to surgent@asu.edu</a:t>
            </a:r>
          </a:p>
        </p:txBody>
      </p:sp>
      <p:sp>
        <p:nvSpPr>
          <p:cNvPr id="6" name="Slide Number Placeholder 5"/>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314664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A5256B-F9EE-4D84-981C-17DC09F2D0EE}" type="datetime1">
              <a:rPr lang="en-US" smtClean="0"/>
              <a:t>7/15/2022</a:t>
            </a:fld>
            <a:endParaRPr lang="en-US"/>
          </a:p>
        </p:txBody>
      </p:sp>
      <p:sp>
        <p:nvSpPr>
          <p:cNvPr id="5" name="Footer Placeholder 4"/>
          <p:cNvSpPr>
            <a:spLocks noGrp="1"/>
          </p:cNvSpPr>
          <p:nvPr>
            <p:ph type="ftr" sz="quarter" idx="11"/>
          </p:nvPr>
        </p:nvSpPr>
        <p:spPr/>
        <p:txBody>
          <a:bodyPr/>
          <a:lstStyle/>
          <a:p>
            <a:r>
              <a:rPr lang="en-US"/>
              <a:t>(c) ASU Math - Scott Surgent. Report errors to surgent@asu.edu</a:t>
            </a:r>
          </a:p>
        </p:txBody>
      </p:sp>
      <p:sp>
        <p:nvSpPr>
          <p:cNvPr id="6" name="Slide Number Placeholder 5"/>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380923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B602CA-1D58-43F3-91DD-FF621C762650}" type="datetime1">
              <a:rPr lang="en-US" smtClean="0"/>
              <a:t>7/15/2022</a:t>
            </a:fld>
            <a:endParaRPr lang="en-US"/>
          </a:p>
        </p:txBody>
      </p:sp>
      <p:sp>
        <p:nvSpPr>
          <p:cNvPr id="5" name="Footer Placeholder 4"/>
          <p:cNvSpPr>
            <a:spLocks noGrp="1"/>
          </p:cNvSpPr>
          <p:nvPr>
            <p:ph type="ftr" sz="quarter" idx="11"/>
          </p:nvPr>
        </p:nvSpPr>
        <p:spPr/>
        <p:txBody>
          <a:bodyPr/>
          <a:lstStyle/>
          <a:p>
            <a:r>
              <a:rPr lang="en-US"/>
              <a:t>(c) ASU Math - Scott Surgent. Report errors to surgent@asu.edu</a:t>
            </a:r>
          </a:p>
        </p:txBody>
      </p:sp>
      <p:sp>
        <p:nvSpPr>
          <p:cNvPr id="6" name="Slide Number Placeholder 5"/>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269312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6B933C-54A8-470F-BED0-C54298C59BE0}" type="datetime1">
              <a:rPr lang="en-US" smtClean="0"/>
              <a:t>7/15/2022</a:t>
            </a:fld>
            <a:endParaRPr lang="en-US"/>
          </a:p>
        </p:txBody>
      </p:sp>
      <p:sp>
        <p:nvSpPr>
          <p:cNvPr id="6" name="Footer Placeholder 5"/>
          <p:cNvSpPr>
            <a:spLocks noGrp="1"/>
          </p:cNvSpPr>
          <p:nvPr>
            <p:ph type="ftr" sz="quarter" idx="11"/>
          </p:nvPr>
        </p:nvSpPr>
        <p:spPr/>
        <p:txBody>
          <a:bodyPr/>
          <a:lstStyle/>
          <a:p>
            <a:r>
              <a:rPr lang="en-US"/>
              <a:t>(c) ASU Math - Scott Surgent. Report errors to surgent@asu.edu</a:t>
            </a:r>
          </a:p>
        </p:txBody>
      </p:sp>
      <p:sp>
        <p:nvSpPr>
          <p:cNvPr id="7" name="Slide Number Placeholder 6"/>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19688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06CB13-711B-40DA-A38C-A36495166300}" type="datetime1">
              <a:rPr lang="en-US" smtClean="0"/>
              <a:t>7/15/2022</a:t>
            </a:fld>
            <a:endParaRPr lang="en-US"/>
          </a:p>
        </p:txBody>
      </p:sp>
      <p:sp>
        <p:nvSpPr>
          <p:cNvPr id="8" name="Footer Placeholder 7"/>
          <p:cNvSpPr>
            <a:spLocks noGrp="1"/>
          </p:cNvSpPr>
          <p:nvPr>
            <p:ph type="ftr" sz="quarter" idx="11"/>
          </p:nvPr>
        </p:nvSpPr>
        <p:spPr/>
        <p:txBody>
          <a:bodyPr/>
          <a:lstStyle/>
          <a:p>
            <a:r>
              <a:rPr lang="en-US"/>
              <a:t>(c) ASU Math - Scott Surgent. Report errors to surgent@asu.edu</a:t>
            </a:r>
          </a:p>
        </p:txBody>
      </p:sp>
      <p:sp>
        <p:nvSpPr>
          <p:cNvPr id="9" name="Slide Number Placeholder 8"/>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53789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C017CC-F1C6-4882-99E3-69C7C15CB4CE}" type="datetime1">
              <a:rPr lang="en-US" smtClean="0"/>
              <a:t>7/15/2022</a:t>
            </a:fld>
            <a:endParaRPr lang="en-US"/>
          </a:p>
        </p:txBody>
      </p:sp>
      <p:sp>
        <p:nvSpPr>
          <p:cNvPr id="4" name="Footer Placeholder 3"/>
          <p:cNvSpPr>
            <a:spLocks noGrp="1"/>
          </p:cNvSpPr>
          <p:nvPr>
            <p:ph type="ftr" sz="quarter" idx="11"/>
          </p:nvPr>
        </p:nvSpPr>
        <p:spPr/>
        <p:txBody>
          <a:bodyPr/>
          <a:lstStyle/>
          <a:p>
            <a:r>
              <a:rPr lang="en-US"/>
              <a:t>(c) ASU Math - Scott Surgent. Report errors to surgent@asu.edu</a:t>
            </a:r>
          </a:p>
        </p:txBody>
      </p:sp>
      <p:sp>
        <p:nvSpPr>
          <p:cNvPr id="5" name="Slide Number Placeholder 4"/>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234915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6BD3-E044-495C-9A25-E606A851C2DA}" type="datetime1">
              <a:rPr lang="en-US" smtClean="0"/>
              <a:t>7/15/2022</a:t>
            </a:fld>
            <a:endParaRPr lang="en-US"/>
          </a:p>
        </p:txBody>
      </p:sp>
      <p:sp>
        <p:nvSpPr>
          <p:cNvPr id="3" name="Footer Placeholder 2"/>
          <p:cNvSpPr>
            <a:spLocks noGrp="1"/>
          </p:cNvSpPr>
          <p:nvPr>
            <p:ph type="ftr" sz="quarter" idx="11"/>
          </p:nvPr>
        </p:nvSpPr>
        <p:spPr/>
        <p:txBody>
          <a:bodyPr/>
          <a:lstStyle/>
          <a:p>
            <a:r>
              <a:rPr lang="en-US"/>
              <a:t>(c) ASU Math - Scott Surgent. Report errors to surgent@asu.edu</a:t>
            </a:r>
          </a:p>
        </p:txBody>
      </p:sp>
      <p:sp>
        <p:nvSpPr>
          <p:cNvPr id="4" name="Slide Number Placeholder 3"/>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106549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D11F34-95B7-42AC-9291-E3A731AF4EF4}" type="datetime1">
              <a:rPr lang="en-US" smtClean="0"/>
              <a:t>7/15/2022</a:t>
            </a:fld>
            <a:endParaRPr lang="en-US"/>
          </a:p>
        </p:txBody>
      </p:sp>
      <p:sp>
        <p:nvSpPr>
          <p:cNvPr id="6" name="Footer Placeholder 5"/>
          <p:cNvSpPr>
            <a:spLocks noGrp="1"/>
          </p:cNvSpPr>
          <p:nvPr>
            <p:ph type="ftr" sz="quarter" idx="11"/>
          </p:nvPr>
        </p:nvSpPr>
        <p:spPr/>
        <p:txBody>
          <a:bodyPr/>
          <a:lstStyle/>
          <a:p>
            <a:r>
              <a:rPr lang="en-US"/>
              <a:t>(c) ASU Math - Scott Surgent. Report errors to surgent@asu.edu</a:t>
            </a:r>
          </a:p>
        </p:txBody>
      </p:sp>
      <p:sp>
        <p:nvSpPr>
          <p:cNvPr id="7" name="Slide Number Placeholder 6"/>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355963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55730C-015F-4E62-AC8D-61B72A4DDF37}" type="datetime1">
              <a:rPr lang="en-US" smtClean="0"/>
              <a:t>7/15/2022</a:t>
            </a:fld>
            <a:endParaRPr lang="en-US"/>
          </a:p>
        </p:txBody>
      </p:sp>
      <p:sp>
        <p:nvSpPr>
          <p:cNvPr id="6" name="Footer Placeholder 5"/>
          <p:cNvSpPr>
            <a:spLocks noGrp="1"/>
          </p:cNvSpPr>
          <p:nvPr>
            <p:ph type="ftr" sz="quarter" idx="11"/>
          </p:nvPr>
        </p:nvSpPr>
        <p:spPr/>
        <p:txBody>
          <a:bodyPr/>
          <a:lstStyle/>
          <a:p>
            <a:r>
              <a:rPr lang="en-US"/>
              <a:t>(c) ASU Math - Scott Surgent. Report errors to surgent@asu.edu</a:t>
            </a:r>
          </a:p>
        </p:txBody>
      </p:sp>
      <p:sp>
        <p:nvSpPr>
          <p:cNvPr id="7" name="Slide Number Placeholder 6"/>
          <p:cNvSpPr>
            <a:spLocks noGrp="1"/>
          </p:cNvSpPr>
          <p:nvPr>
            <p:ph type="sldNum" sz="quarter" idx="12"/>
          </p:nvPr>
        </p:nvSpPr>
        <p:spPr/>
        <p:txBody>
          <a:bodyPr/>
          <a:lstStyle/>
          <a:p>
            <a:fld id="{960A47D6-FAC0-49D0-8F91-6BCAD42EDF32}" type="slidenum">
              <a:rPr lang="en-US" smtClean="0"/>
              <a:t>‹#›</a:t>
            </a:fld>
            <a:endParaRPr lang="en-US"/>
          </a:p>
        </p:txBody>
      </p:sp>
    </p:spTree>
    <p:extLst>
      <p:ext uri="{BB962C8B-B14F-4D97-AF65-F5344CB8AC3E}">
        <p14:creationId xmlns:p14="http://schemas.microsoft.com/office/powerpoint/2010/main" val="340618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80459-3808-4822-B1D5-62BBBA5E39D1}" type="datetime1">
              <a:rPr lang="en-US" smtClean="0"/>
              <a:t>7/15/2022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 ASU Math - Scott Surgent. Report errors to surgent@asu.edu</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A47D6-FAC0-49D0-8F91-6BCAD42EDF32}" type="slidenum">
              <a:rPr lang="en-US" smtClean="0"/>
              <a:t>‹#›</a:t>
            </a:fld>
            <a:endParaRPr lang="en-US"/>
          </a:p>
        </p:txBody>
      </p:sp>
    </p:spTree>
    <p:extLst>
      <p:ext uri="{BB962C8B-B14F-4D97-AF65-F5344CB8AC3E}">
        <p14:creationId xmlns:p14="http://schemas.microsoft.com/office/powerpoint/2010/main" val="2170204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7.xml"/><Relationship Id="rId5" Type="http://schemas.openxmlformats.org/officeDocument/2006/relationships/image" Target="../media/image50.png"/><Relationship Id="rId4" Type="http://schemas.openxmlformats.org/officeDocument/2006/relationships/image" Target="../media/image49.png"/></Relationships>
</file>

<file path=ppt/slides/_rels/slide1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8.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Mixture Problems</a:t>
            </a:r>
          </a:p>
        </p:txBody>
      </p:sp>
      <p:sp>
        <p:nvSpPr>
          <p:cNvPr id="3" name="Subtitle 2"/>
          <p:cNvSpPr>
            <a:spLocks noGrp="1"/>
          </p:cNvSpPr>
          <p:nvPr>
            <p:ph type="subTitle" idx="1"/>
          </p:nvPr>
        </p:nvSpPr>
        <p:spPr/>
        <p:txBody>
          <a:bodyPr/>
          <a:lstStyle/>
          <a:p>
            <a:r>
              <a:rPr lang="en-US" dirty="0"/>
              <a:t>MAT 275</a:t>
            </a:r>
          </a:p>
        </p:txBody>
      </p:sp>
    </p:spTree>
    <p:extLst>
      <p:ext uri="{BB962C8B-B14F-4D97-AF65-F5344CB8AC3E}">
        <p14:creationId xmlns:p14="http://schemas.microsoft.com/office/powerpoint/2010/main" val="332231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465513" y="340823"/>
                <a:ext cx="11272058" cy="613571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From last slide, the particular solution is</a:t>
                </a:r>
                <a:endParaRPr lang="en-US" sz="2400" i="1" dirty="0">
                  <a:latin typeface="Cambria Math" panose="02040503050406030204" pitchFamily="18" charset="0"/>
                  <a:cs typeface="Times New Roman" panose="02020603050405020304" pitchFamily="18" charset="0"/>
                </a:endParaRPr>
              </a:p>
              <a:p>
                <a:endParaRPr lang="en-US" sz="2400"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cs typeface="Times New Roman" panose="02020603050405020304" pitchFamily="18" charset="0"/>
                        </a:rPr>
                        <m:t>𝑄</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=3000+3</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−2950</m:t>
                      </m:r>
                      <m:sSup>
                        <m:sSupPr>
                          <m:ctrlPr>
                            <a:rPr lang="en-US" sz="2400" i="1">
                              <a:latin typeface="Cambria Math" panose="02040503050406030204" pitchFamily="18" charset="0"/>
                              <a:cs typeface="Times New Roman" panose="02020603050405020304" pitchFamily="18" charset="0"/>
                            </a:rPr>
                          </m:ctrlPr>
                        </m:sSupPr>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2000</m:t>
                              </m:r>
                            </m:e>
                          </m:d>
                        </m:e>
                        <m:sup>
                          <m:r>
                            <a:rPr lang="en-US" sz="2400" i="1">
                              <a:latin typeface="Cambria Math" panose="02040503050406030204" pitchFamily="18" charset="0"/>
                              <a:cs typeface="Times New Roman" panose="02020603050405020304" pitchFamily="18" charset="0"/>
                            </a:rPr>
                            <m:t>1.5</m:t>
                          </m:r>
                        </m:sup>
                      </m:sSup>
                      <m:sSup>
                        <m:sSupPr>
                          <m:ctrlPr>
                            <a:rPr lang="en-US" sz="2400" i="1">
                              <a:latin typeface="Cambria Math" panose="02040503050406030204" pitchFamily="18" charset="0"/>
                              <a:cs typeface="Times New Roman" panose="02020603050405020304" pitchFamily="18" charset="0"/>
                            </a:rPr>
                          </m:ctrlPr>
                        </m:sSupPr>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2000+2</m:t>
                              </m:r>
                              <m:r>
                                <a:rPr lang="en-US" sz="2400" i="1">
                                  <a:latin typeface="Cambria Math" panose="02040503050406030204" pitchFamily="18" charset="0"/>
                                  <a:cs typeface="Times New Roman" panose="02020603050405020304" pitchFamily="18" charset="0"/>
                                </a:rPr>
                                <m:t>𝑡</m:t>
                              </m:r>
                            </m:e>
                          </m:d>
                        </m:e>
                        <m:sup>
                          <m:r>
                            <a:rPr lang="en-US" sz="2400" i="1">
                              <a:latin typeface="Cambria Math" panose="02040503050406030204" pitchFamily="18" charset="0"/>
                              <a:cs typeface="Times New Roman" panose="02020603050405020304" pitchFamily="18" charset="0"/>
                            </a:rPr>
                            <m:t>−1.5</m:t>
                          </m:r>
                        </m:sup>
                      </m:sSup>
                    </m:oMath>
                  </m:oMathPara>
                </a14:m>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flow runs for </a:t>
                </a:r>
                <a:r>
                  <a:rPr lang="en-US" sz="2400" i="1"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 6500 minutes, at which time the vat is filled. At this time, there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solidFill>
                                <a:srgbClr val="FF0000"/>
                              </a:solidFill>
                              <a:latin typeface="Cambria Math" panose="02040503050406030204" pitchFamily="18" charset="0"/>
                              <a:cs typeface="Times New Roman" panose="02020603050405020304" pitchFamily="18" charset="0"/>
                            </a:rPr>
                            <m:t>6500</m:t>
                          </m:r>
                        </m:e>
                      </m:d>
                      <m:r>
                        <a:rPr lang="en-US" sz="2400" b="0" i="1" smtClean="0">
                          <a:latin typeface="Cambria Math" panose="02040503050406030204" pitchFamily="18" charset="0"/>
                          <a:cs typeface="Times New Roman" panose="02020603050405020304" pitchFamily="18" charset="0"/>
                        </a:rPr>
                        <m:t>=3000+3</m:t>
                      </m:r>
                      <m:d>
                        <m:dPr>
                          <m:ctrlPr>
                            <a:rPr lang="en-US" sz="2400" b="0" i="1" smtClean="0">
                              <a:latin typeface="Cambria Math" panose="02040503050406030204" pitchFamily="18" charset="0"/>
                              <a:cs typeface="Times New Roman" panose="02020603050405020304" pitchFamily="18" charset="0"/>
                            </a:rPr>
                          </m:ctrlPr>
                        </m:dPr>
                        <m:e>
                          <m:r>
                            <a:rPr lang="en-US" sz="2400" b="0" i="1" smtClean="0">
                              <a:solidFill>
                                <a:srgbClr val="FF0000"/>
                              </a:solidFill>
                              <a:latin typeface="Cambria Math" panose="02040503050406030204" pitchFamily="18" charset="0"/>
                              <a:cs typeface="Times New Roman" panose="02020603050405020304" pitchFamily="18" charset="0"/>
                            </a:rPr>
                            <m:t>6500</m:t>
                          </m:r>
                        </m:e>
                      </m:d>
                      <m:r>
                        <a:rPr lang="en-US" sz="2400" b="0" i="1" smtClean="0">
                          <a:latin typeface="Cambria Math" panose="02040503050406030204" pitchFamily="18" charset="0"/>
                          <a:cs typeface="Times New Roman" panose="02020603050405020304" pitchFamily="18" charset="0"/>
                        </a:rPr>
                        <m:t>−2950</m:t>
                      </m:r>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m:t>
                              </m:r>
                            </m:e>
                          </m:d>
                        </m:e>
                        <m:sup>
                          <m:r>
                            <a:rPr lang="en-US" sz="2400" b="0" i="1" smtClean="0">
                              <a:latin typeface="Cambria Math" panose="02040503050406030204" pitchFamily="18" charset="0"/>
                              <a:cs typeface="Times New Roman" panose="02020603050405020304" pitchFamily="18" charset="0"/>
                            </a:rPr>
                            <m:t>1.5</m:t>
                          </m:r>
                        </m:sup>
                      </m:sSup>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2000+2</m:t>
                              </m:r>
                              <m:d>
                                <m:dPr>
                                  <m:ctrlPr>
                                    <a:rPr lang="en-US" sz="2400" b="0" i="1" smtClean="0">
                                      <a:latin typeface="Cambria Math" panose="02040503050406030204" pitchFamily="18" charset="0"/>
                                      <a:cs typeface="Times New Roman" panose="02020603050405020304" pitchFamily="18" charset="0"/>
                                    </a:rPr>
                                  </m:ctrlPr>
                                </m:dPr>
                                <m:e>
                                  <m:r>
                                    <a:rPr lang="en-US" sz="2400" b="0" i="1" smtClean="0">
                                      <a:solidFill>
                                        <a:srgbClr val="FF0000"/>
                                      </a:solidFill>
                                      <a:latin typeface="Cambria Math" panose="02040503050406030204" pitchFamily="18" charset="0"/>
                                      <a:cs typeface="Times New Roman" panose="02020603050405020304" pitchFamily="18" charset="0"/>
                                    </a:rPr>
                                    <m:t>6500</m:t>
                                  </m:r>
                                </m:e>
                              </m:d>
                            </m:e>
                          </m:d>
                        </m:e>
                        <m:sup>
                          <m:r>
                            <a:rPr lang="en-US" sz="2400" b="0" i="1" smtClean="0">
                              <a:latin typeface="Cambria Math" panose="02040503050406030204" pitchFamily="18" charset="0"/>
                              <a:cs typeface="Times New Roman" panose="02020603050405020304" pitchFamily="18" charset="0"/>
                            </a:rPr>
                            <m:t>−1.5</m:t>
                          </m:r>
                        </m:sup>
                      </m:sSup>
                    </m:oMath>
                  </m:oMathPara>
                </a14:m>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6500</m:t>
                          </m:r>
                        </m:e>
                      </m:d>
                      <m:r>
                        <a:rPr lang="en-US" sz="2400" b="0" i="1" smtClean="0">
                          <a:latin typeface="Cambria Math" panose="02040503050406030204" pitchFamily="18" charset="0"/>
                          <a:cs typeface="Times New Roman" panose="02020603050405020304" pitchFamily="18" charset="0"/>
                        </a:rPr>
                        <m:t>=3000+19500−2950</m:t>
                      </m:r>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m:t>
                              </m:r>
                            </m:e>
                          </m:d>
                        </m:e>
                        <m:sup>
                          <m:r>
                            <a:rPr lang="en-US" sz="2400" b="0" i="1" smtClean="0">
                              <a:latin typeface="Cambria Math" panose="02040503050406030204" pitchFamily="18" charset="0"/>
                              <a:cs typeface="Times New Roman" panose="02020603050405020304" pitchFamily="18" charset="0"/>
                            </a:rPr>
                            <m:t>1.5</m:t>
                          </m:r>
                        </m:sup>
                      </m:sSup>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15000</m:t>
                              </m:r>
                            </m:e>
                          </m:d>
                        </m:e>
                        <m:sup>
                          <m:r>
                            <a:rPr lang="en-US" sz="2400" b="0" i="1" smtClean="0">
                              <a:latin typeface="Cambria Math" panose="02040503050406030204" pitchFamily="18" charset="0"/>
                              <a:cs typeface="Times New Roman" panose="02020603050405020304" pitchFamily="18" charset="0"/>
                            </a:rPr>
                            <m:t>−1.5</m:t>
                          </m:r>
                        </m:sup>
                      </m:sSup>
                    </m:oMath>
                  </m:oMathPara>
                </a14:m>
                <a:endParaRPr lang="en-US" sz="2400" b="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6500</m:t>
                          </m:r>
                        </m:e>
                      </m:d>
                      <m:r>
                        <a:rPr lang="en-US" sz="2400" b="0" i="1" smtClean="0">
                          <a:latin typeface="Cambria Math" panose="02040503050406030204" pitchFamily="18" charset="0"/>
                          <a:cs typeface="Times New Roman" panose="02020603050405020304" pitchFamily="18" charset="0"/>
                        </a:rPr>
                        <m:t>≈22,356.4 </m:t>
                      </m:r>
                      <m:r>
                        <m:rPr>
                          <m:sty m:val="p"/>
                        </m:rPr>
                        <a:rPr lang="en-US" sz="2400" b="0" i="0" smtClean="0">
                          <a:latin typeface="Cambria Math" panose="02040503050406030204" pitchFamily="18" charset="0"/>
                          <a:cs typeface="Times New Roman" panose="02020603050405020304" pitchFamily="18" charset="0"/>
                        </a:rPr>
                        <m:t>kg</m:t>
                      </m:r>
                      <m:r>
                        <a:rPr lang="en-US" sz="2400" b="0" i="0" smtClean="0">
                          <a:latin typeface="Cambria Math" panose="02040503050406030204" pitchFamily="18" charset="0"/>
                          <a:cs typeface="Times New Roman" panose="02020603050405020304" pitchFamily="18" charset="0"/>
                        </a:rPr>
                        <m:t> </m:t>
                      </m:r>
                      <m:r>
                        <m:rPr>
                          <m:sty m:val="p"/>
                        </m:rPr>
                        <a:rPr lang="en-US" sz="2400" b="0" i="0" smtClean="0">
                          <a:latin typeface="Cambria Math" panose="02040503050406030204" pitchFamily="18" charset="0"/>
                          <a:cs typeface="Times New Roman" panose="02020603050405020304" pitchFamily="18" charset="0"/>
                        </a:rPr>
                        <m:t>of</m:t>
                      </m:r>
                      <m:r>
                        <a:rPr lang="en-US" sz="2400" b="0" i="0" smtClean="0">
                          <a:latin typeface="Cambria Math" panose="02040503050406030204" pitchFamily="18" charset="0"/>
                          <a:cs typeface="Times New Roman" panose="02020603050405020304" pitchFamily="18" charset="0"/>
                        </a:rPr>
                        <m:t> </m:t>
                      </m:r>
                      <m:r>
                        <m:rPr>
                          <m:sty m:val="p"/>
                        </m:rPr>
                        <a:rPr lang="en-US" sz="2400" b="0" i="0" smtClean="0">
                          <a:latin typeface="Cambria Math" panose="02040503050406030204" pitchFamily="18" charset="0"/>
                          <a:cs typeface="Times New Roman" panose="02020603050405020304" pitchFamily="18" charset="0"/>
                        </a:rPr>
                        <m:t>salt</m:t>
                      </m:r>
                      <m:r>
                        <a:rPr lang="en-US" sz="2400" b="0" i="1" smtClean="0">
                          <a:latin typeface="Cambria Math" panose="02040503050406030204" pitchFamily="18" charset="0"/>
                          <a:cs typeface="Times New Roman" panose="02020603050405020304" pitchFamily="18" charset="0"/>
                        </a:rPr>
                        <m:t>.</m:t>
                      </m:r>
                    </m:oMath>
                  </m:oMathPara>
                </a14:m>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Is this plausible?</a:t>
                </a:r>
              </a:p>
              <a:p>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Suppose the process ran forever (equal amounts coming in and leaving). A 15,000 liter vat of solution would have 1.5 kg of salt per liter, or a maximum of 15,000(1.5) = 22,500 kg of salt. We expect our figure to be a little below that maximum, so an answer of 22,356.4 kg of salt is very plausible.</a:t>
                </a:r>
              </a:p>
            </p:txBody>
          </p:sp>
        </mc:Choice>
        <mc:Fallback xmlns="">
          <p:sp>
            <p:nvSpPr>
              <p:cNvPr id="2" name="Rectangle 1"/>
              <p:cNvSpPr>
                <a:spLocks noRot="1" noChangeAspect="1" noMove="1" noResize="1" noEditPoints="1" noAdjustHandles="1" noChangeArrowheads="1" noChangeShapeType="1" noTextEdit="1"/>
              </p:cNvSpPr>
              <p:nvPr/>
            </p:nvSpPr>
            <p:spPr>
              <a:xfrm>
                <a:off x="465513" y="340823"/>
                <a:ext cx="11272058" cy="6135719"/>
              </a:xfrm>
              <a:prstGeom prst="rect">
                <a:avLst/>
              </a:prstGeom>
              <a:blipFill>
                <a:blip r:embed="rId2"/>
                <a:stretch>
                  <a:fillRect l="-811" t="-795" r="-865" b="-1392"/>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a:t>(c) ASU Math - Scott Surgent. Report errors to surgent@asu.edu</a:t>
            </a:r>
          </a:p>
        </p:txBody>
      </p:sp>
      <p:sp>
        <p:nvSpPr>
          <p:cNvPr id="4" name="Slide Number Placeholder 3"/>
          <p:cNvSpPr>
            <a:spLocks noGrp="1"/>
          </p:cNvSpPr>
          <p:nvPr>
            <p:ph type="sldNum" sz="quarter" idx="12"/>
          </p:nvPr>
        </p:nvSpPr>
        <p:spPr/>
        <p:txBody>
          <a:bodyPr/>
          <a:lstStyle/>
          <a:p>
            <a:fld id="{960A47D6-FAC0-49D0-8F91-6BCAD42EDF32}" type="slidenum">
              <a:rPr lang="en-US" smtClean="0"/>
              <a:t>10</a:t>
            </a:fld>
            <a:endParaRPr lang="en-US"/>
          </a:p>
        </p:txBody>
      </p:sp>
    </p:spTree>
    <p:extLst>
      <p:ext uri="{BB962C8B-B14F-4D97-AF65-F5344CB8AC3E}">
        <p14:creationId xmlns:p14="http://schemas.microsoft.com/office/powerpoint/2010/main" val="343792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407324" y="390698"/>
                <a:ext cx="11238807" cy="5893601"/>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Example: </a:t>
                </a:r>
                <a:r>
                  <a:rPr lang="en-US" sz="2400" dirty="0">
                    <a:latin typeface="Times New Roman" panose="02020603050405020304" pitchFamily="18" charset="0"/>
                    <a:cs typeface="Times New Roman" panose="02020603050405020304" pitchFamily="18" charset="0"/>
                  </a:rPr>
                  <a:t>A </a:t>
                </a:r>
                <a:r>
                  <a:rPr lang="en-US" sz="2400" dirty="0" err="1">
                    <a:latin typeface="Times New Roman" panose="02020603050405020304" pitchFamily="18" charset="0"/>
                    <a:cs typeface="Times New Roman" panose="02020603050405020304" pitchFamily="18" charset="0"/>
                  </a:rPr>
                  <a:t>smokey</a:t>
                </a:r>
                <a:r>
                  <a:rPr lang="en-US" sz="2400" dirty="0">
                    <a:latin typeface="Times New Roman" panose="02020603050405020304" pitchFamily="18" charset="0"/>
                    <a:cs typeface="Times New Roman" panose="02020603050405020304" pitchFamily="18" charset="0"/>
                  </a:rPr>
                  <a:t> room that measures 6 m wide by 7 m long by 3 m high contains 2 grams of smoke per cubic meter. The windows are opened so that fresh air comes in at 0.5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𝑚</m:t>
                        </m:r>
                      </m:e>
                      <m:sup>
                        <m:r>
                          <a:rPr lang="en-US" sz="2400" b="0" i="1" smtClean="0">
                            <a:latin typeface="Cambria Math" panose="02040503050406030204" pitchFamily="18" charset="0"/>
                          </a:rPr>
                          <m:t>3</m:t>
                        </m:r>
                      </m:sup>
                    </m:sSup>
                  </m:oMath>
                </a14:m>
                <a:r>
                  <a:rPr lang="en-US" sz="2400" dirty="0">
                    <a:latin typeface="Times New Roman" panose="02020603050405020304" pitchFamily="18" charset="0"/>
                    <a:cs typeface="Times New Roman" panose="02020603050405020304" pitchFamily="18" charset="0"/>
                  </a:rPr>
                  <a:t> per minute, mixes with the air in the room, and exits the other end at the same rate. How much time will pass until the room contains just 0.15 grams of smoke per cubic meter?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Solution: </a:t>
                </a:r>
                <a:r>
                  <a:rPr lang="en-US" sz="2400" dirty="0">
                    <a:latin typeface="Times New Roman" panose="02020603050405020304" pitchFamily="18" charset="0"/>
                    <a:cs typeface="Times New Roman" panose="02020603050405020304" pitchFamily="18" charset="0"/>
                  </a:rPr>
                  <a:t>We start with the </a:t>
                </a:r>
                <a14:m>
                  <m:oMath xmlns:m="http://schemas.openxmlformats.org/officeDocument/2006/math">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𝑑𝑄</m:t>
                        </m:r>
                      </m:num>
                      <m:den>
                        <m:r>
                          <a:rPr lang="en-US" sz="2400" b="0" i="1" smtClean="0">
                            <a:latin typeface="Cambria Math" panose="02040503050406030204" pitchFamily="18" charset="0"/>
                          </a:rPr>
                          <m:t>𝑑𝑡</m:t>
                        </m:r>
                      </m:den>
                    </m:f>
                    <m:r>
                      <a:rPr lang="en-US" sz="2400" b="0" i="1" smtClean="0">
                        <a:latin typeface="Cambria Math" panose="02040503050406030204" pitchFamily="18" charset="0"/>
                      </a:rPr>
                      <m:t>=</m:t>
                    </m:r>
                    <m:r>
                      <a:rPr lang="en-US" sz="2400" b="0" i="1" smtClean="0">
                        <a:latin typeface="Cambria Math" panose="02040503050406030204" pitchFamily="18" charset="0"/>
                      </a:rPr>
                      <m:t>𝑟𝑎𝑡𝑒</m:t>
                    </m:r>
                    <m:r>
                      <a:rPr lang="en-US" sz="2400" b="0" i="1" smtClean="0">
                        <a:latin typeface="Cambria Math" panose="02040503050406030204" pitchFamily="18" charset="0"/>
                      </a:rPr>
                      <m:t> </m:t>
                    </m:r>
                    <m:r>
                      <a:rPr lang="en-US" sz="2400" b="0" i="1" smtClean="0">
                        <a:latin typeface="Cambria Math" panose="02040503050406030204" pitchFamily="18" charset="0"/>
                      </a:rPr>
                      <m:t>𝑖𝑛</m:t>
                    </m:r>
                    <m:r>
                      <a:rPr lang="en-US" sz="2400" b="0" i="1" smtClean="0">
                        <a:latin typeface="Cambria Math" panose="02040503050406030204" pitchFamily="18" charset="0"/>
                      </a:rPr>
                      <m:t>−</m:t>
                    </m:r>
                    <m:r>
                      <a:rPr lang="en-US" sz="2400" b="0" i="1" smtClean="0">
                        <a:latin typeface="Cambria Math" panose="02040503050406030204" pitchFamily="18" charset="0"/>
                      </a:rPr>
                      <m:t>𝑟𝑎𝑡𝑒</m:t>
                    </m:r>
                    <m:r>
                      <a:rPr lang="en-US" sz="2400" b="0" i="1" smtClean="0">
                        <a:latin typeface="Cambria Math" panose="02040503050406030204" pitchFamily="18" charset="0"/>
                      </a:rPr>
                      <m:t> </m:t>
                    </m:r>
                    <m:r>
                      <a:rPr lang="en-US" sz="2400" b="0" i="1" smtClean="0">
                        <a:latin typeface="Cambria Math" panose="02040503050406030204" pitchFamily="18" charset="0"/>
                      </a:rPr>
                      <m:t>𝑜𝑢𝑡</m:t>
                    </m:r>
                  </m:oMath>
                </a14:m>
                <a:r>
                  <a:rPr lang="en-US" sz="2400" dirty="0">
                    <a:latin typeface="Times New Roman" panose="02020603050405020304" pitchFamily="18" charset="0"/>
                    <a:cs typeface="Times New Roman" panose="02020603050405020304" pitchFamily="18" charset="0"/>
                  </a:rPr>
                  <a:t> form.</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𝑑𝑄</m:t>
                          </m:r>
                        </m:num>
                        <m:den>
                          <m:r>
                            <a:rPr lang="en-US" sz="2400" b="0" i="1" smtClean="0">
                              <a:latin typeface="Cambria Math" panose="02040503050406030204" pitchFamily="18" charset="0"/>
                              <a:cs typeface="Times New Roman" panose="02020603050405020304" pitchFamily="18" charset="0"/>
                            </a:rPr>
                            <m:t>𝑑𝑡</m:t>
                          </m:r>
                        </m:den>
                      </m:f>
                      <m:r>
                        <a:rPr lang="en-US" sz="2400" b="0" i="1" smtClean="0">
                          <a:latin typeface="Cambria Math" panose="02040503050406030204" pitchFamily="18" charset="0"/>
                          <a:cs typeface="Times New Roman" panose="02020603050405020304" pitchFamily="18" charset="0"/>
                        </a:rPr>
                        <m:t>=</m:t>
                      </m:r>
                      <m:d>
                        <m:dPr>
                          <m:ctrlPr>
                            <a:rPr lang="en-US" sz="2400" b="0" i="1" smtClean="0">
                              <a:latin typeface="Cambria Math" panose="02040503050406030204" pitchFamily="18" charset="0"/>
                              <a:cs typeface="Times New Roman" panose="02020603050405020304" pitchFamily="18" charset="0"/>
                            </a:rPr>
                          </m:ctrlPr>
                        </m:dPr>
                        <m:e>
                          <m:f>
                            <m:fPr>
                              <m:ctrlPr>
                                <a:rPr lang="en-US" sz="2400" b="0" i="1" smtClean="0">
                                  <a:latin typeface="Cambria Math" panose="02040503050406030204" pitchFamily="18" charset="0"/>
                                  <a:cs typeface="Times New Roman" panose="02020603050405020304" pitchFamily="18" charset="0"/>
                                </a:rPr>
                              </m:ctrlPr>
                            </m:fPr>
                            <m:num>
                              <m:r>
                                <a:rPr lang="en-US" sz="2400" b="0" i="0" smtClean="0">
                                  <a:latin typeface="Cambria Math" panose="02040503050406030204" pitchFamily="18" charset="0"/>
                                  <a:cs typeface="Times New Roman" panose="02020603050405020304" pitchFamily="18" charset="0"/>
                                </a:rPr>
                                <m:t>0 </m:t>
                              </m:r>
                              <m:r>
                                <m:rPr>
                                  <m:sty m:val="p"/>
                                </m:rPr>
                                <a:rPr lang="en-US" sz="2400" b="0" i="0" smtClean="0">
                                  <a:latin typeface="Cambria Math" panose="02040503050406030204" pitchFamily="18" charset="0"/>
                                  <a:cs typeface="Times New Roman" panose="02020603050405020304" pitchFamily="18" charset="0"/>
                                </a:rPr>
                                <m:t>g</m:t>
                              </m:r>
                            </m:num>
                            <m:den>
                              <m:r>
                                <a:rPr lang="en-US" sz="2400" b="0" i="0" smtClean="0">
                                  <a:latin typeface="Cambria Math" panose="02040503050406030204" pitchFamily="18" charset="0"/>
                                  <a:cs typeface="Times New Roman" panose="02020603050405020304" pitchFamily="18" charset="0"/>
                                </a:rPr>
                                <m:t>1 </m:t>
                              </m:r>
                              <m:sSup>
                                <m:sSupPr>
                                  <m:ctrlPr>
                                    <a:rPr lang="en-US" sz="2400" b="0" i="1" smtClean="0">
                                      <a:latin typeface="Cambria Math" panose="02040503050406030204" pitchFamily="18" charset="0"/>
                                      <a:cs typeface="Times New Roman" panose="02020603050405020304" pitchFamily="18" charset="0"/>
                                    </a:rPr>
                                  </m:ctrlPr>
                                </m:sSupPr>
                                <m:e>
                                  <m:r>
                                    <m:rPr>
                                      <m:sty m:val="p"/>
                                    </m:rPr>
                                    <a:rPr lang="en-US" sz="2400" b="0" i="0" smtClean="0">
                                      <a:latin typeface="Cambria Math" panose="02040503050406030204" pitchFamily="18" charset="0"/>
                                      <a:cs typeface="Times New Roman" panose="02020603050405020304" pitchFamily="18" charset="0"/>
                                    </a:rPr>
                                    <m:t>m</m:t>
                                  </m:r>
                                </m:e>
                                <m:sup>
                                  <m:r>
                                    <a:rPr lang="en-US" sz="2400" b="0" i="0" smtClean="0">
                                      <a:latin typeface="Cambria Math" panose="02040503050406030204" pitchFamily="18" charset="0"/>
                                      <a:cs typeface="Times New Roman" panose="02020603050405020304" pitchFamily="18" charset="0"/>
                                    </a:rPr>
                                    <m:t>3</m:t>
                                  </m:r>
                                </m:sup>
                              </m:sSup>
                            </m:den>
                          </m:f>
                        </m:e>
                      </m:d>
                      <m:d>
                        <m:dPr>
                          <m:ctrlPr>
                            <a:rPr lang="en-US" sz="2400" b="0" i="1" smtClean="0">
                              <a:latin typeface="Cambria Math" panose="02040503050406030204" pitchFamily="18" charset="0"/>
                              <a:cs typeface="Times New Roman" panose="02020603050405020304" pitchFamily="18" charset="0"/>
                            </a:rPr>
                          </m:ctrlPr>
                        </m:dPr>
                        <m:e>
                          <m:f>
                            <m:fPr>
                              <m:ctrlPr>
                                <a:rPr lang="en-US" sz="2400" b="0" i="1" smtClean="0">
                                  <a:latin typeface="Cambria Math" panose="02040503050406030204" pitchFamily="18" charset="0"/>
                                  <a:cs typeface="Times New Roman" panose="02020603050405020304" pitchFamily="18" charset="0"/>
                                </a:rPr>
                              </m:ctrlPr>
                            </m:fPr>
                            <m:num>
                              <m:r>
                                <a:rPr lang="en-US" sz="2400" b="0" i="0" smtClean="0">
                                  <a:latin typeface="Cambria Math" panose="02040503050406030204" pitchFamily="18" charset="0"/>
                                  <a:cs typeface="Times New Roman" panose="02020603050405020304" pitchFamily="18" charset="0"/>
                                </a:rPr>
                                <m:t>0.5 </m:t>
                              </m:r>
                              <m:sSup>
                                <m:sSupPr>
                                  <m:ctrlPr>
                                    <a:rPr lang="en-US" sz="2400" b="0" i="1" smtClean="0">
                                      <a:latin typeface="Cambria Math" panose="02040503050406030204" pitchFamily="18" charset="0"/>
                                      <a:cs typeface="Times New Roman" panose="02020603050405020304" pitchFamily="18" charset="0"/>
                                    </a:rPr>
                                  </m:ctrlPr>
                                </m:sSupPr>
                                <m:e>
                                  <m:r>
                                    <m:rPr>
                                      <m:sty m:val="p"/>
                                    </m:rPr>
                                    <a:rPr lang="en-US" sz="2400" b="0" i="0" smtClean="0">
                                      <a:latin typeface="Cambria Math" panose="02040503050406030204" pitchFamily="18" charset="0"/>
                                      <a:cs typeface="Times New Roman" panose="02020603050405020304" pitchFamily="18" charset="0"/>
                                    </a:rPr>
                                    <m:t>m</m:t>
                                  </m:r>
                                </m:e>
                                <m:sup>
                                  <m:r>
                                    <a:rPr lang="en-US" sz="2400" b="0" i="0" smtClean="0">
                                      <a:latin typeface="Cambria Math" panose="02040503050406030204" pitchFamily="18" charset="0"/>
                                      <a:cs typeface="Times New Roman" panose="02020603050405020304" pitchFamily="18" charset="0"/>
                                    </a:rPr>
                                    <m:t>3</m:t>
                                  </m:r>
                                </m:sup>
                              </m:sSup>
                            </m:num>
                            <m:den>
                              <m:r>
                                <a:rPr lang="en-US" sz="2400" b="0" i="0" smtClean="0">
                                  <a:latin typeface="Cambria Math" panose="02040503050406030204" pitchFamily="18" charset="0"/>
                                  <a:cs typeface="Times New Roman" panose="02020603050405020304" pitchFamily="18" charset="0"/>
                                </a:rPr>
                                <m:t>1 </m:t>
                              </m:r>
                              <m:r>
                                <m:rPr>
                                  <m:sty m:val="p"/>
                                </m:rPr>
                                <a:rPr lang="en-US" sz="2400" b="0" i="0" smtClean="0">
                                  <a:latin typeface="Cambria Math" panose="02040503050406030204" pitchFamily="18" charset="0"/>
                                  <a:cs typeface="Times New Roman" panose="02020603050405020304" pitchFamily="18" charset="0"/>
                                </a:rPr>
                                <m:t>min</m:t>
                              </m:r>
                              <m:r>
                                <a:rPr lang="en-US" sz="2400" b="0" i="0" smtClean="0">
                                  <a:latin typeface="Cambria Math" panose="02040503050406030204" pitchFamily="18" charset="0"/>
                                  <a:cs typeface="Times New Roman" panose="02020603050405020304" pitchFamily="18" charset="0"/>
                                </a:rPr>
                                <m:t>.</m:t>
                              </m:r>
                            </m:den>
                          </m:f>
                        </m:e>
                      </m:d>
                      <m:r>
                        <a:rPr lang="en-US" sz="2400" b="0" i="1" smtClean="0">
                          <a:latin typeface="Cambria Math" panose="02040503050406030204" pitchFamily="18" charset="0"/>
                          <a:cs typeface="Times New Roman" panose="02020603050405020304" pitchFamily="18" charset="0"/>
                        </a:rPr>
                        <m:t>−</m:t>
                      </m:r>
                      <m:d>
                        <m:dPr>
                          <m:ctrlPr>
                            <a:rPr lang="en-US" sz="2400" b="0" i="1" smtClean="0">
                              <a:latin typeface="Cambria Math" panose="02040503050406030204" pitchFamily="18" charset="0"/>
                              <a:cs typeface="Times New Roman" panose="02020603050405020304" pitchFamily="18" charset="0"/>
                            </a:rPr>
                          </m:ctrlPr>
                        </m:dPr>
                        <m:e>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𝑡</m:t>
                                  </m:r>
                                </m:e>
                              </m:d>
                              <m:r>
                                <a:rPr lang="en-US" sz="2400" b="0" i="1" smtClean="0">
                                  <a:latin typeface="Cambria Math" panose="02040503050406030204" pitchFamily="18" charset="0"/>
                                  <a:cs typeface="Times New Roman" panose="02020603050405020304" pitchFamily="18" charset="0"/>
                                </a:rPr>
                                <m:t> </m:t>
                              </m:r>
                              <m:r>
                                <m:rPr>
                                  <m:sty m:val="p"/>
                                </m:rPr>
                                <a:rPr lang="en-US" sz="2400" b="0" i="0" smtClean="0">
                                  <a:latin typeface="Cambria Math" panose="02040503050406030204" pitchFamily="18" charset="0"/>
                                  <a:cs typeface="Times New Roman" panose="02020603050405020304" pitchFamily="18" charset="0"/>
                                </a:rPr>
                                <m:t>g</m:t>
                              </m:r>
                            </m:num>
                            <m:den>
                              <m:r>
                                <a:rPr lang="en-US" sz="2400" b="0" i="1" smtClean="0">
                                  <a:latin typeface="Cambria Math" panose="02040503050406030204" pitchFamily="18" charset="0"/>
                                  <a:cs typeface="Times New Roman" panose="02020603050405020304" pitchFamily="18" charset="0"/>
                                </a:rPr>
                                <m:t>126 </m:t>
                              </m:r>
                              <m:sSup>
                                <m:sSupPr>
                                  <m:ctrlPr>
                                    <a:rPr lang="en-US" sz="2400" b="0" i="1" smtClean="0">
                                      <a:latin typeface="Cambria Math" panose="02040503050406030204" pitchFamily="18" charset="0"/>
                                      <a:cs typeface="Times New Roman" panose="02020603050405020304" pitchFamily="18" charset="0"/>
                                    </a:rPr>
                                  </m:ctrlPr>
                                </m:sSupPr>
                                <m:e>
                                  <m:r>
                                    <m:rPr>
                                      <m:sty m:val="p"/>
                                    </m:rPr>
                                    <a:rPr lang="en-US" sz="2400" b="0" i="0" smtClean="0">
                                      <a:latin typeface="Cambria Math" panose="02040503050406030204" pitchFamily="18" charset="0"/>
                                      <a:cs typeface="Times New Roman" panose="02020603050405020304" pitchFamily="18" charset="0"/>
                                    </a:rPr>
                                    <m:t>m</m:t>
                                  </m:r>
                                </m:e>
                                <m:sup>
                                  <m:r>
                                    <a:rPr lang="en-US" sz="2400" b="0" i="1" smtClean="0">
                                      <a:latin typeface="Cambria Math" panose="02040503050406030204" pitchFamily="18" charset="0"/>
                                      <a:cs typeface="Times New Roman" panose="02020603050405020304" pitchFamily="18" charset="0"/>
                                    </a:rPr>
                                    <m:t>3</m:t>
                                  </m:r>
                                </m:sup>
                              </m:sSup>
                            </m:den>
                          </m:f>
                        </m:e>
                      </m:d>
                      <m:d>
                        <m:dPr>
                          <m:ctrlPr>
                            <a:rPr lang="en-US" sz="2400" b="0" i="1" smtClean="0">
                              <a:latin typeface="Cambria Math" panose="02040503050406030204" pitchFamily="18" charset="0"/>
                              <a:cs typeface="Times New Roman" panose="02020603050405020304" pitchFamily="18" charset="0"/>
                            </a:rPr>
                          </m:ctrlPr>
                        </m:dPr>
                        <m:e>
                          <m:f>
                            <m:fPr>
                              <m:ctrlPr>
                                <a:rPr lang="en-US" sz="2400" i="1">
                                  <a:latin typeface="Cambria Math" panose="02040503050406030204" pitchFamily="18" charset="0"/>
                                  <a:cs typeface="Times New Roman" panose="02020603050405020304" pitchFamily="18" charset="0"/>
                                </a:rPr>
                              </m:ctrlPr>
                            </m:fPr>
                            <m:num>
                              <m:r>
                                <a:rPr lang="en-US" sz="2400" i="0">
                                  <a:latin typeface="Cambria Math" panose="02040503050406030204" pitchFamily="18" charset="0"/>
                                  <a:cs typeface="Times New Roman" panose="02020603050405020304" pitchFamily="18" charset="0"/>
                                </a:rPr>
                                <m:t>0.5 </m:t>
                              </m:r>
                              <m:sSup>
                                <m:sSupPr>
                                  <m:ctrlPr>
                                    <a:rPr lang="en-US" sz="2400" i="1">
                                      <a:latin typeface="Cambria Math" panose="02040503050406030204" pitchFamily="18" charset="0"/>
                                      <a:cs typeface="Times New Roman" panose="02020603050405020304" pitchFamily="18" charset="0"/>
                                    </a:rPr>
                                  </m:ctrlPr>
                                </m:sSupPr>
                                <m:e>
                                  <m:r>
                                    <m:rPr>
                                      <m:sty m:val="p"/>
                                    </m:rPr>
                                    <a:rPr lang="en-US" sz="2400" i="0">
                                      <a:latin typeface="Cambria Math" panose="02040503050406030204" pitchFamily="18" charset="0"/>
                                      <a:cs typeface="Times New Roman" panose="02020603050405020304" pitchFamily="18" charset="0"/>
                                    </a:rPr>
                                    <m:t>m</m:t>
                                  </m:r>
                                </m:e>
                                <m:sup>
                                  <m:r>
                                    <a:rPr lang="en-US" sz="2400" i="0">
                                      <a:latin typeface="Cambria Math" panose="02040503050406030204" pitchFamily="18" charset="0"/>
                                      <a:cs typeface="Times New Roman" panose="02020603050405020304" pitchFamily="18" charset="0"/>
                                    </a:rPr>
                                    <m:t>3</m:t>
                                  </m:r>
                                </m:sup>
                              </m:sSup>
                            </m:num>
                            <m:den>
                              <m:r>
                                <a:rPr lang="en-US" sz="2400" i="0">
                                  <a:latin typeface="Cambria Math" panose="02040503050406030204" pitchFamily="18" charset="0"/>
                                  <a:cs typeface="Times New Roman" panose="02020603050405020304" pitchFamily="18" charset="0"/>
                                </a:rPr>
                                <m:t>1 </m:t>
                              </m:r>
                              <m:r>
                                <m:rPr>
                                  <m:sty m:val="p"/>
                                </m:rPr>
                                <a:rPr lang="en-US" sz="2400" i="0">
                                  <a:latin typeface="Cambria Math" panose="02040503050406030204" pitchFamily="18" charset="0"/>
                                  <a:cs typeface="Times New Roman" panose="02020603050405020304" pitchFamily="18" charset="0"/>
                                </a:rPr>
                                <m:t>min</m:t>
                              </m:r>
                              <m:r>
                                <a:rPr lang="en-US" sz="2400" i="0">
                                  <a:latin typeface="Cambria Math" panose="02040503050406030204" pitchFamily="18" charset="0"/>
                                  <a:cs typeface="Times New Roman" panose="02020603050405020304" pitchFamily="18" charset="0"/>
                                </a:rPr>
                                <m:t>.</m:t>
                              </m:r>
                            </m:den>
                          </m:f>
                        </m:e>
                      </m:d>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0</m:t>
                          </m:r>
                        </m:e>
                      </m:d>
                      <m:r>
                        <a:rPr lang="en-US" sz="2400" b="0" i="1" smtClean="0">
                          <a:latin typeface="Cambria Math" panose="02040503050406030204" pitchFamily="18" charset="0"/>
                          <a:cs typeface="Times New Roman" panose="02020603050405020304" pitchFamily="18" charset="0"/>
                        </a:rPr>
                        <m:t>=252 </m:t>
                      </m:r>
                      <m:r>
                        <m:rPr>
                          <m:sty m:val="p"/>
                        </m:rPr>
                        <a:rPr lang="en-US" sz="2400" b="0" i="0" smtClean="0">
                          <a:latin typeface="Cambria Math" panose="02040503050406030204" pitchFamily="18" charset="0"/>
                          <a:cs typeface="Times New Roman" panose="02020603050405020304" pitchFamily="18" charset="0"/>
                        </a:rPr>
                        <m:t>g</m:t>
                      </m:r>
                      <m:r>
                        <a:rPr lang="en-US" sz="2400" b="0" i="1" smtClean="0">
                          <a:latin typeface="Cambria Math" panose="02040503050406030204" pitchFamily="18" charset="0"/>
                          <a:cs typeface="Times New Roman" panose="02020603050405020304" pitchFamily="18" charset="0"/>
                        </a:rPr>
                        <m:t>.</m:t>
                      </m:r>
                    </m:oMath>
                  </m:oMathPara>
                </a14:m>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07324" y="390698"/>
                <a:ext cx="11238807" cy="5893601"/>
              </a:xfrm>
              <a:prstGeom prst="rect">
                <a:avLst/>
              </a:prstGeom>
              <a:blipFill>
                <a:blip r:embed="rId2"/>
                <a:stretch>
                  <a:fillRect l="-868" t="-827" r="-868"/>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637001" y="4393795"/>
            <a:ext cx="2600325" cy="1428750"/>
          </a:xfrm>
          <a:prstGeom prst="rect">
            <a:avLst/>
          </a:prstGeom>
        </p:spPr>
      </p:pic>
      <p:pic>
        <p:nvPicPr>
          <p:cNvPr id="5" name="Picture 4"/>
          <p:cNvPicPr>
            <a:picLocks noChangeAspect="1"/>
          </p:cNvPicPr>
          <p:nvPr/>
        </p:nvPicPr>
        <p:blipFill>
          <a:blip r:embed="rId4"/>
          <a:stretch>
            <a:fillRect/>
          </a:stretch>
        </p:blipFill>
        <p:spPr>
          <a:xfrm>
            <a:off x="4595726" y="4393795"/>
            <a:ext cx="2152650" cy="1514475"/>
          </a:xfrm>
          <a:prstGeom prst="rect">
            <a:avLst/>
          </a:prstGeom>
        </p:spPr>
      </p:pic>
      <p:pic>
        <p:nvPicPr>
          <p:cNvPr id="6" name="Picture 5"/>
          <p:cNvPicPr>
            <a:picLocks noChangeAspect="1"/>
          </p:cNvPicPr>
          <p:nvPr/>
        </p:nvPicPr>
        <p:blipFill>
          <a:blip r:embed="rId5"/>
          <a:stretch>
            <a:fillRect/>
          </a:stretch>
        </p:blipFill>
        <p:spPr>
          <a:xfrm>
            <a:off x="7839119" y="4203295"/>
            <a:ext cx="2657475" cy="1704975"/>
          </a:xfrm>
          <a:prstGeom prst="rect">
            <a:avLst/>
          </a:prstGeom>
        </p:spPr>
      </p:pic>
      <p:sp>
        <p:nvSpPr>
          <p:cNvPr id="2" name="Footer Placeholder 1"/>
          <p:cNvSpPr>
            <a:spLocks noGrp="1"/>
          </p:cNvSpPr>
          <p:nvPr>
            <p:ph type="ftr" sz="quarter" idx="11"/>
          </p:nvPr>
        </p:nvSpPr>
        <p:spPr/>
        <p:txBody>
          <a:bodyPr/>
          <a:lstStyle/>
          <a:p>
            <a:r>
              <a:rPr lang="en-US"/>
              <a:t>(c) ASU Math - Scott Surgent. Report errors to surgent@asu.edu</a:t>
            </a:r>
          </a:p>
        </p:txBody>
      </p:sp>
      <p:sp>
        <p:nvSpPr>
          <p:cNvPr id="7" name="Slide Number Placeholder 6"/>
          <p:cNvSpPr>
            <a:spLocks noGrp="1"/>
          </p:cNvSpPr>
          <p:nvPr>
            <p:ph type="sldNum" sz="quarter" idx="12"/>
          </p:nvPr>
        </p:nvSpPr>
        <p:spPr/>
        <p:txBody>
          <a:bodyPr/>
          <a:lstStyle/>
          <a:p>
            <a:fld id="{960A47D6-FAC0-49D0-8F91-6BCAD42EDF32}" type="slidenum">
              <a:rPr lang="en-US" smtClean="0"/>
              <a:t>11</a:t>
            </a:fld>
            <a:endParaRPr lang="en-US"/>
          </a:p>
        </p:txBody>
      </p:sp>
    </p:spTree>
    <p:extLst>
      <p:ext uri="{BB962C8B-B14F-4D97-AF65-F5344CB8AC3E}">
        <p14:creationId xmlns:p14="http://schemas.microsoft.com/office/powerpoint/2010/main" val="299227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448887" y="399011"/>
                <a:ext cx="11155680" cy="547803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From the last screen, the differential equation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cs typeface="Times New Roman" panose="02020603050405020304" pitchFamily="18" charset="0"/>
                            </a:rPr>
                          </m:ctrlPr>
                        </m:fPr>
                        <m:num>
                          <m:r>
                            <a:rPr lang="en-US" sz="2400" i="1">
                              <a:latin typeface="Cambria Math" panose="02040503050406030204" pitchFamily="18" charset="0"/>
                              <a:cs typeface="Times New Roman" panose="02020603050405020304" pitchFamily="18" charset="0"/>
                            </a:rPr>
                            <m:t>𝑑𝑄</m:t>
                          </m:r>
                        </m:num>
                        <m:den>
                          <m:r>
                            <a:rPr lang="en-US" sz="2400" i="1">
                              <a:latin typeface="Cambria Math" panose="02040503050406030204" pitchFamily="18" charset="0"/>
                              <a:cs typeface="Times New Roman" panose="02020603050405020304" pitchFamily="18" charset="0"/>
                            </a:rPr>
                            <m:t>𝑑𝑡</m:t>
                          </m:r>
                        </m:den>
                      </m:f>
                      <m:r>
                        <a:rPr lang="en-US" sz="2400" i="1">
                          <a:latin typeface="Cambria Math" panose="02040503050406030204" pitchFamily="18" charset="0"/>
                          <a:cs typeface="Times New Roman" panose="02020603050405020304" pitchFamily="18" charset="0"/>
                        </a:rPr>
                        <m:t>=</m:t>
                      </m:r>
                      <m:d>
                        <m:dPr>
                          <m:ctrlPr>
                            <a:rPr lang="en-US" sz="2400" i="1">
                              <a:latin typeface="Cambria Math" panose="02040503050406030204" pitchFamily="18" charset="0"/>
                              <a:cs typeface="Times New Roman" panose="02020603050405020304" pitchFamily="18" charset="0"/>
                            </a:rPr>
                          </m:ctrlPr>
                        </m:dPr>
                        <m:e>
                          <m:f>
                            <m:fPr>
                              <m:ctrlPr>
                                <a:rPr lang="en-US" sz="2400" i="1">
                                  <a:latin typeface="Cambria Math" panose="02040503050406030204" pitchFamily="18" charset="0"/>
                                  <a:cs typeface="Times New Roman" panose="02020603050405020304" pitchFamily="18" charset="0"/>
                                </a:rPr>
                              </m:ctrlPr>
                            </m:fPr>
                            <m:num>
                              <m:r>
                                <a:rPr lang="en-US" sz="2400">
                                  <a:latin typeface="Cambria Math" panose="02040503050406030204" pitchFamily="18" charset="0"/>
                                  <a:cs typeface="Times New Roman" panose="02020603050405020304" pitchFamily="18" charset="0"/>
                                </a:rPr>
                                <m:t>0 </m:t>
                              </m:r>
                              <m:r>
                                <m:rPr>
                                  <m:sty m:val="p"/>
                                </m:rPr>
                                <a:rPr lang="en-US" sz="2400">
                                  <a:latin typeface="Cambria Math" panose="02040503050406030204" pitchFamily="18" charset="0"/>
                                  <a:cs typeface="Times New Roman" panose="02020603050405020304" pitchFamily="18" charset="0"/>
                                </a:rPr>
                                <m:t>g</m:t>
                              </m:r>
                            </m:num>
                            <m:den>
                              <m:r>
                                <a:rPr lang="en-US" sz="2400">
                                  <a:latin typeface="Cambria Math" panose="02040503050406030204" pitchFamily="18" charset="0"/>
                                  <a:cs typeface="Times New Roman" panose="02020603050405020304" pitchFamily="18" charset="0"/>
                                </a:rPr>
                                <m:t>1 </m:t>
                              </m:r>
                              <m:sSup>
                                <m:sSupPr>
                                  <m:ctrlPr>
                                    <a:rPr lang="en-US" sz="2400" i="1">
                                      <a:latin typeface="Cambria Math" panose="02040503050406030204" pitchFamily="18" charset="0"/>
                                      <a:cs typeface="Times New Roman" panose="02020603050405020304" pitchFamily="18" charset="0"/>
                                    </a:rPr>
                                  </m:ctrlPr>
                                </m:sSupPr>
                                <m:e>
                                  <m:r>
                                    <m:rPr>
                                      <m:sty m:val="p"/>
                                    </m:rPr>
                                    <a:rPr lang="en-US" sz="2400">
                                      <a:latin typeface="Cambria Math" panose="02040503050406030204" pitchFamily="18" charset="0"/>
                                      <a:cs typeface="Times New Roman" panose="02020603050405020304" pitchFamily="18" charset="0"/>
                                    </a:rPr>
                                    <m:t>m</m:t>
                                  </m:r>
                                </m:e>
                                <m:sup>
                                  <m:r>
                                    <a:rPr lang="en-US" sz="2400">
                                      <a:latin typeface="Cambria Math" panose="02040503050406030204" pitchFamily="18" charset="0"/>
                                      <a:cs typeface="Times New Roman" panose="02020603050405020304" pitchFamily="18" charset="0"/>
                                    </a:rPr>
                                    <m:t>3</m:t>
                                  </m:r>
                                </m:sup>
                              </m:sSup>
                            </m:den>
                          </m:f>
                        </m:e>
                      </m:d>
                      <m:d>
                        <m:dPr>
                          <m:ctrlPr>
                            <a:rPr lang="en-US" sz="2400" i="1">
                              <a:latin typeface="Cambria Math" panose="02040503050406030204" pitchFamily="18" charset="0"/>
                              <a:cs typeface="Times New Roman" panose="02020603050405020304" pitchFamily="18" charset="0"/>
                            </a:rPr>
                          </m:ctrlPr>
                        </m:dPr>
                        <m:e>
                          <m:f>
                            <m:fPr>
                              <m:ctrlPr>
                                <a:rPr lang="en-US" sz="2400" i="1">
                                  <a:latin typeface="Cambria Math" panose="02040503050406030204" pitchFamily="18" charset="0"/>
                                  <a:cs typeface="Times New Roman" panose="02020603050405020304" pitchFamily="18" charset="0"/>
                                </a:rPr>
                              </m:ctrlPr>
                            </m:fPr>
                            <m:num>
                              <m:r>
                                <a:rPr lang="en-US" sz="2400">
                                  <a:latin typeface="Cambria Math" panose="02040503050406030204" pitchFamily="18" charset="0"/>
                                  <a:cs typeface="Times New Roman" panose="02020603050405020304" pitchFamily="18" charset="0"/>
                                </a:rPr>
                                <m:t>0.5 </m:t>
                              </m:r>
                              <m:sSup>
                                <m:sSupPr>
                                  <m:ctrlPr>
                                    <a:rPr lang="en-US" sz="2400" i="1">
                                      <a:latin typeface="Cambria Math" panose="02040503050406030204" pitchFamily="18" charset="0"/>
                                      <a:cs typeface="Times New Roman" panose="02020603050405020304" pitchFamily="18" charset="0"/>
                                    </a:rPr>
                                  </m:ctrlPr>
                                </m:sSupPr>
                                <m:e>
                                  <m:r>
                                    <m:rPr>
                                      <m:sty m:val="p"/>
                                    </m:rPr>
                                    <a:rPr lang="en-US" sz="2400">
                                      <a:latin typeface="Cambria Math" panose="02040503050406030204" pitchFamily="18" charset="0"/>
                                      <a:cs typeface="Times New Roman" panose="02020603050405020304" pitchFamily="18" charset="0"/>
                                    </a:rPr>
                                    <m:t>m</m:t>
                                  </m:r>
                                </m:e>
                                <m:sup>
                                  <m:r>
                                    <a:rPr lang="en-US" sz="2400">
                                      <a:latin typeface="Cambria Math" panose="02040503050406030204" pitchFamily="18" charset="0"/>
                                      <a:cs typeface="Times New Roman" panose="02020603050405020304" pitchFamily="18" charset="0"/>
                                    </a:rPr>
                                    <m:t>3</m:t>
                                  </m:r>
                                </m:sup>
                              </m:sSup>
                            </m:num>
                            <m:den>
                              <m:r>
                                <a:rPr lang="en-US" sz="2400">
                                  <a:latin typeface="Cambria Math" panose="02040503050406030204" pitchFamily="18" charset="0"/>
                                  <a:cs typeface="Times New Roman" panose="02020603050405020304" pitchFamily="18" charset="0"/>
                                </a:rPr>
                                <m:t>1 </m:t>
                              </m:r>
                              <m:r>
                                <m:rPr>
                                  <m:sty m:val="p"/>
                                </m:rPr>
                                <a:rPr lang="en-US" sz="2400">
                                  <a:latin typeface="Cambria Math" panose="02040503050406030204" pitchFamily="18" charset="0"/>
                                  <a:cs typeface="Times New Roman" panose="02020603050405020304" pitchFamily="18" charset="0"/>
                                </a:rPr>
                                <m:t>min</m:t>
                              </m:r>
                              <m:r>
                                <a:rPr lang="en-US" sz="2400">
                                  <a:latin typeface="Cambria Math" panose="02040503050406030204" pitchFamily="18" charset="0"/>
                                  <a:cs typeface="Times New Roman" panose="02020603050405020304" pitchFamily="18" charset="0"/>
                                </a:rPr>
                                <m:t>.</m:t>
                              </m:r>
                            </m:den>
                          </m:f>
                        </m:e>
                      </m:d>
                      <m:r>
                        <a:rPr lang="en-US" sz="2400" i="1">
                          <a:latin typeface="Cambria Math" panose="02040503050406030204" pitchFamily="18" charset="0"/>
                          <a:cs typeface="Times New Roman" panose="02020603050405020304" pitchFamily="18" charset="0"/>
                        </a:rPr>
                        <m:t>−</m:t>
                      </m:r>
                      <m:d>
                        <m:dPr>
                          <m:ctrlPr>
                            <a:rPr lang="en-US" sz="2400" i="1">
                              <a:latin typeface="Cambria Math" panose="02040503050406030204" pitchFamily="18" charset="0"/>
                              <a:cs typeface="Times New Roman" panose="02020603050405020304" pitchFamily="18" charset="0"/>
                            </a:rPr>
                          </m:ctrlPr>
                        </m:dPr>
                        <m:e>
                          <m:f>
                            <m:fPr>
                              <m:ctrlPr>
                                <a:rPr lang="en-US" sz="2400" i="1">
                                  <a:latin typeface="Cambria Math" panose="02040503050406030204" pitchFamily="18" charset="0"/>
                                  <a:cs typeface="Times New Roman" panose="02020603050405020304" pitchFamily="18" charset="0"/>
                                </a:rPr>
                              </m:ctrlPr>
                            </m:fPr>
                            <m:num>
                              <m:r>
                                <a:rPr lang="en-US" sz="2400" i="1">
                                  <a:latin typeface="Cambria Math" panose="02040503050406030204" pitchFamily="18" charset="0"/>
                                  <a:cs typeface="Times New Roman" panose="02020603050405020304" pitchFamily="18" charset="0"/>
                                </a:rPr>
                                <m:t>𝑄</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 </m:t>
                              </m:r>
                              <m:r>
                                <m:rPr>
                                  <m:sty m:val="p"/>
                                </m:rPr>
                                <a:rPr lang="en-US" sz="2400">
                                  <a:latin typeface="Cambria Math" panose="02040503050406030204" pitchFamily="18" charset="0"/>
                                  <a:cs typeface="Times New Roman" panose="02020603050405020304" pitchFamily="18" charset="0"/>
                                </a:rPr>
                                <m:t>g</m:t>
                              </m:r>
                            </m:num>
                            <m:den>
                              <m:r>
                                <a:rPr lang="en-US" sz="2400" i="1">
                                  <a:latin typeface="Cambria Math" panose="02040503050406030204" pitchFamily="18" charset="0"/>
                                  <a:cs typeface="Times New Roman" panose="02020603050405020304" pitchFamily="18" charset="0"/>
                                </a:rPr>
                                <m:t>126 </m:t>
                              </m:r>
                              <m:sSup>
                                <m:sSupPr>
                                  <m:ctrlPr>
                                    <a:rPr lang="en-US" sz="2400" i="1">
                                      <a:latin typeface="Cambria Math" panose="02040503050406030204" pitchFamily="18" charset="0"/>
                                      <a:cs typeface="Times New Roman" panose="02020603050405020304" pitchFamily="18" charset="0"/>
                                    </a:rPr>
                                  </m:ctrlPr>
                                </m:sSupPr>
                                <m:e>
                                  <m:r>
                                    <m:rPr>
                                      <m:sty m:val="p"/>
                                    </m:rPr>
                                    <a:rPr lang="en-US" sz="2400">
                                      <a:latin typeface="Cambria Math" panose="02040503050406030204" pitchFamily="18" charset="0"/>
                                      <a:cs typeface="Times New Roman" panose="02020603050405020304" pitchFamily="18" charset="0"/>
                                    </a:rPr>
                                    <m:t>m</m:t>
                                  </m:r>
                                </m:e>
                                <m:sup>
                                  <m:r>
                                    <a:rPr lang="en-US" sz="2400" i="1">
                                      <a:latin typeface="Cambria Math" panose="02040503050406030204" pitchFamily="18" charset="0"/>
                                      <a:cs typeface="Times New Roman" panose="02020603050405020304" pitchFamily="18" charset="0"/>
                                    </a:rPr>
                                    <m:t>3</m:t>
                                  </m:r>
                                </m:sup>
                              </m:sSup>
                            </m:den>
                          </m:f>
                        </m:e>
                      </m:d>
                      <m:d>
                        <m:dPr>
                          <m:ctrlPr>
                            <a:rPr lang="en-US" sz="2400" i="1">
                              <a:latin typeface="Cambria Math" panose="02040503050406030204" pitchFamily="18" charset="0"/>
                              <a:cs typeface="Times New Roman" panose="02020603050405020304" pitchFamily="18" charset="0"/>
                            </a:rPr>
                          </m:ctrlPr>
                        </m:dPr>
                        <m:e>
                          <m:f>
                            <m:fPr>
                              <m:ctrlPr>
                                <a:rPr lang="en-US" sz="2400" i="1">
                                  <a:latin typeface="Cambria Math" panose="02040503050406030204" pitchFamily="18" charset="0"/>
                                  <a:cs typeface="Times New Roman" panose="02020603050405020304" pitchFamily="18" charset="0"/>
                                </a:rPr>
                              </m:ctrlPr>
                            </m:fPr>
                            <m:num>
                              <m:r>
                                <a:rPr lang="en-US" sz="2400">
                                  <a:latin typeface="Cambria Math" panose="02040503050406030204" pitchFamily="18" charset="0"/>
                                  <a:cs typeface="Times New Roman" panose="02020603050405020304" pitchFamily="18" charset="0"/>
                                </a:rPr>
                                <m:t>0.5 </m:t>
                              </m:r>
                              <m:sSup>
                                <m:sSupPr>
                                  <m:ctrlPr>
                                    <a:rPr lang="en-US" sz="2400" i="1">
                                      <a:latin typeface="Cambria Math" panose="02040503050406030204" pitchFamily="18" charset="0"/>
                                      <a:cs typeface="Times New Roman" panose="02020603050405020304" pitchFamily="18" charset="0"/>
                                    </a:rPr>
                                  </m:ctrlPr>
                                </m:sSupPr>
                                <m:e>
                                  <m:r>
                                    <m:rPr>
                                      <m:sty m:val="p"/>
                                    </m:rPr>
                                    <a:rPr lang="en-US" sz="2400">
                                      <a:latin typeface="Cambria Math" panose="02040503050406030204" pitchFamily="18" charset="0"/>
                                      <a:cs typeface="Times New Roman" panose="02020603050405020304" pitchFamily="18" charset="0"/>
                                    </a:rPr>
                                    <m:t>m</m:t>
                                  </m:r>
                                </m:e>
                                <m:sup>
                                  <m:r>
                                    <a:rPr lang="en-US" sz="2400">
                                      <a:latin typeface="Cambria Math" panose="02040503050406030204" pitchFamily="18" charset="0"/>
                                      <a:cs typeface="Times New Roman" panose="02020603050405020304" pitchFamily="18" charset="0"/>
                                    </a:rPr>
                                    <m:t>3</m:t>
                                  </m:r>
                                </m:sup>
                              </m:sSup>
                            </m:num>
                            <m:den>
                              <m:r>
                                <a:rPr lang="en-US" sz="2400">
                                  <a:latin typeface="Cambria Math" panose="02040503050406030204" pitchFamily="18" charset="0"/>
                                  <a:cs typeface="Times New Roman" panose="02020603050405020304" pitchFamily="18" charset="0"/>
                                </a:rPr>
                                <m:t>1 </m:t>
                              </m:r>
                              <m:r>
                                <m:rPr>
                                  <m:sty m:val="p"/>
                                </m:rPr>
                                <a:rPr lang="en-US" sz="2400">
                                  <a:latin typeface="Cambria Math" panose="02040503050406030204" pitchFamily="18" charset="0"/>
                                  <a:cs typeface="Times New Roman" panose="02020603050405020304" pitchFamily="18" charset="0"/>
                                </a:rPr>
                                <m:t>min</m:t>
                              </m:r>
                              <m:r>
                                <a:rPr lang="en-US" sz="2400">
                                  <a:latin typeface="Cambria Math" panose="02040503050406030204" pitchFamily="18" charset="0"/>
                                  <a:cs typeface="Times New Roman" panose="02020603050405020304" pitchFamily="18" charset="0"/>
                                </a:rPr>
                                <m:t>.</m:t>
                              </m:r>
                            </m:den>
                          </m:f>
                        </m:e>
                      </m:d>
                      <m:r>
                        <a:rPr lang="en-US" sz="2400" i="1">
                          <a:latin typeface="Cambria Math" panose="02040503050406030204" pitchFamily="18" charset="0"/>
                          <a:cs typeface="Times New Roman" panose="02020603050405020304" pitchFamily="18" charset="0"/>
                        </a:rPr>
                        <m:t>,      </m:t>
                      </m:r>
                      <m:r>
                        <a:rPr lang="en-US" sz="2400" i="1">
                          <a:latin typeface="Cambria Math" panose="02040503050406030204" pitchFamily="18" charset="0"/>
                          <a:cs typeface="Times New Roman" panose="02020603050405020304" pitchFamily="18" charset="0"/>
                        </a:rPr>
                        <m:t>𝑄</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0</m:t>
                          </m:r>
                        </m:e>
                      </m:d>
                      <m:r>
                        <a:rPr lang="en-US" sz="2400" i="1">
                          <a:latin typeface="Cambria Math" panose="02040503050406030204" pitchFamily="18" charset="0"/>
                          <a:cs typeface="Times New Roman" panose="02020603050405020304" pitchFamily="18" charset="0"/>
                        </a:rPr>
                        <m:t>=252 </m:t>
                      </m:r>
                      <m:r>
                        <m:rPr>
                          <m:sty m:val="p"/>
                        </m:rPr>
                        <a:rPr lang="en-US" sz="2400">
                          <a:latin typeface="Cambria Math" panose="02040503050406030204" pitchFamily="18" charset="0"/>
                          <a:cs typeface="Times New Roman" panose="02020603050405020304" pitchFamily="18" charset="0"/>
                        </a:rPr>
                        <m:t>g</m:t>
                      </m:r>
                      <m:r>
                        <a:rPr lang="en-US" sz="2400" i="1">
                          <a:latin typeface="Cambria Math" panose="02040503050406030204" pitchFamily="18" charset="0"/>
                          <a:cs typeface="Times New Roman" panose="02020603050405020304" pitchFamily="18" charset="0"/>
                        </a:rPr>
                        <m:t>.</m:t>
                      </m:r>
                    </m:oMath>
                  </m:oMathPara>
                </a14:m>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cleans up as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𝑄</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m:t>
                        </m:r>
                      </m:num>
                      <m:den>
                        <m:r>
                          <a:rPr lang="en-US" sz="2400" b="0" i="1" smtClean="0">
                            <a:latin typeface="Cambria Math" panose="02040503050406030204" pitchFamily="18" charset="0"/>
                            <a:cs typeface="Times New Roman" panose="02020603050405020304" pitchFamily="18" charset="0"/>
                          </a:rPr>
                          <m:t>252</m:t>
                        </m:r>
                      </m:den>
                    </m:f>
                    <m:r>
                      <a:rPr lang="en-US" sz="2400" b="0" i="1" smtClean="0">
                        <a:latin typeface="Cambria Math" panose="02040503050406030204" pitchFamily="18" charset="0"/>
                        <a:cs typeface="Times New Roman" panose="02020603050405020304" pitchFamily="18" charset="0"/>
                      </a:rPr>
                      <m:t>𝑄</m:t>
                    </m:r>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0</m:t>
                        </m:r>
                      </m:e>
                    </m:d>
                    <m:r>
                      <a:rPr lang="en-US" sz="2400" b="0" i="1" smtClean="0">
                        <a:latin typeface="Cambria Math" panose="02040503050406030204" pitchFamily="18" charset="0"/>
                        <a:cs typeface="Times New Roman" panose="02020603050405020304" pitchFamily="18" charset="0"/>
                      </a:rPr>
                      <m:t>=252.</m:t>
                    </m:r>
                  </m:oMath>
                </a14:m>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This can be solved by integration factor or separation of variables, or we can use the general rule that when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𝑘𝑦</m:t>
                    </m:r>
                  </m:oMath>
                </a14:m>
                <a:r>
                  <a:rPr lang="en-US" sz="2400" dirty="0">
                    <a:latin typeface="Times New Roman" panose="02020603050405020304" pitchFamily="18" charset="0"/>
                    <a:cs typeface="Times New Roman" panose="02020603050405020304" pitchFamily="18" charset="0"/>
                  </a:rPr>
                  <a:t>, the solution is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𝐶</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𝑘𝑡</m:t>
                        </m:r>
                      </m:sup>
                    </m:sSup>
                  </m:oMath>
                </a14:m>
                <a:r>
                  <a:rPr lang="en-US" sz="2400" dirty="0">
                    <a:latin typeface="Times New Roman" panose="02020603050405020304" pitchFamily="18" charset="0"/>
                    <a:cs typeface="Times New Roman" panose="02020603050405020304" pitchFamily="18" charset="0"/>
                  </a:rPr>
                  <a:t>. So here, the general solution is </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𝑡</m:t>
                          </m:r>
                        </m:e>
                      </m:d>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𝐶</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m:t>
                                  </m:r>
                                </m:num>
                                <m:den>
                                  <m:r>
                                    <a:rPr lang="en-US" sz="2400" b="0" i="1" smtClean="0">
                                      <a:latin typeface="Cambria Math" panose="02040503050406030204" pitchFamily="18" charset="0"/>
                                      <a:cs typeface="Times New Roman" panose="02020603050405020304" pitchFamily="18" charset="0"/>
                                    </a:rPr>
                                    <m:t>252</m:t>
                                  </m:r>
                                </m:den>
                              </m:f>
                            </m:e>
                          </m:d>
                          <m:r>
                            <a:rPr lang="en-US" sz="2400" b="0" i="1" smtClean="0">
                              <a:latin typeface="Cambria Math" panose="02040503050406030204" pitchFamily="18" charset="0"/>
                              <a:cs typeface="Times New Roman" panose="02020603050405020304" pitchFamily="18" charset="0"/>
                            </a:rPr>
                            <m:t>𝑡</m:t>
                          </m:r>
                        </m:sup>
                      </m:sSup>
                      <m:r>
                        <a:rPr lang="en-US" sz="2400" b="0" i="1" smtClean="0">
                          <a:latin typeface="Cambria Math" panose="02040503050406030204" pitchFamily="18" charset="0"/>
                          <a:cs typeface="Times New Roman" panose="02020603050405020304" pitchFamily="18" charset="0"/>
                        </a:rPr>
                        <m:t>.</m:t>
                      </m:r>
                    </m:oMath>
                  </m:oMathPara>
                </a14:m>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initial condition causes </a:t>
                </a:r>
                <a:r>
                  <a:rPr lang="en-US" sz="2400" i="1"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 252, so the particular solution is </a:t>
                </a:r>
                <a14:m>
                  <m:oMath xmlns:m="http://schemas.openxmlformats.org/officeDocument/2006/math">
                    <m:r>
                      <a:rPr lang="en-US" sz="2400" i="1">
                        <a:latin typeface="Cambria Math" panose="02040503050406030204" pitchFamily="18" charset="0"/>
                        <a:cs typeface="Times New Roman" panose="02020603050405020304" pitchFamily="18" charset="0"/>
                      </a:rPr>
                      <m:t>𝑄</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252</m:t>
                    </m:r>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m:t>
                            </m:r>
                            <m:f>
                              <m:fPr>
                                <m:ctrlPr>
                                  <a:rPr lang="en-US" sz="2400" i="1">
                                    <a:latin typeface="Cambria Math" panose="02040503050406030204" pitchFamily="18" charset="0"/>
                                    <a:cs typeface="Times New Roman" panose="02020603050405020304" pitchFamily="18" charset="0"/>
                                  </a:rPr>
                                </m:ctrlPr>
                              </m:fPr>
                              <m:num>
                                <m:r>
                                  <a:rPr lang="en-US" sz="2400" i="1">
                                    <a:latin typeface="Cambria Math" panose="02040503050406030204" pitchFamily="18" charset="0"/>
                                    <a:cs typeface="Times New Roman" panose="02020603050405020304" pitchFamily="18" charset="0"/>
                                  </a:rPr>
                                  <m:t>1</m:t>
                                </m:r>
                              </m:num>
                              <m:den>
                                <m:r>
                                  <a:rPr lang="en-US" sz="2400" i="1">
                                    <a:latin typeface="Cambria Math" panose="02040503050406030204" pitchFamily="18" charset="0"/>
                                    <a:cs typeface="Times New Roman" panose="02020603050405020304" pitchFamily="18" charset="0"/>
                                  </a:rPr>
                                  <m:t>252</m:t>
                                </m:r>
                              </m:den>
                            </m:f>
                          </m:e>
                        </m:d>
                        <m:r>
                          <a:rPr lang="en-US" sz="2400" i="1">
                            <a:latin typeface="Cambria Math" panose="02040503050406030204" pitchFamily="18" charset="0"/>
                            <a:cs typeface="Times New Roman" panose="02020603050405020304" pitchFamily="18" charset="0"/>
                          </a:rPr>
                          <m:t>𝑡</m:t>
                        </m:r>
                      </m:sup>
                    </m:sSup>
                  </m:oMath>
                </a14:m>
                <a:r>
                  <a:rPr lang="en-US" sz="2400" dirty="0">
                    <a:latin typeface="Times New Roman" panose="02020603050405020304" pitchFamily="18" charset="0"/>
                    <a:cs typeface="Times New Roman" panose="02020603050405020304" pitchFamily="18" charset="0"/>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448887" y="399011"/>
                <a:ext cx="11155680" cy="5478038"/>
              </a:xfrm>
              <a:prstGeom prst="rect">
                <a:avLst/>
              </a:prstGeom>
              <a:blipFill>
                <a:blip r:embed="rId2"/>
                <a:stretch>
                  <a:fillRect l="-874" t="-890" r="-820" b="-1557"/>
                </a:stretch>
              </a:blipFill>
            </p:spPr>
            <p:txBody>
              <a:bodyPr/>
              <a:lstStyle/>
              <a:p>
                <a:r>
                  <a:rPr lang="en-US">
                    <a:noFill/>
                  </a:rPr>
                  <a:t> </a:t>
                </a:r>
              </a:p>
            </p:txBody>
          </p:sp>
        </mc:Fallback>
      </mc:AlternateContent>
      <p:sp>
        <p:nvSpPr>
          <p:cNvPr id="2" name="Footer Placeholder 1"/>
          <p:cNvSpPr>
            <a:spLocks noGrp="1"/>
          </p:cNvSpPr>
          <p:nvPr>
            <p:ph type="ftr" sz="quarter" idx="11"/>
          </p:nvPr>
        </p:nvSpPr>
        <p:spPr/>
        <p:txBody>
          <a:bodyPr/>
          <a:lstStyle/>
          <a:p>
            <a:r>
              <a:rPr lang="en-US"/>
              <a:t>(c) ASU Math - Scott Surgent. Report errors to surgent@asu.edu</a:t>
            </a:r>
          </a:p>
        </p:txBody>
      </p:sp>
      <p:sp>
        <p:nvSpPr>
          <p:cNvPr id="4" name="Slide Number Placeholder 3"/>
          <p:cNvSpPr>
            <a:spLocks noGrp="1"/>
          </p:cNvSpPr>
          <p:nvPr>
            <p:ph type="sldNum" sz="quarter" idx="12"/>
          </p:nvPr>
        </p:nvSpPr>
        <p:spPr/>
        <p:txBody>
          <a:bodyPr/>
          <a:lstStyle/>
          <a:p>
            <a:fld id="{960A47D6-FAC0-49D0-8F91-6BCAD42EDF32}" type="slidenum">
              <a:rPr lang="en-US" smtClean="0"/>
              <a:t>12</a:t>
            </a:fld>
            <a:endParaRPr lang="en-US"/>
          </a:p>
        </p:txBody>
      </p:sp>
    </p:spTree>
    <p:extLst>
      <p:ext uri="{BB962C8B-B14F-4D97-AF65-F5344CB8AC3E}">
        <p14:creationId xmlns:p14="http://schemas.microsoft.com/office/powerpoint/2010/main" val="298911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457200" y="365760"/>
                <a:ext cx="11346873" cy="572515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From the last slide, the particular solution is </a:t>
                </a:r>
                <a14:m>
                  <m:oMath xmlns:m="http://schemas.openxmlformats.org/officeDocument/2006/math">
                    <m:r>
                      <a:rPr lang="en-US" sz="2400" i="1">
                        <a:latin typeface="Cambria Math" panose="02040503050406030204" pitchFamily="18" charset="0"/>
                        <a:cs typeface="Times New Roman" panose="02020603050405020304" pitchFamily="18" charset="0"/>
                      </a:rPr>
                      <m:t>𝑄</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=252</m:t>
                    </m:r>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m:t>
                            </m:r>
                            <m:f>
                              <m:fPr>
                                <m:ctrlPr>
                                  <a:rPr lang="en-US" sz="2400" i="1">
                                    <a:latin typeface="Cambria Math" panose="02040503050406030204" pitchFamily="18" charset="0"/>
                                    <a:cs typeface="Times New Roman" panose="02020603050405020304" pitchFamily="18" charset="0"/>
                                  </a:rPr>
                                </m:ctrlPr>
                              </m:fPr>
                              <m:num>
                                <m:r>
                                  <a:rPr lang="en-US" sz="2400" i="1">
                                    <a:latin typeface="Cambria Math" panose="02040503050406030204" pitchFamily="18" charset="0"/>
                                    <a:cs typeface="Times New Roman" panose="02020603050405020304" pitchFamily="18" charset="0"/>
                                  </a:rPr>
                                  <m:t>1</m:t>
                                </m:r>
                              </m:num>
                              <m:den>
                                <m:r>
                                  <a:rPr lang="en-US" sz="2400" i="1">
                                    <a:latin typeface="Cambria Math" panose="02040503050406030204" pitchFamily="18" charset="0"/>
                                    <a:cs typeface="Times New Roman" panose="02020603050405020304" pitchFamily="18" charset="0"/>
                                  </a:rPr>
                                  <m:t>252</m:t>
                                </m:r>
                              </m:den>
                            </m:f>
                          </m:e>
                        </m:d>
                        <m:r>
                          <a:rPr lang="en-US" sz="2400" i="1">
                            <a:latin typeface="Cambria Math" panose="02040503050406030204" pitchFamily="18" charset="0"/>
                            <a:cs typeface="Times New Roman" panose="02020603050405020304" pitchFamily="18" charset="0"/>
                          </a:rPr>
                          <m:t>𝑡</m:t>
                        </m:r>
                      </m:sup>
                    </m:sSup>
                  </m:oMath>
                </a14:m>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We want to know when the room has just 0.15 g of smoke per cubic meter. Remember, </a:t>
                </a:r>
                <a:r>
                  <a:rPr lang="en-US" sz="2400" i="1" dirty="0">
                    <a:latin typeface="Times New Roman" panose="02020603050405020304" pitchFamily="18" charset="0"/>
                    <a:cs typeface="Times New Roman" panose="02020603050405020304" pitchFamily="18" charset="0"/>
                  </a:rPr>
                  <a:t>Q</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is the </a:t>
                </a:r>
                <a:r>
                  <a:rPr lang="en-US" sz="2400" i="1" dirty="0">
                    <a:latin typeface="Times New Roman" panose="02020603050405020304" pitchFamily="18" charset="0"/>
                    <a:cs typeface="Times New Roman" panose="02020603050405020304" pitchFamily="18" charset="0"/>
                  </a:rPr>
                  <a:t>total</a:t>
                </a:r>
                <a:r>
                  <a:rPr lang="en-US" sz="2400" dirty="0">
                    <a:latin typeface="Times New Roman" panose="02020603050405020304" pitchFamily="18" charset="0"/>
                    <a:cs typeface="Times New Roman" panose="02020603050405020304" pitchFamily="18" charset="0"/>
                  </a:rPr>
                  <a:t> quantity of smoke particles, so we really want to find </a:t>
                </a:r>
                <a:r>
                  <a:rPr lang="en-US" sz="2400" i="1"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that makes </a:t>
                </a:r>
                <a:r>
                  <a:rPr lang="en-US" sz="2400" i="1" dirty="0">
                    <a:latin typeface="Times New Roman" panose="02020603050405020304" pitchFamily="18" charset="0"/>
                    <a:cs typeface="Times New Roman" panose="02020603050405020304" pitchFamily="18" charset="0"/>
                  </a:rPr>
                  <a:t>Q</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 0.15(126), or</a:t>
                </a:r>
              </a:p>
              <a:p>
                <a:pPr algn="just"/>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cs typeface="Times New Roman" panose="02020603050405020304" pitchFamily="18" charset="0"/>
                        </a:rPr>
                        <m:t>252</m:t>
                      </m:r>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m:t>
                              </m:r>
                              <m:f>
                                <m:fPr>
                                  <m:ctrlPr>
                                    <a:rPr lang="en-US" sz="2400" i="1">
                                      <a:latin typeface="Cambria Math" panose="02040503050406030204" pitchFamily="18" charset="0"/>
                                      <a:cs typeface="Times New Roman" panose="02020603050405020304" pitchFamily="18" charset="0"/>
                                    </a:rPr>
                                  </m:ctrlPr>
                                </m:fPr>
                                <m:num>
                                  <m:r>
                                    <a:rPr lang="en-US" sz="2400" i="1">
                                      <a:latin typeface="Cambria Math" panose="02040503050406030204" pitchFamily="18" charset="0"/>
                                      <a:cs typeface="Times New Roman" panose="02020603050405020304" pitchFamily="18" charset="0"/>
                                    </a:rPr>
                                    <m:t>1</m:t>
                                  </m:r>
                                </m:num>
                                <m:den>
                                  <m:r>
                                    <a:rPr lang="en-US" sz="2400" i="1">
                                      <a:latin typeface="Cambria Math" panose="02040503050406030204" pitchFamily="18" charset="0"/>
                                      <a:cs typeface="Times New Roman" panose="02020603050405020304" pitchFamily="18" charset="0"/>
                                    </a:rPr>
                                    <m:t>252</m:t>
                                  </m:r>
                                </m:den>
                              </m:f>
                            </m:e>
                          </m:d>
                          <m:r>
                            <a:rPr lang="en-US" sz="2400" i="1">
                              <a:latin typeface="Cambria Math" panose="02040503050406030204" pitchFamily="18" charset="0"/>
                              <a:cs typeface="Times New Roman" panose="02020603050405020304" pitchFamily="18" charset="0"/>
                            </a:rPr>
                            <m:t>𝑡</m:t>
                          </m:r>
                        </m:sup>
                      </m:sSup>
                      <m:r>
                        <a:rPr lang="en-US" sz="2400" b="0" i="1" smtClean="0">
                          <a:latin typeface="Cambria Math" panose="02040503050406030204" pitchFamily="18" charset="0"/>
                          <a:cs typeface="Times New Roman" panose="02020603050405020304" pitchFamily="18" charset="0"/>
                        </a:rPr>
                        <m:t>=18.9</m:t>
                      </m:r>
                    </m:oMath>
                  </m:oMathPara>
                </a14:m>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m:t>
                              </m:r>
                            </m:num>
                            <m:den>
                              <m:r>
                                <a:rPr lang="en-US" sz="2400" b="0" i="1" smtClean="0">
                                  <a:latin typeface="Cambria Math" panose="02040503050406030204" pitchFamily="18" charset="0"/>
                                  <a:cs typeface="Times New Roman" panose="02020603050405020304" pitchFamily="18" charset="0"/>
                                </a:rPr>
                                <m:t>252</m:t>
                              </m:r>
                            </m:den>
                          </m:f>
                          <m:r>
                            <a:rPr lang="en-US" sz="2400" b="0" i="1" smtClean="0">
                              <a:latin typeface="Cambria Math" panose="02040503050406030204" pitchFamily="18" charset="0"/>
                              <a:cs typeface="Times New Roman" panose="02020603050405020304" pitchFamily="18" charset="0"/>
                            </a:rPr>
                            <m:t>𝑡</m:t>
                          </m:r>
                        </m:sup>
                      </m:sSup>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18.9</m:t>
                          </m:r>
                        </m:num>
                        <m:den>
                          <m:r>
                            <a:rPr lang="en-US" sz="2400" b="0" i="1" smtClean="0">
                              <a:latin typeface="Cambria Math" panose="02040503050406030204" pitchFamily="18" charset="0"/>
                              <a:cs typeface="Times New Roman" panose="02020603050405020304" pitchFamily="18" charset="0"/>
                            </a:rPr>
                            <m:t>252</m:t>
                          </m:r>
                        </m:den>
                      </m:f>
                    </m:oMath>
                  </m:oMathPara>
                </a14:m>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m:t>
                          </m:r>
                        </m:num>
                        <m:den>
                          <m:r>
                            <a:rPr lang="en-US" sz="2400" b="0" i="1" smtClean="0">
                              <a:latin typeface="Cambria Math" panose="02040503050406030204" pitchFamily="18" charset="0"/>
                              <a:cs typeface="Times New Roman" panose="02020603050405020304" pitchFamily="18" charset="0"/>
                            </a:rPr>
                            <m:t>252</m:t>
                          </m:r>
                        </m:den>
                      </m:f>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ln</m:t>
                          </m:r>
                        </m:fName>
                        <m:e>
                          <m:d>
                            <m:dPr>
                              <m:ctrlPr>
                                <a:rPr lang="en-US" sz="2400" b="0" i="1" smtClean="0">
                                  <a:latin typeface="Cambria Math" panose="02040503050406030204" pitchFamily="18" charset="0"/>
                                  <a:cs typeface="Times New Roman" panose="02020603050405020304" pitchFamily="18" charset="0"/>
                                </a:rPr>
                              </m:ctrlPr>
                            </m:dPr>
                            <m:e>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18.9</m:t>
                                  </m:r>
                                </m:num>
                                <m:den>
                                  <m:r>
                                    <a:rPr lang="en-US" sz="2400" b="0" i="1" smtClean="0">
                                      <a:latin typeface="Cambria Math" panose="02040503050406030204" pitchFamily="18" charset="0"/>
                                      <a:cs typeface="Times New Roman" panose="02020603050405020304" pitchFamily="18" charset="0"/>
                                    </a:rPr>
                                    <m:t>252</m:t>
                                  </m:r>
                                </m:den>
                              </m:f>
                            </m:e>
                          </m:d>
                        </m:e>
                      </m:func>
                    </m:oMath>
                  </m:oMathPara>
                </a14:m>
                <a:endParaRPr lang="en-US" sz="2400" b="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=−252</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ln</m:t>
                          </m:r>
                        </m:fName>
                        <m:e>
                          <m:d>
                            <m:dPr>
                              <m:ctrlPr>
                                <a:rPr lang="en-US" sz="2400" b="0" i="1" smtClean="0">
                                  <a:latin typeface="Cambria Math" panose="02040503050406030204" pitchFamily="18" charset="0"/>
                                  <a:cs typeface="Times New Roman" panose="02020603050405020304" pitchFamily="18" charset="0"/>
                                </a:rPr>
                              </m:ctrlPr>
                            </m:dPr>
                            <m:e>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18.9</m:t>
                                  </m:r>
                                </m:num>
                                <m:den>
                                  <m:r>
                                    <a:rPr lang="en-US" sz="2400" b="0" i="1" smtClean="0">
                                      <a:latin typeface="Cambria Math" panose="02040503050406030204" pitchFamily="18" charset="0"/>
                                      <a:cs typeface="Times New Roman" panose="02020603050405020304" pitchFamily="18" charset="0"/>
                                    </a:rPr>
                                    <m:t>252</m:t>
                                  </m:r>
                                </m:den>
                              </m:f>
                            </m:e>
                          </m:d>
                        </m:e>
                      </m:func>
                    </m:oMath>
                  </m:oMathPara>
                </a14:m>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≈652.7 </m:t>
                      </m:r>
                      <m:r>
                        <m:rPr>
                          <m:sty m:val="p"/>
                        </m:rPr>
                        <a:rPr lang="en-US" sz="2400" b="0" i="0" smtClean="0">
                          <a:latin typeface="Cambria Math" panose="02040503050406030204" pitchFamily="18" charset="0"/>
                          <a:cs typeface="Times New Roman" panose="02020603050405020304" pitchFamily="18" charset="0"/>
                        </a:rPr>
                        <m:t>minutes</m:t>
                      </m:r>
                      <m:r>
                        <a:rPr lang="en-US" sz="2400" b="0" i="1" smtClean="0">
                          <a:latin typeface="Cambria Math" panose="02040503050406030204" pitchFamily="18" charset="0"/>
                          <a:cs typeface="Times New Roman" panose="02020603050405020304" pitchFamily="18" charset="0"/>
                        </a:rPr>
                        <m:t>.</m:t>
                      </m:r>
                    </m:oMath>
                  </m:oMathPara>
                </a14:m>
                <a:endParaRPr lang="en-US" sz="2400"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457200" y="365760"/>
                <a:ext cx="11346873" cy="5725157"/>
              </a:xfrm>
              <a:prstGeom prst="rect">
                <a:avLst/>
              </a:prstGeom>
              <a:blipFill>
                <a:blip r:embed="rId2"/>
                <a:stretch>
                  <a:fillRect l="-806" r="-806"/>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a:t>(c) ASU Math - Scott Surgent. Report errors to surgent@asu.edu</a:t>
            </a:r>
          </a:p>
        </p:txBody>
      </p:sp>
      <p:sp>
        <p:nvSpPr>
          <p:cNvPr id="4" name="Slide Number Placeholder 3"/>
          <p:cNvSpPr>
            <a:spLocks noGrp="1"/>
          </p:cNvSpPr>
          <p:nvPr>
            <p:ph type="sldNum" sz="quarter" idx="12"/>
          </p:nvPr>
        </p:nvSpPr>
        <p:spPr/>
        <p:txBody>
          <a:bodyPr/>
          <a:lstStyle/>
          <a:p>
            <a:fld id="{960A47D6-FAC0-49D0-8F91-6BCAD42EDF32}" type="slidenum">
              <a:rPr lang="en-US" smtClean="0"/>
              <a:t>13</a:t>
            </a:fld>
            <a:endParaRPr lang="en-US"/>
          </a:p>
        </p:txBody>
      </p:sp>
    </p:spTree>
    <p:extLst>
      <p:ext uri="{BB962C8B-B14F-4D97-AF65-F5344CB8AC3E}">
        <p14:creationId xmlns:p14="http://schemas.microsoft.com/office/powerpoint/2010/main" val="327684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465513" y="390698"/>
                <a:ext cx="11130742" cy="5642314"/>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A tank contains 1000 kg of salt suspended in 10,000 liters of water. A mixture of 2 kg of salt per 10 liters of water enters the tank at one end at a rate of 4 liters per minute. It is mixed with what’s in the tank, and at the other end, the mix leaves the tank at 4 liters per minute.</a:t>
                </a:r>
              </a:p>
              <a:p>
                <a:pPr algn="just"/>
                <a:endParaRPr lang="en-US" sz="2800" dirty="0">
                  <a:latin typeface="Times New Roman" panose="02020603050405020304" pitchFamily="18" charset="0"/>
                  <a:cs typeface="Times New Roman" panose="02020603050405020304" pitchFamily="18" charset="0"/>
                </a:endParaRPr>
              </a:p>
              <a:p>
                <a:pPr marL="342900" indent="-342900" algn="just">
                  <a:buAutoNum type="alphaLcParenR"/>
                </a:pPr>
                <a:r>
                  <a:rPr lang="en-US" sz="2800" dirty="0">
                    <a:latin typeface="Times New Roman" panose="02020603050405020304" pitchFamily="18" charset="0"/>
                    <a:cs typeface="Times New Roman" panose="02020603050405020304" pitchFamily="18" charset="0"/>
                  </a:rPr>
                  <a:t>Find </a:t>
                </a:r>
                <a:r>
                  <a:rPr lang="en-US" sz="2800" i="1" dirty="0">
                    <a:latin typeface="Times New Roman" panose="02020603050405020304" pitchFamily="18" charset="0"/>
                    <a:cs typeface="Times New Roman" panose="02020603050405020304" pitchFamily="18" charset="0"/>
                  </a:rPr>
                  <a:t>Q</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 the amount of salt in the tank after </a:t>
                </a:r>
                <a:r>
                  <a:rPr lang="en-US" sz="2800" i="1" dirty="0">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 minutes.</a:t>
                </a:r>
              </a:p>
              <a:p>
                <a:pPr marL="342900" indent="-342900" algn="just">
                  <a:buAutoNum type="alphaLcParenR"/>
                </a:pPr>
                <a:r>
                  <a:rPr lang="en-US" sz="2800" dirty="0">
                    <a:latin typeface="Times New Roman" panose="02020603050405020304" pitchFamily="18" charset="0"/>
                    <a:cs typeface="Times New Roman" panose="02020603050405020304" pitchFamily="18" charset="0"/>
                  </a:rPr>
                  <a:t>Find the limiting amount of salt in the tank.</a:t>
                </a:r>
              </a:p>
              <a:p>
                <a:pPr marL="342900" indent="-342900" algn="just">
                  <a:buAutoNum type="alphaLcParenR"/>
                </a:pP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Since the amount of salt changes continuously over time, we need to look at the rate, </a:t>
                </a:r>
                <a14:m>
                  <m:oMath xmlns:m="http://schemas.openxmlformats.org/officeDocument/2006/math">
                    <m:f>
                      <m:fPr>
                        <m:ctrlPr>
                          <a:rPr lang="en-US" sz="2800" b="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𝑑𝑄</m:t>
                        </m:r>
                      </m:num>
                      <m:den>
                        <m:r>
                          <a:rPr lang="en-US" sz="2800" b="0" i="1" smtClean="0">
                            <a:latin typeface="Cambria Math" panose="02040503050406030204" pitchFamily="18" charset="0"/>
                            <a:cs typeface="Times New Roman" panose="02020603050405020304" pitchFamily="18" charset="0"/>
                          </a:rPr>
                          <m:t>𝑑𝑡</m:t>
                        </m:r>
                      </m:den>
                    </m:f>
                  </m:oMath>
                </a14:m>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In general, </a:t>
                </a:r>
                <a14:m>
                  <m:oMath xmlns:m="http://schemas.openxmlformats.org/officeDocument/2006/math">
                    <m:f>
                      <m:fPr>
                        <m:ctrlPr>
                          <a:rPr lang="en-US" sz="2800" b="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𝑑𝑄</m:t>
                        </m:r>
                      </m:num>
                      <m:den>
                        <m:r>
                          <a:rPr lang="en-US" sz="2800" b="0" i="1" smtClean="0">
                            <a:latin typeface="Cambria Math" panose="02040503050406030204" pitchFamily="18" charset="0"/>
                            <a:cs typeface="Times New Roman" panose="02020603050405020304" pitchFamily="18" charset="0"/>
                          </a:rPr>
                          <m:t>𝑑𝑡</m:t>
                        </m:r>
                      </m:den>
                    </m:f>
                    <m:r>
                      <a:rPr lang="en-US" sz="2800" b="0" i="1" smtClean="0">
                        <a:latin typeface="Cambria Math" panose="02040503050406030204" pitchFamily="18" charset="0"/>
                        <a:cs typeface="Times New Roman" panose="02020603050405020304" pitchFamily="18" charset="0"/>
                      </a:rPr>
                      <m:t>=</m:t>
                    </m:r>
                    <m:d>
                      <m:dPr>
                        <m:ctrlPr>
                          <a:rPr lang="en-US" sz="2800" b="0" i="1" smtClean="0">
                            <a:latin typeface="Cambria Math" panose="02040503050406030204" pitchFamily="18" charset="0"/>
                            <a:cs typeface="Times New Roman" panose="02020603050405020304" pitchFamily="18" charset="0"/>
                          </a:rPr>
                        </m:ctrlPr>
                      </m:dPr>
                      <m:e>
                        <m:r>
                          <a:rPr lang="en-US" sz="2800" b="0" i="1" smtClean="0">
                            <a:latin typeface="Cambria Math" panose="02040503050406030204" pitchFamily="18" charset="0"/>
                            <a:cs typeface="Times New Roman" panose="02020603050405020304" pitchFamily="18" charset="0"/>
                          </a:rPr>
                          <m:t>𝑟𝑎𝑡𝑒</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𝑖𝑛</m:t>
                        </m:r>
                      </m:e>
                    </m:d>
                    <m:r>
                      <a:rPr lang="en-US" sz="2800" b="0" i="1" smtClean="0">
                        <a:latin typeface="Cambria Math" panose="02040503050406030204" pitchFamily="18" charset="0"/>
                        <a:cs typeface="Times New Roman" panose="02020603050405020304" pitchFamily="18" charset="0"/>
                      </a:rPr>
                      <m:t>−</m:t>
                    </m:r>
                    <m:d>
                      <m:dPr>
                        <m:ctrlPr>
                          <a:rPr lang="en-US" sz="2800" b="0" i="1" smtClean="0">
                            <a:latin typeface="Cambria Math" panose="02040503050406030204" pitchFamily="18" charset="0"/>
                            <a:cs typeface="Times New Roman" panose="02020603050405020304" pitchFamily="18" charset="0"/>
                          </a:rPr>
                        </m:ctrlPr>
                      </m:dPr>
                      <m:e>
                        <m:r>
                          <a:rPr lang="en-US" sz="2800" b="0" i="1" smtClean="0">
                            <a:latin typeface="Cambria Math" panose="02040503050406030204" pitchFamily="18" charset="0"/>
                            <a:cs typeface="Times New Roman" panose="02020603050405020304" pitchFamily="18" charset="0"/>
                          </a:rPr>
                          <m:t>𝑟𝑎𝑡𝑒</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𝑜𝑢𝑡</m:t>
                        </m:r>
                      </m:e>
                    </m:d>
                    <m:r>
                      <a:rPr lang="en-US" sz="2800" b="0" i="1" smtClean="0">
                        <a:latin typeface="Cambria Math" panose="02040503050406030204" pitchFamily="18" charset="0"/>
                        <a:cs typeface="Times New Roman" panose="02020603050405020304" pitchFamily="18" charset="0"/>
                      </a:rPr>
                      <m:t>.</m:t>
                    </m:r>
                  </m:oMath>
                </a14:m>
                <a:endParaRPr lang="en-US" sz="2800" dirty="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65513" y="390698"/>
                <a:ext cx="11130742" cy="5642314"/>
              </a:xfrm>
              <a:prstGeom prst="rect">
                <a:avLst/>
              </a:prstGeom>
              <a:blipFill>
                <a:blip r:embed="rId2"/>
                <a:stretch>
                  <a:fillRect l="-1095" t="-1080" r="-1150" b="-324"/>
                </a:stretch>
              </a:blipFill>
            </p:spPr>
            <p:txBody>
              <a:bodyPr/>
              <a:lstStyle/>
              <a:p>
                <a:r>
                  <a:rPr lang="en-US">
                    <a:noFill/>
                  </a:rPr>
                  <a:t> </a:t>
                </a:r>
              </a:p>
            </p:txBody>
          </p:sp>
        </mc:Fallback>
      </mc:AlternateContent>
      <p:sp>
        <p:nvSpPr>
          <p:cNvPr id="2" name="Footer Placeholder 1"/>
          <p:cNvSpPr>
            <a:spLocks noGrp="1"/>
          </p:cNvSpPr>
          <p:nvPr>
            <p:ph type="ftr" sz="quarter" idx="11"/>
          </p:nvPr>
        </p:nvSpPr>
        <p:spPr/>
        <p:txBody>
          <a:bodyPr/>
          <a:lstStyle/>
          <a:p>
            <a:r>
              <a:rPr lang="en-US"/>
              <a:t>(c) ASU Math - Scott Surgent. Report errors to surgent@asu.edu</a:t>
            </a:r>
          </a:p>
        </p:txBody>
      </p:sp>
      <p:sp>
        <p:nvSpPr>
          <p:cNvPr id="3" name="Slide Number Placeholder 2"/>
          <p:cNvSpPr>
            <a:spLocks noGrp="1"/>
          </p:cNvSpPr>
          <p:nvPr>
            <p:ph type="sldNum" sz="quarter" idx="12"/>
          </p:nvPr>
        </p:nvSpPr>
        <p:spPr/>
        <p:txBody>
          <a:bodyPr/>
          <a:lstStyle/>
          <a:p>
            <a:fld id="{960A47D6-FAC0-49D0-8F91-6BCAD42EDF32}" type="slidenum">
              <a:rPr lang="en-US" smtClean="0"/>
              <a:t>2</a:t>
            </a:fld>
            <a:endParaRPr lang="en-US"/>
          </a:p>
        </p:txBody>
      </p:sp>
    </p:spTree>
    <p:extLst>
      <p:ext uri="{BB962C8B-B14F-4D97-AF65-F5344CB8AC3E}">
        <p14:creationId xmlns:p14="http://schemas.microsoft.com/office/powerpoint/2010/main" val="51029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6301" y="1333760"/>
            <a:ext cx="5762625" cy="1247775"/>
          </a:xfrm>
          <a:prstGeom prst="rect">
            <a:avLst/>
          </a:prstGeom>
        </p:spPr>
      </p:pic>
      <p:pic>
        <p:nvPicPr>
          <p:cNvPr id="3" name="Picture 2"/>
          <p:cNvPicPr>
            <a:picLocks noChangeAspect="1"/>
          </p:cNvPicPr>
          <p:nvPr/>
        </p:nvPicPr>
        <p:blipFill>
          <a:blip r:embed="rId3"/>
          <a:stretch>
            <a:fillRect/>
          </a:stretch>
        </p:blipFill>
        <p:spPr>
          <a:xfrm>
            <a:off x="2824076" y="2854211"/>
            <a:ext cx="8439150" cy="933450"/>
          </a:xfrm>
          <a:prstGeom prst="rect">
            <a:avLst/>
          </a:prstGeom>
        </p:spPr>
      </p:pic>
      <p:sp>
        <p:nvSpPr>
          <p:cNvPr id="4" name="Rectangle 3"/>
          <p:cNvSpPr/>
          <p:nvPr/>
        </p:nvSpPr>
        <p:spPr>
          <a:xfrm>
            <a:off x="457200" y="332509"/>
            <a:ext cx="11296996" cy="923330"/>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A tank contains 1000 kg of salt suspended in 10,000 liters of water. A mixture of 2 kg of salt per 10 liters of water enters the tank at one end at a rate of 4 liters per minute. It is mixed with what’s in the tank, and at the other end, the mix leaves the tank at 4 liters per minute.</a:t>
            </a:r>
          </a:p>
        </p:txBody>
      </p:sp>
      <p:pic>
        <p:nvPicPr>
          <p:cNvPr id="5" name="Picture 4"/>
          <p:cNvPicPr>
            <a:picLocks noChangeAspect="1"/>
          </p:cNvPicPr>
          <p:nvPr/>
        </p:nvPicPr>
        <p:blipFill>
          <a:blip r:embed="rId4"/>
          <a:stretch>
            <a:fillRect/>
          </a:stretch>
        </p:blipFill>
        <p:spPr>
          <a:xfrm>
            <a:off x="8038753" y="1554962"/>
            <a:ext cx="2781300" cy="1000125"/>
          </a:xfrm>
          <a:prstGeom prst="rect">
            <a:avLst/>
          </a:prstGeom>
        </p:spPr>
      </p:pic>
      <p:pic>
        <p:nvPicPr>
          <p:cNvPr id="6" name="Picture 5"/>
          <p:cNvPicPr>
            <a:picLocks noChangeAspect="1"/>
          </p:cNvPicPr>
          <p:nvPr/>
        </p:nvPicPr>
        <p:blipFill>
          <a:blip r:embed="rId5"/>
          <a:stretch>
            <a:fillRect/>
          </a:stretch>
        </p:blipFill>
        <p:spPr>
          <a:xfrm>
            <a:off x="4198100" y="2954827"/>
            <a:ext cx="171450" cy="266700"/>
          </a:xfrm>
          <a:prstGeom prst="rect">
            <a:avLst/>
          </a:prstGeom>
        </p:spPr>
      </p:pic>
      <p:pic>
        <p:nvPicPr>
          <p:cNvPr id="7" name="Picture 6"/>
          <p:cNvPicPr>
            <a:picLocks noChangeAspect="1"/>
          </p:cNvPicPr>
          <p:nvPr/>
        </p:nvPicPr>
        <p:blipFill>
          <a:blip r:embed="rId6"/>
          <a:stretch>
            <a:fillRect/>
          </a:stretch>
        </p:blipFill>
        <p:spPr>
          <a:xfrm>
            <a:off x="4083800" y="3387301"/>
            <a:ext cx="285750" cy="266700"/>
          </a:xfrm>
          <a:prstGeom prst="rect">
            <a:avLst/>
          </a:prstGeom>
        </p:spPr>
      </p:pic>
      <p:pic>
        <p:nvPicPr>
          <p:cNvPr id="8" name="Picture 7"/>
          <p:cNvPicPr>
            <a:picLocks noChangeAspect="1"/>
          </p:cNvPicPr>
          <p:nvPr/>
        </p:nvPicPr>
        <p:blipFill>
          <a:blip r:embed="rId7"/>
          <a:stretch>
            <a:fillRect/>
          </a:stretch>
        </p:blipFill>
        <p:spPr>
          <a:xfrm>
            <a:off x="5657849" y="2954827"/>
            <a:ext cx="171450" cy="257175"/>
          </a:xfrm>
          <a:prstGeom prst="rect">
            <a:avLst/>
          </a:prstGeom>
        </p:spPr>
      </p:pic>
      <p:pic>
        <p:nvPicPr>
          <p:cNvPr id="9" name="Picture 8"/>
          <p:cNvPicPr>
            <a:picLocks noChangeAspect="1"/>
          </p:cNvPicPr>
          <p:nvPr/>
        </p:nvPicPr>
        <p:blipFill>
          <a:blip r:embed="rId7"/>
          <a:stretch>
            <a:fillRect/>
          </a:stretch>
        </p:blipFill>
        <p:spPr>
          <a:xfrm>
            <a:off x="9933883" y="2954826"/>
            <a:ext cx="171450" cy="257175"/>
          </a:xfrm>
          <a:prstGeom prst="rect">
            <a:avLst/>
          </a:prstGeom>
        </p:spPr>
      </p:pic>
      <p:pic>
        <p:nvPicPr>
          <p:cNvPr id="10" name="Picture 9"/>
          <p:cNvPicPr>
            <a:picLocks noChangeAspect="1"/>
          </p:cNvPicPr>
          <p:nvPr/>
        </p:nvPicPr>
        <p:blipFill>
          <a:blip r:embed="rId8"/>
          <a:stretch>
            <a:fillRect/>
          </a:stretch>
        </p:blipFill>
        <p:spPr>
          <a:xfrm>
            <a:off x="5602431" y="3396826"/>
            <a:ext cx="161925" cy="257175"/>
          </a:xfrm>
          <a:prstGeom prst="rect">
            <a:avLst/>
          </a:prstGeom>
        </p:spPr>
      </p:pic>
      <p:pic>
        <p:nvPicPr>
          <p:cNvPr id="11" name="Picture 10"/>
          <p:cNvPicPr>
            <a:picLocks noChangeAspect="1"/>
          </p:cNvPicPr>
          <p:nvPr/>
        </p:nvPicPr>
        <p:blipFill>
          <a:blip r:embed="rId8"/>
          <a:stretch>
            <a:fillRect/>
          </a:stretch>
        </p:blipFill>
        <p:spPr>
          <a:xfrm>
            <a:off x="9857683" y="3396826"/>
            <a:ext cx="161925" cy="257175"/>
          </a:xfrm>
          <a:prstGeom prst="rect">
            <a:avLst/>
          </a:prstGeom>
        </p:spPr>
      </p:pic>
      <p:pic>
        <p:nvPicPr>
          <p:cNvPr id="12" name="Picture 11"/>
          <p:cNvPicPr>
            <a:picLocks noChangeAspect="1"/>
          </p:cNvPicPr>
          <p:nvPr/>
        </p:nvPicPr>
        <p:blipFill>
          <a:blip r:embed="rId9"/>
          <a:stretch>
            <a:fillRect/>
          </a:stretch>
        </p:blipFill>
        <p:spPr>
          <a:xfrm>
            <a:off x="7893109" y="2907200"/>
            <a:ext cx="581025" cy="352425"/>
          </a:xfrm>
          <a:prstGeom prst="rect">
            <a:avLst/>
          </a:prstGeom>
        </p:spPr>
      </p:pic>
      <p:pic>
        <p:nvPicPr>
          <p:cNvPr id="13" name="Picture 12"/>
          <p:cNvPicPr>
            <a:picLocks noChangeAspect="1"/>
          </p:cNvPicPr>
          <p:nvPr/>
        </p:nvPicPr>
        <p:blipFill>
          <a:blip r:embed="rId10"/>
          <a:stretch>
            <a:fillRect/>
          </a:stretch>
        </p:blipFill>
        <p:spPr>
          <a:xfrm>
            <a:off x="7778808" y="3387301"/>
            <a:ext cx="809625" cy="333375"/>
          </a:xfrm>
          <a:prstGeom prst="rect">
            <a:avLst/>
          </a:prstGeom>
        </p:spPr>
      </p:pic>
      <p:pic>
        <p:nvPicPr>
          <p:cNvPr id="14" name="Picture 13"/>
          <p:cNvPicPr>
            <a:picLocks noChangeAspect="1"/>
          </p:cNvPicPr>
          <p:nvPr/>
        </p:nvPicPr>
        <p:blipFill>
          <a:blip r:embed="rId11"/>
          <a:stretch>
            <a:fillRect/>
          </a:stretch>
        </p:blipFill>
        <p:spPr>
          <a:xfrm>
            <a:off x="2824076" y="4147853"/>
            <a:ext cx="8439150" cy="914400"/>
          </a:xfrm>
          <a:prstGeom prst="rect">
            <a:avLst/>
          </a:prstGeom>
        </p:spPr>
      </p:pic>
      <p:pic>
        <p:nvPicPr>
          <p:cNvPr id="15" name="Picture 14"/>
          <p:cNvPicPr>
            <a:picLocks noChangeAspect="1"/>
          </p:cNvPicPr>
          <p:nvPr/>
        </p:nvPicPr>
        <p:blipFill>
          <a:blip r:embed="rId12"/>
          <a:stretch>
            <a:fillRect/>
          </a:stretch>
        </p:blipFill>
        <p:spPr>
          <a:xfrm>
            <a:off x="2824076" y="5422445"/>
            <a:ext cx="3305175" cy="819150"/>
          </a:xfrm>
          <a:prstGeom prst="rect">
            <a:avLst/>
          </a:prstGeom>
        </p:spPr>
      </p:pic>
      <p:pic>
        <p:nvPicPr>
          <p:cNvPr id="16" name="Picture 15"/>
          <p:cNvPicPr>
            <a:picLocks noChangeAspect="1"/>
          </p:cNvPicPr>
          <p:nvPr/>
        </p:nvPicPr>
        <p:blipFill>
          <a:blip r:embed="rId13"/>
          <a:stretch>
            <a:fillRect/>
          </a:stretch>
        </p:blipFill>
        <p:spPr>
          <a:xfrm>
            <a:off x="6588184" y="5603420"/>
            <a:ext cx="1304925" cy="457200"/>
          </a:xfrm>
          <a:prstGeom prst="rect">
            <a:avLst/>
          </a:prstGeom>
        </p:spPr>
      </p:pic>
      <p:sp>
        <p:nvSpPr>
          <p:cNvPr id="17" name="Footer Placeholder 16"/>
          <p:cNvSpPr>
            <a:spLocks noGrp="1"/>
          </p:cNvSpPr>
          <p:nvPr>
            <p:ph type="ftr" sz="quarter" idx="11"/>
          </p:nvPr>
        </p:nvSpPr>
        <p:spPr/>
        <p:txBody>
          <a:bodyPr/>
          <a:lstStyle/>
          <a:p>
            <a:r>
              <a:rPr lang="en-US"/>
              <a:t>(c) ASU Math - Scott Surgent. Report errors to surgent@asu.edu</a:t>
            </a:r>
          </a:p>
        </p:txBody>
      </p:sp>
      <p:sp>
        <p:nvSpPr>
          <p:cNvPr id="18" name="Slide Number Placeholder 17"/>
          <p:cNvSpPr>
            <a:spLocks noGrp="1"/>
          </p:cNvSpPr>
          <p:nvPr>
            <p:ph type="sldNum" sz="quarter" idx="12"/>
          </p:nvPr>
        </p:nvSpPr>
        <p:spPr/>
        <p:txBody>
          <a:bodyPr/>
          <a:lstStyle/>
          <a:p>
            <a:fld id="{960A47D6-FAC0-49D0-8F91-6BCAD42EDF32}" type="slidenum">
              <a:rPr lang="en-US" smtClean="0"/>
              <a:t>3</a:t>
            </a:fld>
            <a:endParaRPr lang="en-US"/>
          </a:p>
        </p:txBody>
      </p:sp>
    </p:spTree>
    <p:extLst>
      <p:ext uri="{BB962C8B-B14F-4D97-AF65-F5344CB8AC3E}">
        <p14:creationId xmlns:p14="http://schemas.microsoft.com/office/powerpoint/2010/main" val="167525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7037" y="379787"/>
            <a:ext cx="9239250" cy="1543050"/>
          </a:xfrm>
          <a:prstGeom prst="rect">
            <a:avLst/>
          </a:prstGeom>
        </p:spPr>
      </p:pic>
      <p:pic>
        <p:nvPicPr>
          <p:cNvPr id="3" name="Picture 2"/>
          <p:cNvPicPr>
            <a:picLocks noChangeAspect="1"/>
          </p:cNvPicPr>
          <p:nvPr/>
        </p:nvPicPr>
        <p:blipFill>
          <a:blip r:embed="rId3"/>
          <a:stretch>
            <a:fillRect/>
          </a:stretch>
        </p:blipFill>
        <p:spPr>
          <a:xfrm>
            <a:off x="537037" y="2318472"/>
            <a:ext cx="7191375" cy="819150"/>
          </a:xfrm>
          <a:prstGeom prst="rect">
            <a:avLst/>
          </a:prstGeom>
        </p:spPr>
      </p:pic>
      <p:pic>
        <p:nvPicPr>
          <p:cNvPr id="4" name="Picture 3"/>
          <p:cNvPicPr>
            <a:picLocks noChangeAspect="1"/>
          </p:cNvPicPr>
          <p:nvPr/>
        </p:nvPicPr>
        <p:blipFill>
          <a:blip r:embed="rId4"/>
          <a:stretch>
            <a:fillRect/>
          </a:stretch>
        </p:blipFill>
        <p:spPr>
          <a:xfrm>
            <a:off x="537037" y="3768003"/>
            <a:ext cx="4743450" cy="485775"/>
          </a:xfrm>
          <a:prstGeom prst="rect">
            <a:avLst/>
          </a:prstGeom>
        </p:spPr>
      </p:pic>
      <p:pic>
        <p:nvPicPr>
          <p:cNvPr id="5" name="Picture 4"/>
          <p:cNvPicPr>
            <a:picLocks noChangeAspect="1"/>
          </p:cNvPicPr>
          <p:nvPr/>
        </p:nvPicPr>
        <p:blipFill>
          <a:blip r:embed="rId5"/>
          <a:stretch>
            <a:fillRect/>
          </a:stretch>
        </p:blipFill>
        <p:spPr>
          <a:xfrm>
            <a:off x="5852765" y="3720378"/>
            <a:ext cx="2581275" cy="533400"/>
          </a:xfrm>
          <a:prstGeom prst="rect">
            <a:avLst/>
          </a:prstGeom>
        </p:spPr>
      </p:pic>
      <p:pic>
        <p:nvPicPr>
          <p:cNvPr id="6" name="Picture 5"/>
          <p:cNvPicPr>
            <a:picLocks noChangeAspect="1"/>
          </p:cNvPicPr>
          <p:nvPr/>
        </p:nvPicPr>
        <p:blipFill>
          <a:blip r:embed="rId6"/>
          <a:stretch>
            <a:fillRect/>
          </a:stretch>
        </p:blipFill>
        <p:spPr>
          <a:xfrm>
            <a:off x="8637617" y="3806103"/>
            <a:ext cx="1600200" cy="447675"/>
          </a:xfrm>
          <a:prstGeom prst="rect">
            <a:avLst/>
          </a:prstGeom>
        </p:spPr>
      </p:pic>
      <p:pic>
        <p:nvPicPr>
          <p:cNvPr id="7" name="Picture 6"/>
          <p:cNvPicPr>
            <a:picLocks noChangeAspect="1"/>
          </p:cNvPicPr>
          <p:nvPr/>
        </p:nvPicPr>
        <p:blipFill>
          <a:blip r:embed="rId7"/>
          <a:stretch>
            <a:fillRect/>
          </a:stretch>
        </p:blipFill>
        <p:spPr>
          <a:xfrm>
            <a:off x="543143" y="4512252"/>
            <a:ext cx="4143375" cy="1657350"/>
          </a:xfrm>
          <a:prstGeom prst="rect">
            <a:avLst/>
          </a:prstGeom>
        </p:spPr>
      </p:pic>
      <p:pic>
        <p:nvPicPr>
          <p:cNvPr id="11" name="Picture 10"/>
          <p:cNvPicPr>
            <a:picLocks noChangeAspect="1"/>
          </p:cNvPicPr>
          <p:nvPr/>
        </p:nvPicPr>
        <p:blipFill>
          <a:blip r:embed="rId8"/>
          <a:stretch>
            <a:fillRect/>
          </a:stretch>
        </p:blipFill>
        <p:spPr>
          <a:xfrm>
            <a:off x="4762089" y="5150427"/>
            <a:ext cx="4143375" cy="1019175"/>
          </a:xfrm>
          <a:prstGeom prst="rect">
            <a:avLst/>
          </a:prstGeom>
        </p:spPr>
      </p:pic>
      <p:pic>
        <p:nvPicPr>
          <p:cNvPr id="12" name="Picture 11"/>
          <p:cNvPicPr>
            <a:picLocks noChangeAspect="1"/>
          </p:cNvPicPr>
          <p:nvPr/>
        </p:nvPicPr>
        <p:blipFill>
          <a:blip r:embed="rId9"/>
          <a:stretch>
            <a:fillRect/>
          </a:stretch>
        </p:blipFill>
        <p:spPr>
          <a:xfrm>
            <a:off x="8905464" y="5321877"/>
            <a:ext cx="2943225" cy="847725"/>
          </a:xfrm>
          <a:prstGeom prst="rect">
            <a:avLst/>
          </a:prstGeom>
        </p:spPr>
      </p:pic>
      <p:pic>
        <p:nvPicPr>
          <p:cNvPr id="13" name="Picture 12"/>
          <p:cNvPicPr>
            <a:picLocks noChangeAspect="1"/>
          </p:cNvPicPr>
          <p:nvPr/>
        </p:nvPicPr>
        <p:blipFill>
          <a:blip r:embed="rId10"/>
          <a:stretch>
            <a:fillRect/>
          </a:stretch>
        </p:blipFill>
        <p:spPr>
          <a:xfrm>
            <a:off x="8970992" y="1892920"/>
            <a:ext cx="2533650" cy="971550"/>
          </a:xfrm>
          <a:prstGeom prst="rect">
            <a:avLst/>
          </a:prstGeom>
        </p:spPr>
      </p:pic>
      <p:sp>
        <p:nvSpPr>
          <p:cNvPr id="8" name="Footer Placeholder 7"/>
          <p:cNvSpPr>
            <a:spLocks noGrp="1"/>
          </p:cNvSpPr>
          <p:nvPr>
            <p:ph type="ftr" sz="quarter" idx="11"/>
          </p:nvPr>
        </p:nvSpPr>
        <p:spPr/>
        <p:txBody>
          <a:bodyPr/>
          <a:lstStyle/>
          <a:p>
            <a:r>
              <a:rPr lang="en-US"/>
              <a:t>(c) ASU Math - Scott Surgent. Report errors to surgent@asu.edu</a:t>
            </a:r>
          </a:p>
        </p:txBody>
      </p:sp>
      <p:sp>
        <p:nvSpPr>
          <p:cNvPr id="9" name="Slide Number Placeholder 8"/>
          <p:cNvSpPr>
            <a:spLocks noGrp="1"/>
          </p:cNvSpPr>
          <p:nvPr>
            <p:ph type="sldNum" sz="quarter" idx="12"/>
          </p:nvPr>
        </p:nvSpPr>
        <p:spPr/>
        <p:txBody>
          <a:bodyPr/>
          <a:lstStyle/>
          <a:p>
            <a:fld id="{960A47D6-FAC0-49D0-8F91-6BCAD42EDF32}" type="slidenum">
              <a:rPr lang="en-US" smtClean="0"/>
              <a:t>4</a:t>
            </a:fld>
            <a:endParaRPr lang="en-US"/>
          </a:p>
        </p:txBody>
      </p:sp>
    </p:spTree>
    <p:extLst>
      <p:ext uri="{BB962C8B-B14F-4D97-AF65-F5344CB8AC3E}">
        <p14:creationId xmlns:p14="http://schemas.microsoft.com/office/powerpoint/2010/main" val="286383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2796" y="322897"/>
            <a:ext cx="6248400" cy="542925"/>
          </a:xfrm>
          <a:prstGeom prst="rect">
            <a:avLst/>
          </a:prstGeom>
        </p:spPr>
      </p:pic>
      <p:pic>
        <p:nvPicPr>
          <p:cNvPr id="3" name="Picture 2"/>
          <p:cNvPicPr>
            <a:picLocks noChangeAspect="1"/>
          </p:cNvPicPr>
          <p:nvPr/>
        </p:nvPicPr>
        <p:blipFill>
          <a:blip r:embed="rId3"/>
          <a:stretch>
            <a:fillRect/>
          </a:stretch>
        </p:blipFill>
        <p:spPr>
          <a:xfrm>
            <a:off x="479714" y="1011814"/>
            <a:ext cx="5829300" cy="428625"/>
          </a:xfrm>
          <a:prstGeom prst="rect">
            <a:avLst/>
          </a:prstGeom>
        </p:spPr>
      </p:pic>
      <p:pic>
        <p:nvPicPr>
          <p:cNvPr id="4" name="Picture 3"/>
          <p:cNvPicPr>
            <a:picLocks noChangeAspect="1"/>
          </p:cNvPicPr>
          <p:nvPr/>
        </p:nvPicPr>
        <p:blipFill>
          <a:blip r:embed="rId4"/>
          <a:stretch>
            <a:fillRect/>
          </a:stretch>
        </p:blipFill>
        <p:spPr>
          <a:xfrm>
            <a:off x="2717136" y="1758747"/>
            <a:ext cx="3000375" cy="447675"/>
          </a:xfrm>
          <a:prstGeom prst="rect">
            <a:avLst/>
          </a:prstGeom>
        </p:spPr>
      </p:pic>
      <p:pic>
        <p:nvPicPr>
          <p:cNvPr id="5" name="Picture 4"/>
          <p:cNvPicPr>
            <a:picLocks noChangeAspect="1"/>
          </p:cNvPicPr>
          <p:nvPr/>
        </p:nvPicPr>
        <p:blipFill>
          <a:blip r:embed="rId5"/>
          <a:stretch>
            <a:fillRect/>
          </a:stretch>
        </p:blipFill>
        <p:spPr>
          <a:xfrm>
            <a:off x="5910349" y="1811134"/>
            <a:ext cx="2133600" cy="342900"/>
          </a:xfrm>
          <a:prstGeom prst="rect">
            <a:avLst/>
          </a:prstGeom>
        </p:spPr>
      </p:pic>
      <p:pic>
        <p:nvPicPr>
          <p:cNvPr id="6" name="Picture 5"/>
          <p:cNvPicPr>
            <a:picLocks noChangeAspect="1"/>
          </p:cNvPicPr>
          <p:nvPr/>
        </p:nvPicPr>
        <p:blipFill>
          <a:blip r:embed="rId6"/>
          <a:stretch>
            <a:fillRect/>
          </a:stretch>
        </p:blipFill>
        <p:spPr>
          <a:xfrm>
            <a:off x="479714" y="2462992"/>
            <a:ext cx="4219575" cy="419100"/>
          </a:xfrm>
          <a:prstGeom prst="rect">
            <a:avLst/>
          </a:prstGeom>
        </p:spPr>
      </p:pic>
      <p:pic>
        <p:nvPicPr>
          <p:cNvPr id="7" name="Picture 6"/>
          <p:cNvPicPr>
            <a:picLocks noChangeAspect="1"/>
          </p:cNvPicPr>
          <p:nvPr/>
        </p:nvPicPr>
        <p:blipFill>
          <a:blip r:embed="rId7"/>
          <a:stretch>
            <a:fillRect/>
          </a:stretch>
        </p:blipFill>
        <p:spPr>
          <a:xfrm>
            <a:off x="4927715" y="2385751"/>
            <a:ext cx="4381500" cy="552450"/>
          </a:xfrm>
          <a:prstGeom prst="rect">
            <a:avLst/>
          </a:prstGeom>
        </p:spPr>
      </p:pic>
      <p:sp>
        <p:nvSpPr>
          <p:cNvPr id="8" name="Rectangle 7"/>
          <p:cNvSpPr/>
          <p:nvPr/>
        </p:nvSpPr>
        <p:spPr>
          <a:xfrm>
            <a:off x="4927715" y="2385751"/>
            <a:ext cx="4498918" cy="615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 name="TextBox 8"/>
              <p:cNvSpPr txBox="1"/>
              <p:nvPr/>
            </p:nvSpPr>
            <p:spPr>
              <a:xfrm>
                <a:off x="399011" y="2971800"/>
                <a:ext cx="11454937" cy="3042500"/>
              </a:xfrm>
              <a:prstGeom prst="rect">
                <a:avLst/>
              </a:prstGeom>
              <a:noFill/>
            </p:spPr>
            <p:txBody>
              <a:bodyPr wrap="square" lIns="0" tIns="0" rIns="0" bIns="0" rtlCol="0">
                <a:spAutoFit/>
              </a:bodyPr>
              <a:lstStyle/>
              <a:p>
                <a:endParaRPr lang="en-US" dirty="0"/>
              </a:p>
              <a:p>
                <a:r>
                  <a:rPr lang="en-US" sz="2800" dirty="0">
                    <a:latin typeface="Times New Roman" panose="02020603050405020304" pitchFamily="18" charset="0"/>
                    <a:cs typeface="Times New Roman" panose="02020603050405020304" pitchFamily="18" charset="0"/>
                  </a:rPr>
                  <a:t>As </a:t>
                </a:r>
                <a14:m>
                  <m:oMath xmlns:m="http://schemas.openxmlformats.org/officeDocument/2006/math">
                    <m:r>
                      <a:rPr lang="en-US" sz="2800" b="0" i="1" smtClean="0">
                        <a:latin typeface="Cambria Math" panose="02040503050406030204" pitchFamily="18" charset="0"/>
                      </a:rPr>
                      <m:t>𝑡</m:t>
                    </m:r>
                    <m:r>
                      <a:rPr lang="en-US" sz="2800" b="0" i="1" smtClean="0">
                        <a:latin typeface="Cambria Math" panose="02040503050406030204" pitchFamily="18" charset="0"/>
                      </a:rPr>
                      <m:t>→∞</m:t>
                    </m:r>
                  </m:oMath>
                </a14:m>
                <a:r>
                  <a:rPr lang="en-US" sz="2800" dirty="0">
                    <a:latin typeface="Times New Roman" panose="02020603050405020304" pitchFamily="18" charset="0"/>
                    <a:cs typeface="Times New Roman" panose="02020603050405020304" pitchFamily="18" charset="0"/>
                  </a:rPr>
                  <a:t>, the term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𝑒</m:t>
                        </m:r>
                      </m:e>
                      <m:sup>
                        <m:r>
                          <a:rPr lang="en-US" sz="2800" b="0" i="1" smtClean="0">
                            <a:latin typeface="Cambria Math" panose="02040503050406030204" pitchFamily="18" charset="0"/>
                          </a:rPr>
                          <m:t>−0.0004</m:t>
                        </m:r>
                        <m:r>
                          <a:rPr lang="en-US" sz="2800" b="0" i="1" smtClean="0">
                            <a:latin typeface="Cambria Math" panose="02040503050406030204" pitchFamily="18" charset="0"/>
                          </a:rPr>
                          <m:t>𝑡</m:t>
                        </m:r>
                      </m:sup>
                    </m:sSup>
                    <m:r>
                      <a:rPr lang="en-US" sz="2800" b="0" i="1" smtClean="0">
                        <a:latin typeface="Cambria Math" panose="02040503050406030204" pitchFamily="18" charset="0"/>
                      </a:rPr>
                      <m:t>→0</m:t>
                    </m:r>
                  </m:oMath>
                </a14:m>
                <a:r>
                  <a:rPr lang="en-US" sz="2800" dirty="0">
                    <a:latin typeface="Times New Roman" panose="02020603050405020304" pitchFamily="18" charset="0"/>
                    <a:cs typeface="Times New Roman" panose="02020603050405020304" pitchFamily="18" charset="0"/>
                  </a:rPr>
                  <a:t>, so the limiting value of salt in the tank is 2000 kg.</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This should make sense: In a 10,000-liter tank, with a mixture that is 1/5 salt per liter coming in for an extended period of time, we should expect that 1/5 of the total volume, or </a:t>
                </a:r>
                <a14:m>
                  <m:oMath xmlns:m="http://schemas.openxmlformats.org/officeDocument/2006/math">
                    <m:f>
                      <m:fPr>
                        <m:ctrlPr>
                          <a:rPr lang="en-US" sz="2800" b="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1</m:t>
                        </m:r>
                      </m:num>
                      <m:den>
                        <m:r>
                          <a:rPr lang="en-US" sz="2800" b="0" i="1" smtClean="0">
                            <a:latin typeface="Cambria Math" panose="02040503050406030204" pitchFamily="18" charset="0"/>
                            <a:cs typeface="Times New Roman" panose="02020603050405020304" pitchFamily="18" charset="0"/>
                          </a:rPr>
                          <m:t>5</m:t>
                        </m:r>
                      </m:den>
                    </m:f>
                    <m:d>
                      <m:dPr>
                        <m:ctrlPr>
                          <a:rPr lang="en-US" sz="2800" b="0" i="1" smtClean="0">
                            <a:latin typeface="Cambria Math" panose="02040503050406030204" pitchFamily="18" charset="0"/>
                            <a:cs typeface="Times New Roman" panose="02020603050405020304" pitchFamily="18" charset="0"/>
                          </a:rPr>
                        </m:ctrlPr>
                      </m:dPr>
                      <m:e>
                        <m:r>
                          <a:rPr lang="en-US" sz="2800" b="0" i="1" smtClean="0">
                            <a:latin typeface="Cambria Math" panose="02040503050406030204" pitchFamily="18" charset="0"/>
                            <a:cs typeface="Times New Roman" panose="02020603050405020304" pitchFamily="18" charset="0"/>
                          </a:rPr>
                          <m:t>10,000</m:t>
                        </m:r>
                      </m:e>
                    </m:d>
                    <m:r>
                      <a:rPr lang="en-US" sz="2800" b="0" i="1" smtClean="0">
                        <a:latin typeface="Cambria Math" panose="02040503050406030204" pitchFamily="18" charset="0"/>
                        <a:cs typeface="Times New Roman" panose="02020603050405020304" pitchFamily="18" charset="0"/>
                      </a:rPr>
                      <m:t>=2,000</m:t>
                    </m:r>
                  </m:oMath>
                </a14:m>
                <a:r>
                  <a:rPr lang="en-US" sz="2800" dirty="0">
                    <a:latin typeface="Times New Roman" panose="02020603050405020304" pitchFamily="18" charset="0"/>
                    <a:cs typeface="Times New Roman" panose="02020603050405020304" pitchFamily="18" charset="0"/>
                  </a:rPr>
                  <a:t> kg, is salt.</a:t>
                </a:r>
              </a:p>
            </p:txBody>
          </p:sp>
        </mc:Choice>
        <mc:Fallback xmlns="">
          <p:sp>
            <p:nvSpPr>
              <p:cNvPr id="9" name="TextBox 8"/>
              <p:cNvSpPr txBox="1">
                <a:spLocks noRot="1" noChangeAspect="1" noMove="1" noResize="1" noEditPoints="1" noAdjustHandles="1" noChangeArrowheads="1" noChangeShapeType="1" noTextEdit="1"/>
              </p:cNvSpPr>
              <p:nvPr/>
            </p:nvSpPr>
            <p:spPr>
              <a:xfrm>
                <a:off x="399011" y="2971800"/>
                <a:ext cx="11454937" cy="3042500"/>
              </a:xfrm>
              <a:prstGeom prst="rect">
                <a:avLst/>
              </a:prstGeom>
              <a:blipFill>
                <a:blip r:embed="rId8"/>
                <a:stretch>
                  <a:fillRect l="-1862" r="-2447" b="-3006"/>
                </a:stretch>
              </a:blipFill>
            </p:spPr>
            <p:txBody>
              <a:bodyPr/>
              <a:lstStyle/>
              <a:p>
                <a:r>
                  <a:rPr lang="en-US">
                    <a:noFill/>
                  </a:rPr>
                  <a:t> </a:t>
                </a:r>
              </a:p>
            </p:txBody>
          </p:sp>
        </mc:Fallback>
      </mc:AlternateContent>
      <p:sp>
        <p:nvSpPr>
          <p:cNvPr id="10" name="Footer Placeholder 9"/>
          <p:cNvSpPr>
            <a:spLocks noGrp="1"/>
          </p:cNvSpPr>
          <p:nvPr>
            <p:ph type="ftr" sz="quarter" idx="11"/>
          </p:nvPr>
        </p:nvSpPr>
        <p:spPr/>
        <p:txBody>
          <a:bodyPr/>
          <a:lstStyle/>
          <a:p>
            <a:r>
              <a:rPr lang="en-US"/>
              <a:t>(c) ASU Math - Scott Surgent. Report errors to surgent@asu.edu</a:t>
            </a:r>
          </a:p>
        </p:txBody>
      </p:sp>
      <p:sp>
        <p:nvSpPr>
          <p:cNvPr id="11" name="Slide Number Placeholder 10"/>
          <p:cNvSpPr>
            <a:spLocks noGrp="1"/>
          </p:cNvSpPr>
          <p:nvPr>
            <p:ph type="sldNum" sz="quarter" idx="12"/>
          </p:nvPr>
        </p:nvSpPr>
        <p:spPr/>
        <p:txBody>
          <a:bodyPr/>
          <a:lstStyle/>
          <a:p>
            <a:fld id="{960A47D6-FAC0-49D0-8F91-6BCAD42EDF32}" type="slidenum">
              <a:rPr lang="en-US" smtClean="0"/>
              <a:t>5</a:t>
            </a:fld>
            <a:endParaRPr lang="en-US"/>
          </a:p>
        </p:txBody>
      </p:sp>
    </p:spTree>
    <p:extLst>
      <p:ext uri="{BB962C8B-B14F-4D97-AF65-F5344CB8AC3E}">
        <p14:creationId xmlns:p14="http://schemas.microsoft.com/office/powerpoint/2010/main" val="139314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440575" y="415636"/>
                <a:ext cx="11288683" cy="5021759"/>
              </a:xfrm>
              <a:prstGeom prst="rect">
                <a:avLst/>
              </a:prstGeom>
              <a:noFill/>
            </p:spPr>
            <p:txBody>
              <a:bodyPr wrap="square" rtlCol="0">
                <a:spAutoFit/>
              </a:bodyPr>
              <a:lstStyle/>
              <a:p>
                <a:pPr algn="just"/>
                <a:r>
                  <a:rPr lang="en-US" sz="2800" b="1" dirty="0">
                    <a:latin typeface="Times New Roman" panose="02020603050405020304" pitchFamily="18" charset="0"/>
                    <a:cs typeface="Times New Roman" panose="02020603050405020304" pitchFamily="18" charset="0"/>
                  </a:rPr>
                  <a:t>Example: </a:t>
                </a:r>
                <a:r>
                  <a:rPr lang="en-US" sz="2800" dirty="0">
                    <a:latin typeface="Times New Roman" panose="02020603050405020304" pitchFamily="18" charset="0"/>
                    <a:cs typeface="Times New Roman" panose="02020603050405020304" pitchFamily="18" charset="0"/>
                  </a:rPr>
                  <a:t>A vat has a capacity of 15,000 liters. It initially contains 2,000 liters of water in which 50 kg of sugar has been dissolved. A mixture of 1.5 kg of sugar per liter of water comes into the vat at 5 liters per minute. It mixes with what’s in the vat, and at the other end, the mixture exits at the rate of 3 liters per minute.</a:t>
                </a:r>
              </a:p>
              <a:p>
                <a:endParaRPr lang="en-US" sz="2800" dirty="0">
                  <a:latin typeface="Times New Roman" panose="02020603050405020304" pitchFamily="18" charset="0"/>
                  <a:cs typeface="Times New Roman" panose="02020603050405020304" pitchFamily="18" charset="0"/>
                </a:endParaRPr>
              </a:p>
              <a:p>
                <a:pPr marL="342900" indent="-342900">
                  <a:buAutoNum type="alphaLcParenR"/>
                </a:pPr>
                <a:r>
                  <a:rPr lang="en-US" sz="2800" dirty="0">
                    <a:latin typeface="Times New Roman" panose="02020603050405020304" pitchFamily="18" charset="0"/>
                    <a:cs typeface="Times New Roman" panose="02020603050405020304" pitchFamily="18" charset="0"/>
                  </a:rPr>
                  <a:t>Find </a:t>
                </a:r>
                <a:r>
                  <a:rPr lang="en-US" sz="2800" i="1" dirty="0">
                    <a:latin typeface="Times New Roman" panose="02020603050405020304" pitchFamily="18" charset="0"/>
                    <a:cs typeface="Times New Roman" panose="02020603050405020304" pitchFamily="18" charset="0"/>
                  </a:rPr>
                  <a:t>Q</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 the quantity (in kg) of sugar at time </a:t>
                </a:r>
                <a:r>
                  <a:rPr lang="en-US" sz="2800" i="1" dirty="0">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a:t>
                </a:r>
              </a:p>
              <a:p>
                <a:pPr marL="342900" indent="-342900">
                  <a:buAutoNum type="alphaLcParenR"/>
                </a:pPr>
                <a:r>
                  <a:rPr lang="en-US" sz="2800" dirty="0">
                    <a:latin typeface="Times New Roman" panose="02020603050405020304" pitchFamily="18" charset="0"/>
                    <a:cs typeface="Times New Roman" panose="02020603050405020304" pitchFamily="18" charset="0"/>
                  </a:rPr>
                  <a:t>Find the amount of sugar in the tank when the tank fills to capacity (at which the process stops).</a:t>
                </a:r>
              </a:p>
              <a:p>
                <a:pPr marL="342900" indent="-342900">
                  <a:buAutoNum type="alphaLcParenR"/>
                </a:pP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Solution: </a:t>
                </a:r>
                <a:r>
                  <a:rPr lang="en-US" sz="2800" dirty="0">
                    <a:latin typeface="Times New Roman" panose="02020603050405020304" pitchFamily="18" charset="0"/>
                    <a:cs typeface="Times New Roman" panose="02020603050405020304" pitchFamily="18" charset="0"/>
                  </a:rPr>
                  <a:t>Like last time, we have </a:t>
                </a:r>
                <a14:m>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𝑑𝑄</m:t>
                        </m:r>
                      </m:num>
                      <m:den>
                        <m:r>
                          <a:rPr lang="en-US" sz="2800" b="0" i="1" smtClean="0">
                            <a:latin typeface="Cambria Math" panose="02040503050406030204" pitchFamily="18" charset="0"/>
                          </a:rPr>
                          <m:t>𝑑𝑡</m:t>
                        </m:r>
                      </m:den>
                    </m:f>
                    <m:r>
                      <a:rPr lang="en-US" sz="2800" b="0" i="1" smtClean="0">
                        <a:latin typeface="Cambria Math" panose="02040503050406030204" pitchFamily="18" charset="0"/>
                      </a:rPr>
                      <m:t>=</m:t>
                    </m:r>
                    <m:r>
                      <a:rPr lang="en-US" sz="2800" b="0" i="1" smtClean="0">
                        <a:latin typeface="Cambria Math" panose="02040503050406030204" pitchFamily="18" charset="0"/>
                      </a:rPr>
                      <m:t>𝑟𝑎𝑡𝑒</m:t>
                    </m:r>
                    <m:r>
                      <a:rPr lang="en-US" sz="2800" b="0" i="1" smtClean="0">
                        <a:latin typeface="Cambria Math" panose="02040503050406030204" pitchFamily="18" charset="0"/>
                      </a:rPr>
                      <m:t> </m:t>
                    </m:r>
                    <m:r>
                      <a:rPr lang="en-US" sz="2800" b="0" i="1" smtClean="0">
                        <a:latin typeface="Cambria Math" panose="02040503050406030204" pitchFamily="18" charset="0"/>
                      </a:rPr>
                      <m:t>𝑖𝑛</m:t>
                    </m:r>
                    <m:r>
                      <a:rPr lang="en-US" sz="2800" b="0" i="1" smtClean="0">
                        <a:latin typeface="Cambria Math" panose="02040503050406030204" pitchFamily="18" charset="0"/>
                      </a:rPr>
                      <m:t> −</m:t>
                    </m:r>
                    <m:r>
                      <a:rPr lang="en-US" sz="2800" b="0" i="1" smtClean="0">
                        <a:latin typeface="Cambria Math" panose="02040503050406030204" pitchFamily="18" charset="0"/>
                      </a:rPr>
                      <m:t>𝑟𝑎𝑡𝑒</m:t>
                    </m:r>
                    <m:r>
                      <a:rPr lang="en-US" sz="2800" b="0" i="1" smtClean="0">
                        <a:latin typeface="Cambria Math" panose="02040503050406030204" pitchFamily="18" charset="0"/>
                      </a:rPr>
                      <m:t> </m:t>
                    </m:r>
                    <m:r>
                      <a:rPr lang="en-US" sz="2800" b="0" i="1" smtClean="0">
                        <a:latin typeface="Cambria Math" panose="02040503050406030204" pitchFamily="18" charset="0"/>
                      </a:rPr>
                      <m:t>𝑜𝑢𝑡</m:t>
                    </m:r>
                  </m:oMath>
                </a14:m>
                <a:r>
                  <a:rPr lang="en-US" sz="2800" dirty="0">
                    <a:latin typeface="Times New Roman" panose="02020603050405020304" pitchFamily="18" charset="0"/>
                    <a:cs typeface="Times New Roman" panose="02020603050405020304" pitchFamily="18" charset="0"/>
                  </a:rPr>
                  <a:t>.  (next slide)</a:t>
                </a:r>
              </a:p>
            </p:txBody>
          </p:sp>
        </mc:Choice>
        <mc:Fallback xmlns="">
          <p:sp>
            <p:nvSpPr>
              <p:cNvPr id="2" name="TextBox 1"/>
              <p:cNvSpPr txBox="1">
                <a:spLocks noRot="1" noChangeAspect="1" noMove="1" noResize="1" noEditPoints="1" noAdjustHandles="1" noChangeArrowheads="1" noChangeShapeType="1" noTextEdit="1"/>
              </p:cNvSpPr>
              <p:nvPr/>
            </p:nvSpPr>
            <p:spPr>
              <a:xfrm>
                <a:off x="440575" y="415636"/>
                <a:ext cx="11288683" cy="5021759"/>
              </a:xfrm>
              <a:prstGeom prst="rect">
                <a:avLst/>
              </a:prstGeom>
              <a:blipFill>
                <a:blip r:embed="rId2"/>
                <a:stretch>
                  <a:fillRect l="-1080" t="-1214" r="-1134" b="-485"/>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a:t>(c) ASU Math - Scott Surgent. Report errors to surgent@asu.edu</a:t>
            </a:r>
          </a:p>
        </p:txBody>
      </p:sp>
      <p:sp>
        <p:nvSpPr>
          <p:cNvPr id="4" name="Slide Number Placeholder 3"/>
          <p:cNvSpPr>
            <a:spLocks noGrp="1"/>
          </p:cNvSpPr>
          <p:nvPr>
            <p:ph type="sldNum" sz="quarter" idx="12"/>
          </p:nvPr>
        </p:nvSpPr>
        <p:spPr/>
        <p:txBody>
          <a:bodyPr/>
          <a:lstStyle/>
          <a:p>
            <a:fld id="{960A47D6-FAC0-49D0-8F91-6BCAD42EDF32}" type="slidenum">
              <a:rPr lang="en-US" smtClean="0"/>
              <a:t>6</a:t>
            </a:fld>
            <a:endParaRPr lang="en-US"/>
          </a:p>
        </p:txBody>
      </p:sp>
    </p:spTree>
    <p:extLst>
      <p:ext uri="{BB962C8B-B14F-4D97-AF65-F5344CB8AC3E}">
        <p14:creationId xmlns:p14="http://schemas.microsoft.com/office/powerpoint/2010/main" val="15991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49135" y="257695"/>
                <a:ext cx="11579629" cy="5632311"/>
              </a:xfrm>
              <a:prstGeom prst="rect">
                <a:avLst/>
              </a:prstGeom>
            </p:spPr>
            <p:txBody>
              <a:bodyPr wrap="square">
                <a:spAutoFit/>
              </a:bodyPr>
              <a:lstStyle/>
              <a:p>
                <a:pPr algn="just"/>
                <a:r>
                  <a:rPr lang="en-US" b="1" dirty="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A vat in the shape of a icosahedron has a capacity of 15,000 liters. It initially contains 2,000 liters of water in which 50 kg of sugar has been dissolved. A mixture of 1.5 kg of sugar per liter of water comes into the vat at 5 liters per minute. It mixes with what’s in the vat, and at the other end, the mixture exits at the rate of 3 liters per minute.</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There are 13,000 liters available in the tank, and if the tank fills at 2 liters per minute, then the process will run for 13,000 ÷ 2 = 6,500 minutes. Thus, the bounds on </a:t>
                </a:r>
                <a:r>
                  <a:rPr lang="en-US" sz="2400" i="1"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are </a:t>
                </a:r>
                <a14:m>
                  <m:oMath xmlns:m="http://schemas.openxmlformats.org/officeDocument/2006/math">
                    <m:r>
                      <a:rPr lang="en-US" sz="2400" b="0" i="1" smtClean="0">
                        <a:latin typeface="Cambria Math" panose="02040503050406030204" pitchFamily="18" charset="0"/>
                        <a:cs typeface="Times New Roman" panose="02020603050405020304" pitchFamily="18" charset="0"/>
                      </a:rPr>
                      <m:t>0≤</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≤6500</m:t>
                    </m:r>
                  </m:oMath>
                </a14:m>
                <a:r>
                  <a:rPr lang="en-US" sz="2400" dirty="0">
                    <a:latin typeface="Times New Roman" panose="02020603050405020304" pitchFamily="18" charset="0"/>
                    <a:cs typeface="Times New Roman" panose="02020603050405020304" pitchFamily="18" charset="0"/>
                  </a:rPr>
                  <a:t> and the initial condition is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0</m:t>
                        </m:r>
                      </m:e>
                    </m:d>
                    <m:r>
                      <a:rPr lang="en-US" sz="2400" b="0" i="1" smtClean="0">
                        <a:latin typeface="Cambria Math" panose="02040503050406030204" pitchFamily="18" charset="0"/>
                        <a:cs typeface="Times New Roman" panose="02020603050405020304" pitchFamily="18" charset="0"/>
                      </a:rPr>
                      <m:t>=50</m:t>
                    </m:r>
                  </m:oMath>
                </a14:m>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Next slide</a:t>
                </a:r>
                <a:r>
                  <a:rPr lang="en-US" sz="2400"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349135" y="257695"/>
                <a:ext cx="11579629" cy="5632311"/>
              </a:xfrm>
              <a:prstGeom prst="rect">
                <a:avLst/>
              </a:prstGeom>
              <a:blipFill>
                <a:blip r:embed="rId2"/>
                <a:stretch>
                  <a:fillRect l="-789" t="-541" r="-842"/>
                </a:stretch>
              </a:blipFill>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2494596" y="1398453"/>
            <a:ext cx="7019925" cy="771525"/>
          </a:xfrm>
          <a:prstGeom prst="rect">
            <a:avLst/>
          </a:prstGeom>
        </p:spPr>
      </p:pic>
      <p:pic>
        <p:nvPicPr>
          <p:cNvPr id="4" name="Picture 3"/>
          <p:cNvPicPr>
            <a:picLocks noChangeAspect="1"/>
          </p:cNvPicPr>
          <p:nvPr/>
        </p:nvPicPr>
        <p:blipFill>
          <a:blip r:embed="rId4"/>
          <a:stretch>
            <a:fillRect/>
          </a:stretch>
        </p:blipFill>
        <p:spPr>
          <a:xfrm>
            <a:off x="3369685" y="1460365"/>
            <a:ext cx="714375" cy="647700"/>
          </a:xfrm>
          <a:prstGeom prst="rect">
            <a:avLst/>
          </a:prstGeom>
        </p:spPr>
      </p:pic>
      <p:pic>
        <p:nvPicPr>
          <p:cNvPr id="5" name="Picture 4"/>
          <p:cNvPicPr>
            <a:picLocks noChangeAspect="1"/>
          </p:cNvPicPr>
          <p:nvPr/>
        </p:nvPicPr>
        <p:blipFill>
          <a:blip r:embed="rId5"/>
          <a:stretch>
            <a:fillRect/>
          </a:stretch>
        </p:blipFill>
        <p:spPr>
          <a:xfrm>
            <a:off x="4385830" y="1460365"/>
            <a:ext cx="1009650" cy="638175"/>
          </a:xfrm>
          <a:prstGeom prst="rect">
            <a:avLst/>
          </a:prstGeom>
        </p:spPr>
      </p:pic>
      <p:pic>
        <p:nvPicPr>
          <p:cNvPr id="6" name="Picture 5"/>
          <p:cNvPicPr>
            <a:picLocks noChangeAspect="1"/>
          </p:cNvPicPr>
          <p:nvPr/>
        </p:nvPicPr>
        <p:blipFill>
          <a:blip r:embed="rId6"/>
          <a:stretch>
            <a:fillRect/>
          </a:stretch>
        </p:blipFill>
        <p:spPr>
          <a:xfrm>
            <a:off x="8360525" y="1460364"/>
            <a:ext cx="990600" cy="638175"/>
          </a:xfrm>
          <a:prstGeom prst="rect">
            <a:avLst/>
          </a:prstGeom>
        </p:spPr>
      </p:pic>
      <p:pic>
        <p:nvPicPr>
          <p:cNvPr id="7" name="Picture 6"/>
          <p:cNvPicPr>
            <a:picLocks noChangeAspect="1"/>
          </p:cNvPicPr>
          <p:nvPr/>
        </p:nvPicPr>
        <p:blipFill>
          <a:blip r:embed="rId7"/>
          <a:stretch>
            <a:fillRect/>
          </a:stretch>
        </p:blipFill>
        <p:spPr>
          <a:xfrm>
            <a:off x="6004558" y="1460364"/>
            <a:ext cx="2019300" cy="628650"/>
          </a:xfrm>
          <a:prstGeom prst="rect">
            <a:avLst/>
          </a:prstGeom>
        </p:spPr>
      </p:pic>
      <p:pic>
        <p:nvPicPr>
          <p:cNvPr id="9" name="Picture 8"/>
          <p:cNvPicPr>
            <a:picLocks noChangeAspect="1"/>
          </p:cNvPicPr>
          <p:nvPr/>
        </p:nvPicPr>
        <p:blipFill>
          <a:blip r:embed="rId8"/>
          <a:stretch>
            <a:fillRect/>
          </a:stretch>
        </p:blipFill>
        <p:spPr>
          <a:xfrm>
            <a:off x="5608925" y="2169978"/>
            <a:ext cx="3800475" cy="1885950"/>
          </a:xfrm>
          <a:prstGeom prst="rect">
            <a:avLst/>
          </a:prstGeom>
        </p:spPr>
      </p:pic>
      <p:sp>
        <p:nvSpPr>
          <p:cNvPr id="8" name="Footer Placeholder 7"/>
          <p:cNvSpPr>
            <a:spLocks noGrp="1"/>
          </p:cNvSpPr>
          <p:nvPr>
            <p:ph type="ftr" sz="quarter" idx="11"/>
          </p:nvPr>
        </p:nvSpPr>
        <p:spPr/>
        <p:txBody>
          <a:bodyPr/>
          <a:lstStyle/>
          <a:p>
            <a:r>
              <a:rPr lang="en-US"/>
              <a:t>(c) ASU Math - Scott Surgent. Report errors to surgent@asu.edu</a:t>
            </a:r>
          </a:p>
        </p:txBody>
      </p:sp>
      <p:sp>
        <p:nvSpPr>
          <p:cNvPr id="10" name="Slide Number Placeholder 9"/>
          <p:cNvSpPr>
            <a:spLocks noGrp="1"/>
          </p:cNvSpPr>
          <p:nvPr>
            <p:ph type="sldNum" sz="quarter" idx="12"/>
          </p:nvPr>
        </p:nvSpPr>
        <p:spPr/>
        <p:txBody>
          <a:bodyPr/>
          <a:lstStyle/>
          <a:p>
            <a:fld id="{960A47D6-FAC0-49D0-8F91-6BCAD42EDF32}" type="slidenum">
              <a:rPr lang="en-US" smtClean="0"/>
              <a:t>7</a:t>
            </a:fld>
            <a:endParaRPr lang="en-US"/>
          </a:p>
        </p:txBody>
      </p:sp>
    </p:spTree>
    <p:extLst>
      <p:ext uri="{BB962C8B-B14F-4D97-AF65-F5344CB8AC3E}">
        <p14:creationId xmlns:p14="http://schemas.microsoft.com/office/powerpoint/2010/main" val="45201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457200" y="290946"/>
                <a:ext cx="11172305" cy="590687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differential equation simplified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𝑄</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=7.5−</m:t>
                      </m:r>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3</m:t>
                              </m:r>
                            </m:num>
                            <m:den>
                              <m:r>
                                <a:rPr lang="en-US" sz="2400" b="0" i="1" smtClean="0">
                                  <a:latin typeface="Cambria Math" panose="02040503050406030204" pitchFamily="18" charset="0"/>
                                </a:rPr>
                                <m:t>2000+2</m:t>
                              </m:r>
                              <m:r>
                                <a:rPr lang="en-US" sz="2400" b="0" i="1" smtClean="0">
                                  <a:latin typeface="Cambria Math" panose="02040503050406030204" pitchFamily="18" charset="0"/>
                                </a:rPr>
                                <m:t>𝑡</m:t>
                              </m:r>
                            </m:den>
                          </m:f>
                        </m:e>
                      </m:d>
                      <m:r>
                        <a:rPr lang="en-US" sz="2400" b="0" i="1" smtClean="0">
                          <a:latin typeface="Cambria Math" panose="02040503050406030204" pitchFamily="18" charset="0"/>
                        </a:rPr>
                        <m:t>𝑄</m:t>
                      </m:r>
                      <m:r>
                        <a:rPr lang="en-US" sz="2400" b="0" i="1" smtClean="0">
                          <a:latin typeface="Cambria Math" panose="02040503050406030204" pitchFamily="18" charset="0"/>
                        </a:rPr>
                        <m:t>,        0≤</m:t>
                      </m:r>
                      <m:r>
                        <a:rPr lang="en-US" sz="2400" b="0" i="1" smtClean="0">
                          <a:latin typeface="Cambria Math" panose="02040503050406030204" pitchFamily="18" charset="0"/>
                        </a:rPr>
                        <m:t>𝑡</m:t>
                      </m:r>
                      <m:r>
                        <a:rPr lang="en-US" sz="2400" b="0" i="1" smtClean="0">
                          <a:latin typeface="Cambria Math" panose="02040503050406030204" pitchFamily="18" charset="0"/>
                        </a:rPr>
                        <m:t>≤6500,              </m:t>
                      </m:r>
                      <m:r>
                        <a:rPr lang="en-US" sz="2400" b="0" i="1" smtClean="0">
                          <a:latin typeface="Cambria Math" panose="02040503050406030204" pitchFamily="18" charset="0"/>
                        </a:rPr>
                        <m:t>𝑄</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0</m:t>
                          </m:r>
                        </m:e>
                      </m:d>
                      <m:r>
                        <a:rPr lang="en-US" sz="2400" b="0" i="1" smtClean="0">
                          <a:latin typeface="Cambria Math" panose="02040503050406030204" pitchFamily="18" charset="0"/>
                        </a:rPr>
                        <m:t>=50.</m:t>
                      </m:r>
                    </m:oMath>
                  </m:oMathPara>
                </a14:m>
                <a:endParaRPr lang="en-US" sz="2400" b="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Write the differential equation as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𝑄</m:t>
                        </m:r>
                      </m:e>
                      <m:sup>
                        <m:r>
                          <a:rPr lang="en-US" sz="2400" i="1">
                            <a:latin typeface="Cambria Math" panose="02040503050406030204" pitchFamily="18" charset="0"/>
                          </a:rPr>
                          <m:t>′</m:t>
                        </m:r>
                      </m:sup>
                    </m:sSup>
                    <m:r>
                      <a:rPr lang="en-US" sz="2400" b="0" i="1" smtClean="0">
                        <a:latin typeface="Cambria Math" panose="02040503050406030204" pitchFamily="18" charset="0"/>
                      </a:rPr>
                      <m:t>+</m:t>
                    </m:r>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3</m:t>
                            </m:r>
                          </m:num>
                          <m:den>
                            <m:r>
                              <a:rPr lang="en-US" sz="2400" i="1">
                                <a:latin typeface="Cambria Math" panose="02040503050406030204" pitchFamily="18" charset="0"/>
                              </a:rPr>
                              <m:t>2000+2</m:t>
                            </m:r>
                            <m:r>
                              <a:rPr lang="en-US" sz="2400" i="1">
                                <a:latin typeface="Cambria Math" panose="02040503050406030204" pitchFamily="18" charset="0"/>
                              </a:rPr>
                              <m:t>𝑡</m:t>
                            </m:r>
                          </m:den>
                        </m:f>
                      </m:e>
                    </m:d>
                    <m:r>
                      <a:rPr lang="en-US" sz="2400" i="1">
                        <a:latin typeface="Cambria Math" panose="02040503050406030204" pitchFamily="18" charset="0"/>
                      </a:rPr>
                      <m:t>𝑄</m:t>
                    </m:r>
                    <m:r>
                      <a:rPr lang="en-US" sz="2400" i="1">
                        <a:latin typeface="Cambria Math" panose="02040503050406030204" pitchFamily="18" charset="0"/>
                      </a:rPr>
                      <m:t>=7.5</m:t>
                    </m:r>
                  </m:oMath>
                </a14:m>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integration factor is</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solution is</a:t>
                </a:r>
                <a:endParaRPr lang="en-US" sz="2400" b="0" i="1" dirty="0">
                  <a:latin typeface="Cambria Math" panose="020405030504060302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general solution is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𝑡</m:t>
                        </m:r>
                      </m:e>
                    </m:d>
                    <m:r>
                      <a:rPr lang="en-US" sz="2400" b="0" i="1" smtClean="0">
                        <a:latin typeface="Cambria Math" panose="02040503050406030204" pitchFamily="18" charset="0"/>
                        <a:cs typeface="Times New Roman" panose="02020603050405020304" pitchFamily="18" charset="0"/>
                      </a:rPr>
                      <m:t>=3000+3</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𝐶</m:t>
                    </m:r>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2000+2</m:t>
                            </m:r>
                            <m:r>
                              <a:rPr lang="en-US" sz="2400" b="0" i="1" smtClean="0">
                                <a:latin typeface="Cambria Math" panose="02040503050406030204" pitchFamily="18" charset="0"/>
                                <a:cs typeface="Times New Roman" panose="02020603050405020304" pitchFamily="18" charset="0"/>
                              </a:rPr>
                              <m:t>𝑡</m:t>
                            </m:r>
                          </m:e>
                        </m:d>
                      </m:e>
                      <m:sup>
                        <m:r>
                          <a:rPr lang="en-US" sz="2400" b="0" i="1" smtClean="0">
                            <a:latin typeface="Cambria Math" panose="02040503050406030204" pitchFamily="18" charset="0"/>
                            <a:cs typeface="Times New Roman" panose="02020603050405020304" pitchFamily="18" charset="0"/>
                          </a:rPr>
                          <m:t>−1.5</m:t>
                        </m:r>
                      </m:sup>
                    </m:sSup>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57200" y="290946"/>
                <a:ext cx="11172305" cy="5906873"/>
              </a:xfrm>
              <a:prstGeom prst="rect">
                <a:avLst/>
              </a:prstGeom>
              <a:blipFill>
                <a:blip r:embed="rId2"/>
                <a:stretch>
                  <a:fillRect l="-818" t="-826" b="-1548"/>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845858" y="3866370"/>
            <a:ext cx="1800225" cy="638175"/>
          </a:xfrm>
          <a:prstGeom prst="rect">
            <a:avLst/>
          </a:prstGeom>
        </p:spPr>
      </p:pic>
      <p:pic>
        <p:nvPicPr>
          <p:cNvPr id="5" name="Picture 4"/>
          <p:cNvPicPr>
            <a:picLocks noChangeAspect="1"/>
          </p:cNvPicPr>
          <p:nvPr/>
        </p:nvPicPr>
        <p:blipFill>
          <a:blip r:embed="rId4"/>
          <a:stretch>
            <a:fillRect/>
          </a:stretch>
        </p:blipFill>
        <p:spPr>
          <a:xfrm>
            <a:off x="3712066" y="3933044"/>
            <a:ext cx="2257425" cy="504825"/>
          </a:xfrm>
          <a:prstGeom prst="rect">
            <a:avLst/>
          </a:prstGeom>
        </p:spPr>
      </p:pic>
      <p:pic>
        <p:nvPicPr>
          <p:cNvPr id="6" name="Picture 5"/>
          <p:cNvPicPr>
            <a:picLocks noChangeAspect="1"/>
          </p:cNvPicPr>
          <p:nvPr/>
        </p:nvPicPr>
        <p:blipFill>
          <a:blip r:embed="rId5"/>
          <a:stretch>
            <a:fillRect/>
          </a:stretch>
        </p:blipFill>
        <p:spPr>
          <a:xfrm>
            <a:off x="5969491" y="3933044"/>
            <a:ext cx="2466975" cy="504825"/>
          </a:xfrm>
          <a:prstGeom prst="rect">
            <a:avLst/>
          </a:prstGeom>
        </p:spPr>
      </p:pic>
      <p:pic>
        <p:nvPicPr>
          <p:cNvPr id="7" name="Picture 6"/>
          <p:cNvPicPr>
            <a:picLocks noChangeAspect="1"/>
          </p:cNvPicPr>
          <p:nvPr/>
        </p:nvPicPr>
        <p:blipFill>
          <a:blip r:embed="rId6"/>
          <a:stretch>
            <a:fillRect/>
          </a:stretch>
        </p:blipFill>
        <p:spPr>
          <a:xfrm>
            <a:off x="8436466" y="3994956"/>
            <a:ext cx="2647950" cy="381000"/>
          </a:xfrm>
          <a:prstGeom prst="rect">
            <a:avLst/>
          </a:prstGeom>
        </p:spPr>
      </p:pic>
      <p:pic>
        <p:nvPicPr>
          <p:cNvPr id="8" name="Picture 7"/>
          <p:cNvPicPr>
            <a:picLocks noChangeAspect="1"/>
          </p:cNvPicPr>
          <p:nvPr/>
        </p:nvPicPr>
        <p:blipFill>
          <a:blip r:embed="rId7"/>
          <a:stretch>
            <a:fillRect/>
          </a:stretch>
        </p:blipFill>
        <p:spPr>
          <a:xfrm>
            <a:off x="2448704" y="4756871"/>
            <a:ext cx="3952875" cy="752475"/>
          </a:xfrm>
          <a:prstGeom prst="rect">
            <a:avLst/>
          </a:prstGeom>
        </p:spPr>
      </p:pic>
      <p:pic>
        <p:nvPicPr>
          <p:cNvPr id="10" name="Picture 9"/>
          <p:cNvPicPr>
            <a:picLocks noChangeAspect="1"/>
          </p:cNvPicPr>
          <p:nvPr/>
        </p:nvPicPr>
        <p:blipFill>
          <a:blip r:embed="rId8"/>
          <a:stretch>
            <a:fillRect/>
          </a:stretch>
        </p:blipFill>
        <p:spPr>
          <a:xfrm>
            <a:off x="6484793" y="4747949"/>
            <a:ext cx="2381250" cy="800100"/>
          </a:xfrm>
          <a:prstGeom prst="rect">
            <a:avLst/>
          </a:prstGeom>
        </p:spPr>
      </p:pic>
      <p:sp>
        <p:nvSpPr>
          <p:cNvPr id="3" name="Footer Placeholder 2"/>
          <p:cNvSpPr>
            <a:spLocks noGrp="1"/>
          </p:cNvSpPr>
          <p:nvPr>
            <p:ph type="ftr" sz="quarter" idx="11"/>
          </p:nvPr>
        </p:nvSpPr>
        <p:spPr/>
        <p:txBody>
          <a:bodyPr/>
          <a:lstStyle/>
          <a:p>
            <a:r>
              <a:rPr lang="en-US"/>
              <a:t>(c) ASU Math - Scott Surgent. Report errors to surgent@asu.edu</a:t>
            </a:r>
          </a:p>
        </p:txBody>
      </p:sp>
      <p:sp>
        <p:nvSpPr>
          <p:cNvPr id="9" name="Slide Number Placeholder 8"/>
          <p:cNvSpPr>
            <a:spLocks noGrp="1"/>
          </p:cNvSpPr>
          <p:nvPr>
            <p:ph type="sldNum" sz="quarter" idx="12"/>
          </p:nvPr>
        </p:nvSpPr>
        <p:spPr/>
        <p:txBody>
          <a:bodyPr/>
          <a:lstStyle/>
          <a:p>
            <a:fld id="{960A47D6-FAC0-49D0-8F91-6BCAD42EDF32}" type="slidenum">
              <a:rPr lang="en-US" smtClean="0"/>
              <a:t>8</a:t>
            </a:fld>
            <a:endParaRPr lang="en-US"/>
          </a:p>
        </p:txBody>
      </p:sp>
    </p:spTree>
    <p:extLst>
      <p:ext uri="{BB962C8B-B14F-4D97-AF65-F5344CB8AC3E}">
        <p14:creationId xmlns:p14="http://schemas.microsoft.com/office/powerpoint/2010/main" val="33174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82386" y="340822"/>
                <a:ext cx="11454938" cy="4943726"/>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general solution is </a:t>
                </a:r>
                <a14:m>
                  <m:oMath xmlns:m="http://schemas.openxmlformats.org/officeDocument/2006/math">
                    <m:r>
                      <a:rPr lang="en-US" sz="2400" i="1">
                        <a:latin typeface="Cambria Math" panose="02040503050406030204" pitchFamily="18" charset="0"/>
                        <a:cs typeface="Times New Roman" panose="02020603050405020304" pitchFamily="18" charset="0"/>
                      </a:rPr>
                      <m:t>𝑄</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=3000+3</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𝐶</m:t>
                    </m:r>
                    <m:sSup>
                      <m:sSupPr>
                        <m:ctrlPr>
                          <a:rPr lang="en-US" sz="2400" i="1">
                            <a:latin typeface="Cambria Math" panose="02040503050406030204" pitchFamily="18" charset="0"/>
                            <a:cs typeface="Times New Roman" panose="02020603050405020304" pitchFamily="18" charset="0"/>
                          </a:rPr>
                        </m:ctrlPr>
                      </m:sSupPr>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2000+2</m:t>
                            </m:r>
                            <m:r>
                              <a:rPr lang="en-US" sz="2400" i="1">
                                <a:latin typeface="Cambria Math" panose="02040503050406030204" pitchFamily="18" charset="0"/>
                                <a:cs typeface="Times New Roman" panose="02020603050405020304" pitchFamily="18" charset="0"/>
                              </a:rPr>
                              <m:t>𝑡</m:t>
                            </m:r>
                          </m:e>
                        </m:d>
                      </m:e>
                      <m:sup>
                        <m:r>
                          <a:rPr lang="en-US" sz="2400" i="1">
                            <a:latin typeface="Cambria Math" panose="02040503050406030204" pitchFamily="18" charset="0"/>
                            <a:cs typeface="Times New Roman" panose="02020603050405020304" pitchFamily="18" charset="0"/>
                          </a:rPr>
                          <m:t>−1.5</m:t>
                        </m:r>
                      </m:sup>
                    </m:sSup>
                  </m:oMath>
                </a14:m>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initial condition is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𝑄</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0</m:t>
                        </m:r>
                      </m:e>
                    </m:d>
                    <m:r>
                      <a:rPr lang="en-US" sz="2400" b="0" i="1" smtClean="0">
                        <a:latin typeface="Cambria Math" panose="02040503050406030204" pitchFamily="18" charset="0"/>
                        <a:cs typeface="Times New Roman" panose="02020603050405020304" pitchFamily="18" charset="0"/>
                      </a:rPr>
                      <m:t>=50</m:t>
                    </m:r>
                  </m:oMath>
                </a14:m>
                <a:r>
                  <a:rPr lang="en-US" sz="2400" dirty="0">
                    <a:latin typeface="Times New Roman" panose="02020603050405020304" pitchFamily="18" charset="0"/>
                    <a:cs typeface="Times New Roman" panose="02020603050405020304" pitchFamily="18" charset="0"/>
                  </a:rPr>
                  <a:t>, so we solve for </a:t>
                </a:r>
                <a:r>
                  <a:rPr lang="en-US" sz="2400" i="1"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50=3000+3</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0</m:t>
                          </m:r>
                        </m:e>
                      </m:d>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𝐶</m:t>
                      </m:r>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2000+2</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0</m:t>
                                  </m:r>
                                </m:e>
                              </m:d>
                            </m:e>
                          </m:d>
                        </m:e>
                        <m:sup>
                          <m:r>
                            <a:rPr lang="en-US" sz="2400" b="0" i="1" smtClean="0">
                              <a:latin typeface="Cambria Math" panose="02040503050406030204" pitchFamily="18" charset="0"/>
                              <a:cs typeface="Times New Roman" panose="02020603050405020304" pitchFamily="18" charset="0"/>
                            </a:rPr>
                            <m:t>−1.5</m:t>
                          </m:r>
                        </m:sup>
                      </m:sSup>
                    </m:oMath>
                  </m:oMathPara>
                </a14:m>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50=3000+</m:t>
                      </m:r>
                      <m:r>
                        <a:rPr lang="en-US" sz="2400" b="0" i="1" smtClean="0">
                          <a:latin typeface="Cambria Math" panose="02040503050406030204" pitchFamily="18" charset="0"/>
                          <a:cs typeface="Times New Roman" panose="02020603050405020304" pitchFamily="18" charset="0"/>
                        </a:rPr>
                        <m:t>𝐶</m:t>
                      </m:r>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m:t>
                              </m:r>
                            </m:e>
                          </m:d>
                        </m:e>
                        <m:sup>
                          <m:r>
                            <a:rPr lang="en-US" sz="2400" b="0" i="1" smtClean="0">
                              <a:latin typeface="Cambria Math" panose="02040503050406030204" pitchFamily="18" charset="0"/>
                              <a:cs typeface="Times New Roman" panose="02020603050405020304" pitchFamily="18" charset="0"/>
                            </a:rPr>
                            <m:t>−1.5</m:t>
                          </m:r>
                        </m:sup>
                      </m:sSup>
                    </m:oMath>
                  </m:oMathPara>
                </a14:m>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−2950=</m:t>
                      </m:r>
                      <m:r>
                        <a:rPr lang="en-US" sz="2400" b="0" i="1" smtClean="0">
                          <a:latin typeface="Cambria Math" panose="02040503050406030204" pitchFamily="18" charset="0"/>
                          <a:cs typeface="Times New Roman" panose="02020603050405020304" pitchFamily="18" charset="0"/>
                        </a:rPr>
                        <m:t>𝐶</m:t>
                      </m:r>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m:t>
                              </m:r>
                            </m:e>
                          </m:d>
                        </m:e>
                        <m:sup>
                          <m:r>
                            <a:rPr lang="en-US" sz="2400" b="0" i="1" smtClean="0">
                              <a:latin typeface="Cambria Math" panose="02040503050406030204" pitchFamily="18" charset="0"/>
                              <a:cs typeface="Times New Roman" panose="02020603050405020304" pitchFamily="18" charset="0"/>
                            </a:rPr>
                            <m:t>−1.5</m:t>
                          </m:r>
                        </m:sup>
                      </m:sSup>
                    </m:oMath>
                  </m:oMathPara>
                </a14:m>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𝐶</m:t>
                      </m:r>
                      <m:r>
                        <a:rPr lang="en-US" sz="2400" b="0" i="1" smtClean="0">
                          <a:latin typeface="Cambria Math" panose="02040503050406030204" pitchFamily="18" charset="0"/>
                          <a:cs typeface="Times New Roman" panose="02020603050405020304" pitchFamily="18" charset="0"/>
                        </a:rPr>
                        <m:t>=−2950</m:t>
                      </m:r>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2000</m:t>
                              </m:r>
                            </m:e>
                          </m:d>
                        </m:e>
                        <m:sup>
                          <m:r>
                            <a:rPr lang="en-US" sz="2400" b="0" i="1" smtClean="0">
                              <a:latin typeface="Cambria Math" panose="02040503050406030204" pitchFamily="18" charset="0"/>
                              <a:cs typeface="Times New Roman" panose="02020603050405020304" pitchFamily="18" charset="0"/>
                            </a:rPr>
                            <m:t>1.5</m:t>
                          </m:r>
                        </m:sup>
                      </m:sSup>
                    </m:oMath>
                  </m:oMathPara>
                </a14:m>
                <a:endParaRPr lang="en-US" sz="24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(Leave it as is --- no reason to actually calculate it)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 the particular solution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cs typeface="Times New Roman" panose="02020603050405020304" pitchFamily="18" charset="0"/>
                        </a:rPr>
                        <m:t>𝑄</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=3000+3</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−2950</m:t>
                      </m:r>
                      <m:sSup>
                        <m:sSupPr>
                          <m:ctrlPr>
                            <a:rPr lang="en-US" sz="2400" i="1">
                              <a:latin typeface="Cambria Math" panose="02040503050406030204" pitchFamily="18" charset="0"/>
                              <a:cs typeface="Times New Roman" panose="02020603050405020304" pitchFamily="18" charset="0"/>
                            </a:rPr>
                          </m:ctrlPr>
                        </m:sSupPr>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2000</m:t>
                              </m:r>
                            </m:e>
                          </m:d>
                        </m:e>
                        <m:sup>
                          <m:r>
                            <a:rPr lang="en-US" sz="2400" i="1">
                              <a:latin typeface="Cambria Math" panose="02040503050406030204" pitchFamily="18" charset="0"/>
                              <a:cs typeface="Times New Roman" panose="02020603050405020304" pitchFamily="18" charset="0"/>
                            </a:rPr>
                            <m:t>1.5</m:t>
                          </m:r>
                        </m:sup>
                      </m:sSup>
                      <m:sSup>
                        <m:sSupPr>
                          <m:ctrlPr>
                            <a:rPr lang="en-US" sz="2400" i="1">
                              <a:latin typeface="Cambria Math" panose="02040503050406030204" pitchFamily="18" charset="0"/>
                              <a:cs typeface="Times New Roman" panose="02020603050405020304" pitchFamily="18" charset="0"/>
                            </a:rPr>
                          </m:ctrlPr>
                        </m:sSupPr>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2000+2</m:t>
                              </m:r>
                              <m:r>
                                <a:rPr lang="en-US" sz="2400" i="1">
                                  <a:latin typeface="Cambria Math" panose="02040503050406030204" pitchFamily="18" charset="0"/>
                                  <a:cs typeface="Times New Roman" panose="02020603050405020304" pitchFamily="18" charset="0"/>
                                </a:rPr>
                                <m:t>𝑡</m:t>
                              </m:r>
                            </m:e>
                          </m:d>
                        </m:e>
                        <m:sup>
                          <m:r>
                            <a:rPr lang="en-US" sz="2400" i="1">
                              <a:latin typeface="Cambria Math" panose="02040503050406030204" pitchFamily="18" charset="0"/>
                              <a:cs typeface="Times New Roman" panose="02020603050405020304" pitchFamily="18" charset="0"/>
                            </a:rPr>
                            <m:t>−1.5</m:t>
                          </m:r>
                        </m:sup>
                      </m:sSup>
                    </m:oMath>
                  </m:oMathPara>
                </a14:m>
                <a:endParaRPr lang="en-US" sz="2400"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382386" y="340822"/>
                <a:ext cx="11454938" cy="4943726"/>
              </a:xfrm>
              <a:prstGeom prst="rect">
                <a:avLst/>
              </a:prstGeom>
              <a:blipFill>
                <a:blip r:embed="rId2"/>
                <a:stretch>
                  <a:fillRect l="-852" t="-863" b="-493"/>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a:t>(c) ASU Math - Scott Surgent. Report errors to surgent@asu.edu</a:t>
            </a:r>
          </a:p>
        </p:txBody>
      </p:sp>
      <p:sp>
        <p:nvSpPr>
          <p:cNvPr id="4" name="Slide Number Placeholder 3"/>
          <p:cNvSpPr>
            <a:spLocks noGrp="1"/>
          </p:cNvSpPr>
          <p:nvPr>
            <p:ph type="sldNum" sz="quarter" idx="12"/>
          </p:nvPr>
        </p:nvSpPr>
        <p:spPr/>
        <p:txBody>
          <a:bodyPr/>
          <a:lstStyle/>
          <a:p>
            <a:fld id="{960A47D6-FAC0-49D0-8F91-6BCAD42EDF32}" type="slidenum">
              <a:rPr lang="en-US" smtClean="0"/>
              <a:t>9</a:t>
            </a:fld>
            <a:endParaRPr lang="en-US"/>
          </a:p>
        </p:txBody>
      </p:sp>
    </p:spTree>
    <p:extLst>
      <p:ext uri="{BB962C8B-B14F-4D97-AF65-F5344CB8AC3E}">
        <p14:creationId xmlns:p14="http://schemas.microsoft.com/office/powerpoint/2010/main" val="68056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1309</Words>
  <Application>Microsoft Office PowerPoint</Application>
  <PresentationFormat>Widescreen</PresentationFormat>
  <Paragraphs>127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 Math</vt:lpstr>
      <vt:lpstr>Times New Roman</vt:lpstr>
      <vt:lpstr>Office Theme</vt:lpstr>
      <vt:lpstr>Mixture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Mixture Problems</dc:title>
  <dc:creator>Scott Surgent</dc:creator>
  <cp:lastModifiedBy>Beth Cousland</cp:lastModifiedBy>
  <cp:revision>29</cp:revision>
  <cp:lastPrinted>2017-01-23T17:55:06Z</cp:lastPrinted>
  <dcterms:created xsi:type="dcterms:W3CDTF">2017-01-17T20:53:38Z</dcterms:created>
  <dcterms:modified xsi:type="dcterms:W3CDTF">2022-07-16T02:54:57Z</dcterms:modified>
</cp:coreProperties>
</file>