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 Cousland" userId="0add9dda42c7579b" providerId="LiveId" clId="{5C35CAF5-D037-4169-96EE-8310A73A4C5C}"/>
    <pc:docChg chg="modSld">
      <pc:chgData name="Beth Cousland" userId="0add9dda42c7579b" providerId="LiveId" clId="{5C35CAF5-D037-4169-96EE-8310A73A4C5C}" dt="2022-07-13T20:17:32.354" v="0" actId="1076"/>
      <pc:docMkLst>
        <pc:docMk/>
      </pc:docMkLst>
      <pc:sldChg chg="modSp mod">
        <pc:chgData name="Beth Cousland" userId="0add9dda42c7579b" providerId="LiveId" clId="{5C35CAF5-D037-4169-96EE-8310A73A4C5C}" dt="2022-07-13T20:17:32.354" v="0" actId="1076"/>
        <pc:sldMkLst>
          <pc:docMk/>
          <pc:sldMk cId="4003199852" sldId="266"/>
        </pc:sldMkLst>
        <pc:spChg chg="mod">
          <ac:chgData name="Beth Cousland" userId="0add9dda42c7579b" providerId="LiveId" clId="{5C35CAF5-D037-4169-96EE-8310A73A4C5C}" dt="2022-07-13T20:17:32.354" v="0" actId="1076"/>
          <ac:spMkLst>
            <pc:docMk/>
            <pc:sldMk cId="4003199852" sldId="266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9F18C-0C03-41EB-87AD-5FE16A87012B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4BA67-6682-4FF4-BBBC-0E8BBD67E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37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3755-8790-4082-862B-415164EAE863}" type="datetime1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- SoMSS Scott Surgent. Report errors to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CA7-5580-42E2-AFAF-A60D030C1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0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CA99-311A-4C75-A3FE-E532616C96A5}" type="datetime1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- SoMSS Scott Surgent. Report errors to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CA7-5580-42E2-AFAF-A60D030C1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9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D0BA-3BD1-4ED2-B6B9-7CDA4CE2DE8E}" type="datetime1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- SoMSS Scott Surgent. Report errors to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CA7-5580-42E2-AFAF-A60D030C1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35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4FB8-8B54-4522-A2F2-8F4FE67AD940}" type="datetime1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- SoMSS Scott Surgent. Report errors to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CA7-5580-42E2-AFAF-A60D030C1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7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021A-09CC-4216-B882-9B37D5AA2467}" type="datetime1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- SoMSS Scott Surgent. Report errors to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CA7-5580-42E2-AFAF-A60D030C1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42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B25C-B3C4-4F35-A4DC-75859B0AD80C}" type="datetime1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- SoMSS Scott Surgent. Report errors to surgent@asu.edu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CA7-5580-42E2-AFAF-A60D030C1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49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E9F8-E5B4-4BD8-87EB-76EB76D737E4}" type="datetime1">
              <a:rPr lang="en-US" smtClean="0"/>
              <a:t>7/13/2022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- SoMSS Scott Surgent. Report errors to surgent@asu.edu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CA7-5580-42E2-AFAF-A60D030C1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63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FF53-7C2E-475B-BDA7-D74C81468C47}" type="datetime1">
              <a:rPr lang="en-US" smtClean="0"/>
              <a:t>7/13/2022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- SoMSS Scott Surgent. Report errors to surgent@asu.edu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CA7-5580-42E2-AFAF-A60D030C1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3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9177-4CFC-4771-89A2-5A07824FE29F}" type="datetime1">
              <a:rPr lang="en-US" smtClean="0"/>
              <a:t>7/13/2022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- SoMSS Scott Surgent. Report errors to surgent@asu.edu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CA7-5580-42E2-AFAF-A60D030C1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8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F528-9B05-4709-94C5-C308DF323BCB}" type="datetime1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- SoMSS Scott Surgent. Report errors to surgent@asu.edu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CA7-5580-42E2-AFAF-A60D030C1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4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CE4A-B419-4D75-99BD-F25E59906A9A}" type="datetime1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- SoMSS Scott Surgent. Report errors to surgent@asu.edu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CA7-5580-42E2-AFAF-A60D030C1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4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18BCE-3BC0-487E-AC87-4CA5EB525AF9}" type="datetime1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(c) ASU - SoMSS Scott Surgent. Report errors to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3BCA7-5580-42E2-AFAF-A60D030C1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1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Laplace Transforms: </a:t>
            </a:r>
            <a:br>
              <a:rPr lang="en-US" dirty="0"/>
            </a:br>
            <a:r>
              <a:rPr lang="en-US" dirty="0"/>
              <a:t>Special Cases</a:t>
            </a:r>
            <a:br>
              <a:rPr lang="en-US" dirty="0"/>
            </a:br>
            <a:r>
              <a:rPr lang="en-US" sz="3100" dirty="0"/>
              <a:t>Derivative Rule, Shift Rule, Gamma Function &amp; </a:t>
            </a:r>
            <a:r>
              <a:rPr lang="en-US" sz="3100" i="1" dirty="0"/>
              <a:t>f</a:t>
            </a:r>
            <a:r>
              <a:rPr lang="en-US" sz="3100" dirty="0"/>
              <a:t>(</a:t>
            </a:r>
            <a:r>
              <a:rPr lang="en-US" sz="3100" i="1" dirty="0" err="1"/>
              <a:t>ct</a:t>
            </a:r>
            <a:r>
              <a:rPr lang="en-US" sz="3100" dirty="0"/>
              <a:t>) Rule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 275</a:t>
            </a:r>
          </a:p>
        </p:txBody>
      </p:sp>
    </p:spTree>
    <p:extLst>
      <p:ext uri="{BB962C8B-B14F-4D97-AF65-F5344CB8AC3E}">
        <p14:creationId xmlns:p14="http://schemas.microsoft.com/office/powerpoint/2010/main" val="1102892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- SoMSS Scott Surgent. Report errors to surgent@asu.edu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CA7-5580-42E2-AFAF-A60D030C1D51}" type="slidenum">
              <a:rPr lang="en-US" smtClean="0"/>
              <a:t>10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23949" y="136525"/>
                <a:ext cx="11696007" cy="60398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last slide, we showed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so on. 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an integer such that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then this formula is the same as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(Try it for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3, for example).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not an integer such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&gt;−1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then the numerator is given by the gamma function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Γ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Γ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The gamma function has the property that when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non-negative integer, 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Γ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!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but it “extends” the notion of factorial to include non-integers greater that –1.  The integral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usually evaluated using numerical methods (e.g. a calculator).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rad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have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ra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f>
                              <m:fPr>
                                <m:type m:val="lin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Γ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lin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f>
                              <m:fPr>
                                <m:type m:val="lin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sup>
                        </m:sSup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Γ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lin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f>
                              <m:fPr>
                                <m:type m:val="lin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0.88623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f>
                              <m:fPr>
                                <m:type m:val="lin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49" y="136525"/>
                <a:ext cx="11696007" cy="6039859"/>
              </a:xfrm>
              <a:prstGeom prst="rect">
                <a:avLst/>
              </a:prstGeom>
              <a:blipFill>
                <a:blip r:embed="rId2"/>
                <a:stretch>
                  <a:fillRect l="-834" r="-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611090" y="4123113"/>
                <a:ext cx="6508866" cy="1389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6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Using the relationship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Γ</m:t>
                    </m:r>
                    <m:d>
                      <m:dPr>
                        <m:ctrlPr>
                          <a:rPr lang="en-US" sz="16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16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  <m:r>
                      <a:rPr lang="en-US" sz="16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6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16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!</m:t>
                    </m:r>
                  </m:oMath>
                </a14:m>
                <a:r>
                  <a:rPr lang="en-US" sz="16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Γ</m:t>
                    </m:r>
                    <m:d>
                      <m:dPr>
                        <m:ctrlPr>
                          <a:rPr lang="en-US" sz="16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16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16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1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6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16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!</m:t>
                    </m:r>
                  </m:oMath>
                </a14:m>
                <a:r>
                  <a:rPr lang="en-US" sz="16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which is found by evaluating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16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6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16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sz="16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f>
                              <m:fPr>
                                <m:type m:val="lin"/>
                                <m:ctrlPr>
                                  <a:rPr lang="en-US" sz="160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600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600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sSup>
                          <m:sSupPr>
                            <m:ctrlPr>
                              <a:rPr lang="en-US" sz="16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6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16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sz="16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sz="16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A calculator shows that this is about 0.88623. Using substitutions and integrating in polar coordinates, it can be shown that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6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6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16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!</m:t>
                    </m:r>
                    <m:r>
                      <a:rPr lang="en-US" sz="16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trlPr>
                          <a:rPr lang="en-US" sz="16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6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16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sz="16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f>
                              <m:fPr>
                                <m:type m:val="lin"/>
                                <m:ctrlPr>
                                  <a:rPr lang="en-US" sz="16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6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6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sSup>
                          <m:sSupPr>
                            <m:ctrlPr>
                              <a:rPr lang="en-US" sz="16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6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16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sz="16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e>
                    </m:nary>
                    <m:r>
                      <a:rPr lang="en-US" sz="16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1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</m:rad>
                  </m:oMath>
                </a14:m>
                <a:r>
                  <a:rPr lang="en-US" sz="16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Try it on your calculator!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1090" y="4123113"/>
                <a:ext cx="6508866" cy="1389098"/>
              </a:xfrm>
              <a:prstGeom prst="rect">
                <a:avLst/>
              </a:prstGeom>
              <a:blipFill>
                <a:blip r:embed="rId3"/>
                <a:stretch>
                  <a:fillRect l="-468" t="-5702" r="-562" b="-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319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- SoMSS Scott Surgent. Report errors to surgent@asu.edu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CA7-5580-42E2-AFAF-A60D030C1D51}" type="slidenum">
              <a:rPr lang="en-US" smtClean="0"/>
              <a:t>11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9382" y="241069"/>
                <a:ext cx="11662756" cy="58844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𝒄𝒕</m:t>
                        </m:r>
                      </m:e>
                    </m:d>
                  </m:oMath>
                </a14:m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Rule: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𝑐𝑡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Proof: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Start with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𝑠𝑡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𝑐𝑡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so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Make the substitutions:</a:t>
                </a:r>
              </a:p>
              <a:p>
                <a:pPr algn="just"/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𝑢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𝑐</m:t>
                                      </m:r>
                                    </m:den>
                                  </m:f>
                                </m:e>
                              </m:d>
                            </m:sup>
                          </m:sSup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den>
                          </m:f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den>
                      </m:f>
                      <m:nary>
                        <m:nary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𝑐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𝑑𝑢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using the above property.</a:t>
                </a:r>
              </a:p>
              <a:p>
                <a:pPr algn="just"/>
                <a:endPara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Starting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observing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we have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⋅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⋅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+4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⋅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+4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82" y="241069"/>
                <a:ext cx="11662756" cy="5884431"/>
              </a:xfrm>
              <a:prstGeom prst="rect">
                <a:avLst/>
              </a:prstGeom>
              <a:blipFill>
                <a:blip r:embed="rId2"/>
                <a:stretch>
                  <a:fillRect l="-836" r="-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49382" y="3075709"/>
            <a:ext cx="1156300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3260" y="3232793"/>
            <a:ext cx="4429125" cy="533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71451" y="5913517"/>
            <a:ext cx="160972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09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66007" y="241069"/>
                <a:ext cx="11604568" cy="5937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Derivative Rule: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Proof: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Using the definition of the Laplace Transform, we have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𝑠𝑡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Differentiate both sides with respect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𝑑𝑠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𝑑𝑠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𝑑𝑠</m:t>
                        </m:r>
                      </m:den>
                    </m:f>
                    <m:nary>
                      <m:nary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𝑠𝑡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e>
                    </m:nary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integrand can be differentiated “in place” with respect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In this step,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acts as a constant multiplier. Note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𝑑𝑠</m:t>
                        </m:r>
                      </m:den>
                    </m:f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𝑠𝑡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𝑠𝑡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𝑑𝑠</m:t>
                          </m:r>
                        </m:den>
                      </m:f>
                      <m:nary>
                        <m:nary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𝑑𝑠</m:t>
                              </m:r>
                            </m:den>
                          </m:f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𝑠𝑡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𝑑𝑡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𝑠𝑡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nary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where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Corollary: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In general,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p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</m:d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07" y="241069"/>
                <a:ext cx="11604568" cy="5937203"/>
              </a:xfrm>
              <a:prstGeom prst="rect">
                <a:avLst/>
              </a:prstGeom>
              <a:blipFill>
                <a:blip r:embed="rId2"/>
                <a:stretch>
                  <a:fillRect l="-841" t="-822" r="-788" b="-1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- SoMSS Scott Surgent. Report errors to surgent@asu.edu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CA7-5580-42E2-AFAF-A60D030C1D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15884" y="224444"/>
                <a:ext cx="11521440" cy="4992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First, find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which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Thus,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Differentiating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we have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then moving the negative, we have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Therefore,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p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84" y="224444"/>
                <a:ext cx="11521440" cy="4992585"/>
              </a:xfrm>
              <a:prstGeom prst="rect">
                <a:avLst/>
              </a:prstGeom>
              <a:blipFill>
                <a:blip r:embed="rId2"/>
                <a:stretch>
                  <a:fillRect l="-847" t="-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- SoMSS Scott Surgent. Report errors to surgent@asu.edu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CA7-5580-42E2-AFAF-A60D030C1D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2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3004" y="116379"/>
                <a:ext cx="11912138" cy="5867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Start with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Differentiate twice, so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</a:p>
              <a:p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we have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 equivalently,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</a:p>
              <a:p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Similarly, we have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</a:p>
              <a:p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𝑠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Integrate twice, so we have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𝑠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𝑑𝑠</m:t>
                        </m:r>
                      </m:e>
                    </m:nary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+1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and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𝑠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𝑑𝑠</m:t>
                        </m:r>
                      </m:e>
                    </m:nary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Since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′′(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we have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𝑠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004" y="116379"/>
                <a:ext cx="11912138" cy="5867375"/>
              </a:xfrm>
              <a:prstGeom prst="rect">
                <a:avLst/>
              </a:prstGeom>
              <a:blipFill>
                <a:blip r:embed="rId2"/>
                <a:stretch>
                  <a:fillRect l="-819" t="-831" r="-7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 flipV="1">
            <a:off x="216131" y="3516284"/>
            <a:ext cx="11745884" cy="49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- SoMSS Scott Surgent. Report errors to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CA7-5580-42E2-AFAF-A60D030C1D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5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66007" y="299258"/>
                <a:ext cx="11571317" cy="57213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Use Laplace Transforms to 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−6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+9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=1,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have</a:t>
                </a:r>
              </a:p>
              <a:p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𝑠𝑦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−6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𝑠𝐿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+6+9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−6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−6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+9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Using partial fractions, we have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+9</m:t>
                        </m:r>
                      </m:den>
                    </m:f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The denominator has a linear factor multiplicity 2. 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Solving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we get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+9</m:t>
                        </m:r>
                      </m:den>
                    </m:f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07" y="299258"/>
                <a:ext cx="11571317" cy="5721374"/>
              </a:xfrm>
              <a:prstGeom prst="rect">
                <a:avLst/>
              </a:prstGeom>
              <a:blipFill>
                <a:blip r:embed="rId2"/>
                <a:stretch>
                  <a:fillRect l="-843" t="-852" r="-7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- SoMSS Scott Surgent. Report errors to surgent@asu.edu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CA7-5580-42E2-AFAF-A60D030C1D5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30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3002" y="174567"/>
                <a:ext cx="11986953" cy="49491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solution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40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den>
                        </m:f>
                        <m:r>
                          <a:rPr lang="en-US" sz="240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sz="240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40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sz="240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first term’s inversion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40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the second, recognize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d>
                          </m:e>
                          <m:sup>
                            <m:r>
                              <a:rPr lang="en-US" sz="24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derivative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Using the rule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we have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−3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so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sz="240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Remember to attach a negative because of the leading negative 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solution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−6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+9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=1,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</a:t>
                </a: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002" y="174567"/>
                <a:ext cx="11986953" cy="4949175"/>
              </a:xfrm>
              <a:prstGeom prst="rect">
                <a:avLst/>
              </a:prstGeom>
              <a:blipFill>
                <a:blip r:embed="rId2"/>
                <a:stretch>
                  <a:fillRect l="-814" r="-763" b="-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- SoMSS Scott Surgent. Report errors to surgent@asu.edu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CA7-5580-42E2-AFAF-A60D030C1D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7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2633" y="290945"/>
                <a:ext cx="11587942" cy="59561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Shift Rule: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𝑎𝑡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Proof: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have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𝑠𝑡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so that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𝑎𝑡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𝑎𝑡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−(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Start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presence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suggest to shift both results by 2 units. Thus,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633" y="290945"/>
                <a:ext cx="11587942" cy="5956182"/>
              </a:xfrm>
              <a:prstGeom prst="rect">
                <a:avLst/>
              </a:prstGeom>
              <a:blipFill>
                <a:blip r:embed="rId2"/>
                <a:stretch>
                  <a:fillRect l="-789" t="-8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 flipV="1">
            <a:off x="374073" y="2967644"/>
            <a:ext cx="11380123" cy="83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2497" y="5350626"/>
            <a:ext cx="1905000" cy="76200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- SoMSS Scott Surgent. Report errors to surgent@asu.edu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CA7-5580-42E2-AFAF-A60D030C1D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9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6377" y="141317"/>
                <a:ext cx="11945389" cy="60481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have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+25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Now, shift the result by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units: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−(−3)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−3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+25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+25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p>
                        </m:sSup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Start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+25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Differentiate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so we get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25−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+25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we have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−25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+25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(The negative was moved to the right side and distributed into the numerator).</a:t>
                </a:r>
              </a:p>
              <a:p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Then,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suggests to shift the result 3 units: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p>
                        </m:sSup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−3)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−25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𝑠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−3)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+25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−6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−16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−6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+34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377" y="141317"/>
                <a:ext cx="11945389" cy="6048131"/>
              </a:xfrm>
              <a:prstGeom prst="rect">
                <a:avLst/>
              </a:prstGeom>
              <a:blipFill>
                <a:blip r:embed="rId2"/>
                <a:stretch>
                  <a:fillRect l="-765" t="-806" r="-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191193" y="2768138"/>
            <a:ext cx="11812385" cy="249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- SoMSS Scott Surgent. Report errors to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CA7-5580-42E2-AFAF-A60D030C1D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8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- SoMSS Scott Surgent. Report errors to surgent@asu.edu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BCA7-5580-42E2-AFAF-A60D030C1D51}" type="slidenum">
              <a:rPr lang="en-US" smtClean="0"/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07818" y="224444"/>
                <a:ext cx="11762509" cy="6366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Gamma Function: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&gt;−1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Γ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Γ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represents the gamma function.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Proof: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Using the Laplace Transform, we have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𝑠𝑡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Using integration by parts where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𝑑𝑣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𝑠𝑡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we have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𝑑𝑢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𝑠𝑡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Thus,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𝑠𝑡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nary>
                        <m:nary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𝑠𝑡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term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𝑠𝑡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after evaluation. 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Simplified, we get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𝑠𝑡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e>
                    </m:nary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  <m:nary>
                      <m:nary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𝑠𝑡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This is the same as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This can be extended, e.g.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</m:sup>
                            </m:sSup>
                          </m:e>
                        </m:d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or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−1)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and so on.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18" y="224444"/>
                <a:ext cx="11762509" cy="6366166"/>
              </a:xfrm>
              <a:prstGeom prst="rect">
                <a:avLst/>
              </a:prstGeom>
              <a:blipFill>
                <a:blip r:embed="rId2"/>
                <a:stretch>
                  <a:fillRect l="-777" r="-1192" b="-13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448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1454</Words>
  <Application>Microsoft Office PowerPoint</Application>
  <PresentationFormat>Widescreen</PresentationFormat>
  <Paragraphs>137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Office Theme</vt:lpstr>
      <vt:lpstr>Laplace Transforms:  Special Cases Derivative Rule, Shift Rule, Gamma Function &amp; f(ct) Rule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Laplace Transforms:  Special Cases</dc:title>
  <dc:creator>Scott Surgent</dc:creator>
  <cp:lastModifiedBy>Beth Cousland</cp:lastModifiedBy>
  <cp:revision>29</cp:revision>
  <dcterms:created xsi:type="dcterms:W3CDTF">2017-03-31T18:56:44Z</dcterms:created>
  <dcterms:modified xsi:type="dcterms:W3CDTF">2022-07-13T20:17:44Z</dcterms:modified>
</cp:coreProperties>
</file>