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FB258D-1182-484C-83FB-0B52DC9066D2}" type="datetimeFigureOut">
              <a:rPr lang="en-US" smtClean="0"/>
              <a:t>3/16/2017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B09914-B527-413D-92FC-8CD11F2B1A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972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3A9D6-BA2C-4960-9AA7-014F2836401B}" type="datetime1">
              <a:rPr lang="en-US" smtClean="0"/>
              <a:t>3/16/2017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(c) ASU Math - SOMSS - Scott Surgent. Report any errors to surgent@asu.edu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20118-D88A-447E-A1A6-9AD3369EA6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509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E1069-2D4E-4E8C-9B4A-4E9953D25E13}" type="datetime1">
              <a:rPr lang="en-US" smtClean="0"/>
              <a:t>3/16/2017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(c) ASU Math - SOMSS - Scott Surgent. Report any errors to surgent@asu.edu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20118-D88A-447E-A1A6-9AD3369EA6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3989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EA140-F5A3-4F72-89DC-83FB1AE74F60}" type="datetime1">
              <a:rPr lang="en-US" smtClean="0"/>
              <a:t>3/16/2017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(c) ASU Math - SOMSS - Scott Surgent. Report any errors to surgent@asu.edu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20118-D88A-447E-A1A6-9AD3369EA6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5763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DBD2F-25C8-4506-B8BF-E72187692A39}" type="datetime1">
              <a:rPr lang="en-US" smtClean="0"/>
              <a:t>3/16/2017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(c) ASU Math - SOMSS - Scott Surgent. Report any errors to surgent@asu.edu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20118-D88A-447E-A1A6-9AD3369EA6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8129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65C51-79FA-4224-BEB0-CBB3DADA98F3}" type="datetime1">
              <a:rPr lang="en-US" smtClean="0"/>
              <a:t>3/16/2017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(c) ASU Math - SOMSS - Scott Surgent. Report any errors to surgent@asu.edu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20118-D88A-447E-A1A6-9AD3369EA6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9685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A2111-8842-44CB-81B6-6BE042A31C63}" type="datetime1">
              <a:rPr lang="en-US" smtClean="0"/>
              <a:t>3/16/2017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(c) ASU Math - SOMSS - Scott Surgent. Report any errors to surgent@asu.edu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20118-D88A-447E-A1A6-9AD3369EA6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8187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68923-FAE8-4E77-B53C-80A92919E95A}" type="datetime1">
              <a:rPr lang="en-US" smtClean="0"/>
              <a:t>3/16/2017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(c) ASU Math - SOMSS - Scott Surgent. Report any errors to surgent@asu.edu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20118-D88A-447E-A1A6-9AD3369EA6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4860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39E91-F8DA-4EAE-AB00-DF465257F8A8}" type="datetime1">
              <a:rPr lang="en-US" smtClean="0"/>
              <a:t>3/16/2017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(c) ASU Math - SOMSS - Scott Surgent. Report any errors to surgent@asu.edu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20118-D88A-447E-A1A6-9AD3369EA6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9677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CEB4B-A409-4B14-B2C6-8AE2F20E6ECC}" type="datetime1">
              <a:rPr lang="en-US" smtClean="0"/>
              <a:t>3/16/2017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(c) ASU Math - SOMSS - Scott Surgent. Report any errors to surgent@asu.edu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20118-D88A-447E-A1A6-9AD3369EA6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0696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D2CEE-7F58-4691-9A71-0D4F80E6630D}" type="datetime1">
              <a:rPr lang="en-US" smtClean="0"/>
              <a:t>3/16/2017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(c) ASU Math - SOMSS - Scott Surgent. Report any errors to surgent@asu.edu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20118-D88A-447E-A1A6-9AD3369EA6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14096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4726B-B6F0-416B-B987-B1C02A289305}" type="datetime1">
              <a:rPr lang="en-US" smtClean="0"/>
              <a:t>3/16/2017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(c) ASU Math - SOMSS - Scott Surgent. Report any errors to surgent@asu.edu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20118-D88A-447E-A1A6-9AD3369EA6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403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6A80C0-424D-42AF-A6C4-0E24DBFDF2EB}" type="datetime1">
              <a:rPr lang="en-US" smtClean="0"/>
              <a:t>3/16/2017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(c) ASU Math - SOMSS - Scott Surgent. Report any errors to surgent@asu.edu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B20118-D88A-447E-A1A6-9AD3369EA6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1004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7" Type="http://schemas.openxmlformats.org/officeDocument/2006/relationships/image" Target="../media/image21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Solving IVPs using </a:t>
            </a:r>
            <a:br>
              <a:rPr lang="en-US" dirty="0"/>
            </a:br>
            <a:r>
              <a:rPr lang="en-US" dirty="0"/>
              <a:t>Laplace Transforms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MAT 275</a:t>
            </a:r>
          </a:p>
        </p:txBody>
      </p:sp>
    </p:spTree>
    <p:extLst>
      <p:ext uri="{BB962C8B-B14F-4D97-AF65-F5344CB8AC3E}">
        <p14:creationId xmlns:p14="http://schemas.microsoft.com/office/powerpoint/2010/main" val="4138003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216977" y="325464"/>
                <a:ext cx="11670224" cy="56091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So we now have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  <m:sup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+2</m:t>
                        </m:r>
                        <m:sSup>
                          <m:sSup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  <m:sup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+2</m:t>
                        </m:r>
                      </m:num>
                      <m:den>
                        <m:sSup>
                          <m:sSup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  <m:sup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𝑠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+5)(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𝑠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−3)</m:t>
                        </m:r>
                      </m:den>
                    </m:f>
                    <m:r>
                      <a:rPr lang="en-US" sz="240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f>
                          <m:fPr>
                            <m:type m:val="lin"/>
                            <m:ctrlPr>
                              <a:rPr lang="en-US" sz="240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−4</m:t>
                            </m:r>
                          </m:num>
                          <m:den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225</m:t>
                            </m:r>
                          </m:den>
                        </m:f>
                      </m:num>
                      <m:den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𝑠</m:t>
                        </m:r>
                      </m:den>
                    </m:f>
                    <m:r>
                      <a:rPr lang="en-US" sz="2400" i="1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f>
                          <m:fPr>
                            <m:type m:val="lin"/>
                            <m:ctrlPr>
                              <a:rPr lang="en-US" sz="240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−2</m:t>
                            </m:r>
                          </m:num>
                          <m:den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15</m:t>
                            </m:r>
                          </m:den>
                        </m:f>
                      </m:num>
                      <m:den>
                        <m:sSup>
                          <m:sSup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  <m:sup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US" sz="2400" i="1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f>
                          <m:fPr>
                            <m:type m:val="lin"/>
                            <m:ctrlPr>
                              <a:rPr lang="en-US" sz="240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73</m:t>
                            </m:r>
                          </m:num>
                          <m:den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200</m:t>
                            </m:r>
                          </m:den>
                        </m:f>
                      </m:num>
                      <m:den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𝑠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+5</m:t>
                        </m:r>
                      </m:den>
                    </m:f>
                    <m:r>
                      <a:rPr lang="en-US" sz="2400" i="1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f>
                          <m:fPr>
                            <m:type m:val="lin"/>
                            <m:ctrlPr>
                              <a:rPr lang="en-US" sz="240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47</m:t>
                            </m:r>
                          </m:num>
                          <m:den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72</m:t>
                            </m:r>
                          </m:den>
                        </m:f>
                      </m:num>
                      <m:den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𝑠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−3</m:t>
                        </m:r>
                      </m:den>
                    </m:f>
                    <m:r>
                      <a:rPr lang="en-US" sz="2400" b="0" i="0" smtClean="0">
                        <a:latin typeface="Cambria Math" panose="02040503050406030204" pitchFamily="18" charset="0"/>
                      </a:rPr>
                      <m:t> .</m:t>
                    </m:r>
                  </m:oMath>
                </a14:m>
                <a:endParaRPr lang="en-US" sz="2400" b="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Thus, the solution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′′</m:t>
                        </m:r>
                      </m:sup>
                    </m:sSup>
                    <m:r>
                      <a:rPr lang="en-US" sz="2400" i="1">
                        <a:latin typeface="Cambria Math" panose="02040503050406030204" pitchFamily="18" charset="0"/>
                      </a:rPr>
                      <m:t>+2</m:t>
                    </m:r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US" sz="2400" i="1">
                        <a:latin typeface="Cambria Math" panose="02040503050406030204" pitchFamily="18" charset="0"/>
                      </a:rPr>
                      <m:t>−15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=2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𝑦</m:t>
                    </m:r>
                    <m:d>
                      <m:d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0</m:t>
                        </m:r>
                      </m:e>
                    </m:d>
                    <m:r>
                      <a:rPr lang="en-US" sz="2400" i="1">
                        <a:latin typeface="Cambria Math" panose="02040503050406030204" pitchFamily="18" charset="0"/>
                      </a:rPr>
                      <m:t>=1, </m:t>
                    </m:r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0</m:t>
                        </m:r>
                      </m:e>
                    </m:d>
                    <m:r>
                      <a:rPr lang="en-US" sz="2400" i="1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is</a:t>
                </a:r>
              </a:p>
              <a:p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d>
                        <m:dPr>
                          <m:begChr m:val="{"/>
                          <m:endChr m:val="}"/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</m:e>
                                <m:sup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+2</m:t>
                              </m:r>
                              <m:sSup>
                                <m:sSup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</m:e>
                                <m:sup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+2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</m:e>
                                <m:sup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+5)(</m:t>
                              </m:r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−3)</m:t>
                              </m:r>
                            </m:den>
                          </m:f>
                        </m:e>
                      </m:d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225</m:t>
                          </m:r>
                        </m:den>
                      </m:f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d>
                        <m:dPr>
                          <m:begChr m:val="{"/>
                          <m:endChr m:val="}"/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den>
                          </m:f>
                        </m:e>
                      </m:d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15</m:t>
                          </m:r>
                        </m:den>
                      </m:f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d>
                        <m:dPr>
                          <m:begChr m:val="{"/>
                          <m:endChr m:val="}"/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</m:e>
                                <m:sup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</m:e>
                      </m:d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73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200</m:t>
                          </m:r>
                        </m:den>
                      </m:f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d>
                        <m:dPr>
                          <m:begChr m:val="{"/>
                          <m:endChr m:val="}"/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+5</m:t>
                              </m:r>
                            </m:den>
                          </m:f>
                        </m:e>
                      </m:d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47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72</m:t>
                          </m:r>
                        </m:den>
                      </m:f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d>
                        <m:dPr>
                          <m:begChr m:val="{"/>
                          <m:endChr m:val="}"/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−3</m:t>
                              </m:r>
                            </m:den>
                          </m:f>
                        </m:e>
                      </m:d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lang="en-US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Recall that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d>
                      <m:dPr>
                        <m:begChr m:val="{"/>
                        <m:endChr m:val="}"/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𝑠</m:t>
                            </m:r>
                          </m:den>
                        </m:f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d>
                      <m:dPr>
                        <m:begChr m:val="{"/>
                        <m:endChr m:val="}"/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sSup>
                              <m:sSupPr>
                                <m:ctrlP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</m:e>
                              <m:sup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den>
                        </m:f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d>
                      <m:dPr>
                        <m:begChr m:val="{"/>
                        <m:endChr m:val="}"/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𝑠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+5</m:t>
                            </m:r>
                          </m:den>
                        </m:f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−5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sup>
                    </m:sSup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and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d>
                      <m:dPr>
                        <m:begChr m:val="{"/>
                        <m:endChr m:val="}"/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𝑠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−3</m:t>
                            </m:r>
                          </m:den>
                        </m:f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sup>
                    </m:sSup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The coefficients we just found simply move outside. </a:t>
                </a:r>
                <a:endPara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And 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finally…  the solution is:</a:t>
                </a:r>
              </a:p>
              <a:p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𝑦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=−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225</m:t>
                          </m:r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15</m:t>
                          </m:r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𝑡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73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200</m:t>
                          </m:r>
                        </m:den>
                      </m:f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−5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𝑡</m:t>
                          </m:r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47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72</m:t>
                          </m:r>
                        </m:den>
                      </m:f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𝑡</m:t>
                          </m:r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.</m:t>
                      </m:r>
                    </m:oMath>
                  </m:oMathPara>
                </a14:m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6977" y="325464"/>
                <a:ext cx="11670224" cy="5609164"/>
              </a:xfrm>
              <a:prstGeom prst="rect">
                <a:avLst/>
              </a:prstGeom>
              <a:blipFill>
                <a:blip r:embed="rId2"/>
                <a:stretch>
                  <a:fillRect l="-836" r="-12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(c) ASU Math - SOMSS - Scott Surgent. Report any errors to surgent@asu.edu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20118-D88A-447E-A1A6-9AD3369EA6E6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639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307571" y="99753"/>
                <a:ext cx="11504814" cy="62733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(In the previous example, every step was shown. In this example, some steps will be combined)</a:t>
                </a:r>
              </a:p>
              <a:p>
                <a:endParaRPr lang="en-US" sz="12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4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Example: 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Solve the IVP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′′</m:t>
                        </m:r>
                      </m:sup>
                    </m:sSup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+2</m:t>
                    </m:r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+10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,   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𝑦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=1, </m:t>
                    </m:r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=−2</m:t>
                    </m:r>
                  </m:oMath>
                </a14:m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endParaRPr 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4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Solution: 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Apply the Laplace Transform operator to both sides and simplify:</a:t>
                </a:r>
              </a:p>
              <a:p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𝐿</m:t>
                      </m:r>
                      <m:d>
                        <m:dPr>
                          <m:begChr m:val="{"/>
                          <m:endChr m:val="}"/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′′</m:t>
                              </m:r>
                            </m:sup>
                          </m:sSup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+2</m:t>
                          </m:r>
                          <m:sSup>
                            <m:s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′</m:t>
                              </m:r>
                            </m:sup>
                          </m:sSup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+10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𝑦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𝐿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{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𝑡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}</m:t>
                      </m:r>
                    </m:oMath>
                  </m:oMathPara>
                </a14:m>
                <a:endPara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𝐿</m:t>
                      </m:r>
                      <m:d>
                        <m:dPr>
                          <m:begChr m:val="{"/>
                          <m:endChr m:val="}"/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′′</m:t>
                              </m:r>
                            </m:sup>
                          </m:sSup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+2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𝐿</m:t>
                      </m:r>
                      <m:d>
                        <m:dPr>
                          <m:begChr m:val="{"/>
                          <m:endChr m:val="}"/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′</m:t>
                              </m:r>
                            </m:sup>
                          </m:sSup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+10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𝐿</m:t>
                      </m:r>
                      <m:d>
                        <m:dPr>
                          <m:begChr m:val="{"/>
                          <m:endChr m:val="}"/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𝑦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𝐿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{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𝑡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}</m:t>
                      </m:r>
                    </m:oMath>
                  </m:oMathPara>
                </a14:m>
                <a:endPara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𝑠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𝐿</m:t>
                      </m:r>
                      <m:d>
                        <m:dPr>
                          <m:begChr m:val="{"/>
                          <m:endChr m:val="}"/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𝑦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𝑠𝑦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0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0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+2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𝑠𝐿</m:t>
                          </m:r>
                          <m:d>
                            <m:dPr>
                              <m:begChr m:val="{"/>
                              <m:endChr m:val="}"/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𝑦</m:t>
                              </m:r>
                            </m:e>
                          </m:d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𝑦</m:t>
                          </m:r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0</m:t>
                              </m:r>
                            </m:e>
                          </m:d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+10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𝐿</m:t>
                      </m:r>
                      <m:d>
                        <m:dPr>
                          <m:begChr m:val="{"/>
                          <m:endChr m:val="}"/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𝑦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num>
                        <m:den>
                          <m:sSup>
                            <m:s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𝑠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𝑠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𝐿</m:t>
                      </m:r>
                      <m:d>
                        <m:dPr>
                          <m:begChr m:val="{"/>
                          <m:endChr m:val="}"/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𝑦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𝑠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+2+2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𝑠𝐿</m:t>
                      </m:r>
                      <m:d>
                        <m:dPr>
                          <m:begChr m:val="{"/>
                          <m:endChr m:val="}"/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𝑦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−2+10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𝐿</m:t>
                      </m:r>
                      <m:d>
                        <m:dPr>
                          <m:begChr m:val="{"/>
                          <m:endChr m:val="}"/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𝑦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num>
                        <m:den>
                          <m:sSup>
                            <m:s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𝑠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𝐿</m:t>
                      </m:r>
                      <m:d>
                        <m:dPr>
                          <m:begChr m:val="{"/>
                          <m:endChr m:val="}"/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𝑦</m:t>
                          </m:r>
                        </m:e>
                      </m:d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𝑠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+2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𝑠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+10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𝑠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4</m:t>
                              </m:r>
                            </m:sup>
                          </m:sSup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+2</m:t>
                          </m:r>
                        </m:num>
                        <m:den>
                          <m:sSup>
                            <m:s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𝑠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       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so</m:t>
                      </m:r>
                      <m:r>
                        <a:rPr lang="en-US" sz="2400" b="0" i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that</m:t>
                      </m:r>
                      <m:r>
                        <a:rPr lang="en-US" sz="2400" b="0" i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    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𝐿</m:t>
                      </m:r>
                      <m:d>
                        <m:dPr>
                          <m:begChr m:val="{"/>
                          <m:endChr m:val="}"/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𝑦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𝑠</m:t>
                              </m:r>
                            </m:e>
                            <m:sup>
                              <m: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4</m:t>
                              </m:r>
                            </m:sup>
                          </m:sSup>
                          <m: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+2</m:t>
                          </m:r>
                        </m:num>
                        <m:den>
                          <m:sSup>
                            <m:sSupPr>
                              <m:ctrlP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𝑠</m:t>
                              </m:r>
                            </m:e>
                            <m:sup>
                              <m: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3</m:t>
                              </m:r>
                            </m:sup>
                          </m:sSup>
                          <m:d>
                            <m:dPr>
                              <m:ctrlP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𝑠</m:t>
                                  </m:r>
                                </m:e>
                                <m:sup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+2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𝑠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+10</m:t>
                              </m:r>
                            </m:e>
                          </m:d>
                        </m:den>
                      </m:f>
                      <m:r>
                        <a:rPr lang="en-US" sz="2400" b="0" i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 .</m:t>
                      </m:r>
                    </m:oMath>
                  </m:oMathPara>
                </a14:m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7571" y="99753"/>
                <a:ext cx="11504814" cy="6273320"/>
              </a:xfrm>
              <a:prstGeom prst="rect">
                <a:avLst/>
              </a:prstGeom>
              <a:blipFill>
                <a:blip r:embed="rId2"/>
                <a:stretch>
                  <a:fillRect l="-794" t="-48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33613" y="2719388"/>
            <a:ext cx="781050" cy="2476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8149" y="3390900"/>
            <a:ext cx="1685925" cy="5905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57224" y="4676775"/>
            <a:ext cx="1762125" cy="24765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233613" y="6205537"/>
            <a:ext cx="2162175" cy="428625"/>
          </a:xfrm>
          <a:prstGeom prst="rect">
            <a:avLst/>
          </a:prstGeo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(c) ASU Math - SOMSS - Scott Surgent. Report any errors to surgent@asu.edu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20118-D88A-447E-A1A6-9AD3369EA6E6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443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249382" y="282633"/>
                <a:ext cx="11579629" cy="55011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From the previous slide, we have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𝐿</m:t>
                    </m:r>
                    <m:d>
                      <m:dPr>
                        <m:begChr m:val="{"/>
                        <m:endChr m:val="}"/>
                        <m:ctrlP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</m:d>
                    <m:r>
                      <a:rPr lang="en-US" sz="24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𝑠</m:t>
                            </m:r>
                          </m:e>
                          <m:sup>
                            <m: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4</m:t>
                            </m:r>
                          </m:sup>
                        </m:sSup>
                        <m: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+2</m:t>
                        </m:r>
                      </m:num>
                      <m:den>
                        <m:sSup>
                          <m:sSupPr>
                            <m:ctrlP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𝑠</m:t>
                            </m:r>
                          </m:e>
                          <m:sup>
                            <m: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3</m:t>
                            </m:r>
                          </m:sup>
                        </m:sSup>
                        <m:d>
                          <m:dPr>
                            <m:ctrlP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𝑠</m:t>
                                </m:r>
                              </m:e>
                              <m:sup>
                                <m:r>
                                  <a:rPr lang="en-US" sz="24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+2</m:t>
                            </m:r>
                            <m: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𝑠</m:t>
                            </m:r>
                            <m: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+10</m:t>
                            </m:r>
                          </m:e>
                        </m:d>
                      </m:den>
                    </m:f>
                  </m:oMath>
                </a14:m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.</a:t>
                </a:r>
              </a:p>
              <a:p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/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We need to find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d>
                      <m:dPr>
                        <m:begChr m:val="{"/>
                        <m:endChr m:val="}"/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𝑠</m:t>
                                </m:r>
                              </m:e>
                              <m:sup>
                                <m:r>
                                  <a:rPr lang="en-US" sz="24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4</m:t>
                                </m:r>
                              </m:sup>
                            </m:sSup>
                            <m: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+2</m:t>
                            </m:r>
                          </m:num>
                          <m:den>
                            <m:sSup>
                              <m:sSup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𝑠</m:t>
                                </m:r>
                              </m:e>
                              <m:sup>
                                <m:r>
                                  <a:rPr lang="en-US" sz="24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3</m:t>
                                </m:r>
                              </m:sup>
                            </m:sSup>
                            <m:d>
                              <m:d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dPr>
                              <m:e>
                                <m:sSup>
                                  <m:sSupPr>
                                    <m:ctrlPr>
                                      <a:rPr lang="en-US" sz="2400" i="1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𝑠</m:t>
                                    </m:r>
                                  </m:e>
                                  <m:sup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sz="24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+2</m:t>
                                </m:r>
                                <m:r>
                                  <a:rPr lang="en-US" sz="24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𝑠</m:t>
                                </m:r>
                                <m:r>
                                  <a:rPr lang="en-US" sz="24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+10</m:t>
                                </m:r>
                              </m:e>
                            </m:d>
                          </m:den>
                        </m:f>
                      </m:e>
                    </m:d>
                  </m:oMath>
                </a14:m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 Using partial fractions, the expression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𝑠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is a linear factor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𝑠</m:t>
                    </m:r>
                  </m:oMath>
                </a14:m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with multiplicity 3, so it results in three partial fraction summands. The expression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+2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+10</m:t>
                    </m:r>
                  </m:oMath>
                </a14:m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is an irreducible quadratic. Thus, the partial fraction decomposition is</a:t>
                </a:r>
              </a:p>
              <a:p>
                <a:pPr algn="just"/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𝑠</m:t>
                              </m:r>
                            </m:e>
                            <m:sup>
                              <m: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4</m:t>
                              </m:r>
                            </m:sup>
                          </m:sSup>
                          <m: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+2</m:t>
                          </m:r>
                        </m:num>
                        <m:den>
                          <m:sSup>
                            <m:sSupPr>
                              <m:ctrlP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𝑠</m:t>
                              </m:r>
                            </m:e>
                            <m:sup>
                              <m: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3</m:t>
                              </m:r>
                            </m:sup>
                          </m:sSup>
                          <m:d>
                            <m:dPr>
                              <m:ctrlP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𝑠</m:t>
                                  </m:r>
                                </m:e>
                                <m:sup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+2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𝑠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+10</m:t>
                              </m:r>
                            </m:e>
                          </m:d>
                        </m:den>
                      </m:f>
                      <m:r>
                        <a:rPr lang="en-US" sz="2400" b="0" i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𝐴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𝑠</m:t>
                          </m:r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𝐵</m:t>
                          </m:r>
                        </m:num>
                        <m:den>
                          <m:sSup>
                            <m:s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𝑠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𝐶</m:t>
                          </m:r>
                        </m:num>
                        <m:den>
                          <m:sSup>
                            <m:s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𝑠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𝐷𝑠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+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𝐸</m:t>
                          </m:r>
                        </m:num>
                        <m:den>
                          <m:sSup>
                            <m:s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𝑠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+2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𝑠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+10</m:t>
                          </m:r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 .</m:t>
                      </m:r>
                    </m:oMath>
                  </m:oMathPara>
                </a14:m>
                <a:endPara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Now, recompose by getting a common denominator on the right side:</a:t>
                </a:r>
              </a:p>
              <a:p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𝐴</m:t>
                          </m:r>
                          <m:sSup>
                            <m:s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𝑠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𝑠</m:t>
                                  </m:r>
                                </m:e>
                                <m:sup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+2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𝑠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+10</m:t>
                              </m:r>
                            </m:e>
                          </m:d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+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𝐵𝑠</m:t>
                          </m:r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𝑠</m:t>
                                  </m:r>
                                </m:e>
                                <m:sup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+2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𝑠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+10</m:t>
                              </m:r>
                            </m:e>
                          </m:d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+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𝐶</m:t>
                          </m:r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𝑠</m:t>
                                  </m:r>
                                </m:e>
                                <m:sup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+2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𝑠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+10</m:t>
                              </m:r>
                            </m:e>
                          </m:d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+</m:t>
                          </m:r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𝐷𝑠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+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𝐸</m:t>
                              </m:r>
                            </m:e>
                          </m:d>
                          <m:sSup>
                            <m:s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𝑠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𝑠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3</m:t>
                              </m:r>
                            </m:sup>
                          </m:sSup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(</m:t>
                          </m:r>
                          <m:sSup>
                            <m:s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𝑠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+2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𝑠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+10)</m:t>
                          </m:r>
                        </m:den>
                      </m:f>
                    </m:oMath>
                  </m:oMathPara>
                </a14:m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9382" y="282633"/>
                <a:ext cx="11579629" cy="5501186"/>
              </a:xfrm>
              <a:prstGeom prst="rect">
                <a:avLst/>
              </a:prstGeom>
              <a:blipFill>
                <a:blip r:embed="rId2"/>
                <a:stretch>
                  <a:fillRect l="-843" r="-8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(c) ASU Math - SOMSS - Scott Surgent. Report any errors to surgent@asu.edu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20118-D88A-447E-A1A6-9AD3369EA6E6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38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282633" y="232756"/>
                <a:ext cx="11513127" cy="56323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Now, equate numerators:</a:t>
                </a:r>
              </a:p>
              <a:p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𝑠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4</m:t>
                          </m:r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+2=</m:t>
                      </m:r>
                      <m:r>
                        <a:rPr lang="en-US" sz="2400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𝐴</m:t>
                      </m:r>
                      <m:sSup>
                        <m:sSupPr>
                          <m:ctrlP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𝑠</m:t>
                          </m:r>
                        </m:e>
                        <m:sup>
                          <m: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d>
                        <m:dPr>
                          <m:ctrlP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𝑠</m:t>
                              </m:r>
                            </m:e>
                            <m:sup>
                              <m: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+2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𝑠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+10</m:t>
                          </m:r>
                        </m:e>
                      </m:d>
                      <m:r>
                        <a:rPr lang="en-US" sz="2400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en-US" sz="2400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𝐵𝑠</m:t>
                      </m:r>
                      <m:d>
                        <m:dPr>
                          <m:ctrlP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𝑠</m:t>
                              </m:r>
                            </m:e>
                            <m:sup>
                              <m: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+2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𝑠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+10</m:t>
                          </m:r>
                        </m:e>
                      </m:d>
                      <m:r>
                        <a:rPr lang="en-US" sz="2400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en-US" sz="2400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𝐶</m:t>
                      </m:r>
                      <m:d>
                        <m:dPr>
                          <m:ctrlP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𝑠</m:t>
                              </m:r>
                            </m:e>
                            <m:sup>
                              <m: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+2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𝑠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+10</m:t>
                          </m:r>
                        </m:e>
                      </m:d>
                      <m:r>
                        <a:rPr lang="en-US" sz="2400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</m:t>
                      </m:r>
                      <m:d>
                        <m:dPr>
                          <m:ctrlP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𝐷𝑠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+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𝐸</m:t>
                          </m:r>
                        </m:e>
                      </m:d>
                      <m:sSup>
                        <m:sSupPr>
                          <m:ctrlP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𝑠</m:t>
                          </m:r>
                        </m:e>
                        <m:sup>
                          <m: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+2=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𝐴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+2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𝐴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+10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𝐴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𝐵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+2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𝐵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+10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𝐵𝑠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𝐶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+2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𝐶𝑠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+10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𝐷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𝐸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+2=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d>
                        <m:dPr>
                          <m:begChr m:val="["/>
                          <m:endChr m:val="]"/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𝐷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d>
                        <m:dPr>
                          <m:begChr m:val="["/>
                          <m:endChr m:val="]"/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d>
                        <m:dPr>
                          <m:begChr m:val="["/>
                          <m:endChr m:val="]"/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10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+2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𝑠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10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+2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10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Thus, we have five equations in five variables:</a:t>
                </a:r>
              </a:p>
              <a:p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𝐴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𝐷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=1</m:t>
                      </m:r>
                    </m:oMath>
                  </m:oMathPara>
                </a14:m>
                <a:endPara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2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𝐴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𝐵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𝐸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=0</m:t>
                      </m:r>
                    </m:oMath>
                  </m:oMathPara>
                </a14:m>
                <a:endPara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10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𝐴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+2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𝐵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𝐶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=0</m:t>
                      </m:r>
                    </m:oMath>
                  </m:oMathPara>
                </a14:m>
                <a:endPara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10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𝐵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+2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𝐶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=0</m:t>
                      </m:r>
                    </m:oMath>
                  </m:oMathPara>
                </a14:m>
                <a:endPara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10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𝐶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=2.</m:t>
                      </m:r>
                    </m:oMath>
                  </m:oMathPara>
                </a14:m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2633" y="232756"/>
                <a:ext cx="11513127" cy="5632311"/>
              </a:xfrm>
              <a:prstGeom prst="rect">
                <a:avLst/>
              </a:prstGeom>
              <a:blipFill>
                <a:blip r:embed="rId2"/>
                <a:stretch>
                  <a:fillRect l="-794" t="-86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2633" y="1500101"/>
            <a:ext cx="2219325" cy="2667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2633" y="2223309"/>
            <a:ext cx="2152650" cy="2667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222894" y="3972531"/>
            <a:ext cx="1885950" cy="27622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775344" y="4699724"/>
            <a:ext cx="2667000" cy="23812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306800" y="5515234"/>
            <a:ext cx="1285875" cy="200025"/>
          </a:xfrm>
          <a:prstGeom prst="rect">
            <a:avLst/>
          </a:prstGeom>
        </p:spPr>
      </p:pic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(c) ASU Math - SOMSS - Scott Surgent. Report any errors to surgent@asu.edu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20118-D88A-447E-A1A6-9AD3369EA6E6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96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241069" y="207818"/>
                <a:ext cx="11654444" cy="60313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From the previous slide, we have five equations:</a:t>
                </a:r>
              </a:p>
              <a:p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ctr"/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𝐴</m:t>
                    </m:r>
                    <m:r>
                      <a:rPr lang="en-US" sz="24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en-US" sz="24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𝐷</m:t>
                    </m:r>
                    <m:r>
                      <a:rPr lang="en-US" sz="24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=1</m:t>
                    </m:r>
                  </m:oMath>
                </a14:m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  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2</m:t>
                    </m:r>
                    <m:r>
                      <a:rPr lang="en-US" sz="24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𝐴</m:t>
                    </m:r>
                    <m:r>
                      <a:rPr lang="en-US" sz="24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en-US" sz="24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𝐵</m:t>
                    </m:r>
                    <m:r>
                      <a:rPr lang="en-US" sz="24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en-US" sz="24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𝐸</m:t>
                    </m:r>
                    <m:r>
                      <a:rPr lang="en-US" sz="24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=0</m:t>
                    </m:r>
                  </m:oMath>
                </a14:m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 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10</m:t>
                    </m:r>
                    <m:r>
                      <a:rPr lang="en-US" sz="24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𝐴</m:t>
                    </m:r>
                    <m:r>
                      <a:rPr lang="en-US" sz="24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+2</m:t>
                    </m:r>
                    <m:r>
                      <a:rPr lang="en-US" sz="24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𝐵</m:t>
                    </m:r>
                    <m:r>
                      <a:rPr lang="en-US" sz="24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en-US" sz="24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𝐶</m:t>
                    </m:r>
                    <m:r>
                      <a:rPr lang="en-US" sz="24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=0</m:t>
                    </m:r>
                  </m:oMath>
                </a14:m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 </a:t>
                </a:r>
                <a14:m>
                  <m:oMath xmlns:m="http://schemas.openxmlformats.org/officeDocument/2006/math">
                    <m:r>
                      <a:rPr lang="en-US" sz="2400" dirty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US" sz="24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10</m:t>
                    </m:r>
                    <m:r>
                      <a:rPr lang="en-US" sz="24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𝐵</m:t>
                    </m:r>
                    <m:r>
                      <a:rPr lang="en-US" sz="24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+2</m:t>
                    </m:r>
                    <m:r>
                      <a:rPr lang="en-US" sz="24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𝐶</m:t>
                    </m:r>
                    <m:r>
                      <a:rPr lang="en-US" sz="24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=0</m:t>
                    </m:r>
                  </m:oMath>
                </a14:m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 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10</m:t>
                    </m:r>
                    <m:r>
                      <a:rPr lang="en-US" sz="24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𝐶</m:t>
                    </m:r>
                    <m:r>
                      <a:rPr lang="en-US" sz="24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=2.</m:t>
                    </m:r>
                  </m:oMath>
                </a14:m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last equation gives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𝐶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. This is used in the fourth equation, getting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=−</m:t>
                    </m:r>
                    <m:f>
                      <m:f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25</m:t>
                        </m:r>
                      </m:den>
                    </m:f>
                  </m:oMath>
                </a14:m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These two values are substituted in the third equation, giving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=−</m:t>
                    </m:r>
                    <m:f>
                      <m:f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250</m:t>
                        </m:r>
                      </m:den>
                    </m:f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 .</m:t>
                    </m:r>
                  </m:oMath>
                </a14:m>
                <a:endPara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value for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is substituted into the top equation, so that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𝐷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253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250</m:t>
                        </m:r>
                      </m:den>
                    </m:f>
                  </m:oMath>
                </a14:m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.  Finally,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are substituted in the second equation, giving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𝐸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8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125</m:t>
                        </m:r>
                      </m:den>
                    </m:f>
                  </m:oMath>
                </a14:m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.</a:t>
                </a:r>
              </a:p>
              <a:p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Thus, the partial fraction decomposition is</a:t>
                </a:r>
              </a:p>
              <a:p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𝑠</m:t>
                              </m:r>
                            </m:e>
                            <m:sup>
                              <m: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4</m:t>
                              </m:r>
                            </m:sup>
                          </m:sSup>
                          <m: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+2</m:t>
                          </m:r>
                        </m:num>
                        <m:den>
                          <m:sSup>
                            <m:sSupPr>
                              <m:ctrlP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𝑠</m:t>
                              </m:r>
                            </m:e>
                            <m:sup>
                              <m: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3</m:t>
                              </m:r>
                            </m:sup>
                          </m:sSup>
                          <m:d>
                            <m:dPr>
                              <m:ctrlP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𝑠</m:t>
                                  </m:r>
                                </m:e>
                                <m:sup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+2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𝑠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+10</m:t>
                              </m:r>
                            </m:e>
                          </m:d>
                        </m:den>
                      </m:f>
                      <m:r>
                        <a:rPr lang="en-US" sz="240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box>
                            <m:box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f>
                                <m:f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250</m:t>
                                  </m:r>
                                </m:den>
                              </m:f>
                            </m:e>
                          </m:box>
                        </m:num>
                        <m:den>
                          <m: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𝑠</m:t>
                          </m:r>
                        </m:den>
                      </m:f>
                      <m:r>
                        <a:rPr lang="en-US" sz="2400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box>
                            <m:box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f>
                                <m:f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25</m:t>
                                  </m:r>
                                </m:den>
                              </m:f>
                            </m:e>
                          </m:box>
                        </m:num>
                        <m:den>
                          <m:sSup>
                            <m:sSupPr>
                              <m:ctrlP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𝑠</m:t>
                              </m:r>
                            </m:e>
                            <m:sup>
                              <m: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sz="2400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box>
                            <m:boxPr>
                              <m:ctrlPr>
                                <a:rPr lang="en-US" sz="240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f>
                                <m:fPr>
                                  <m:ctrlPr>
                                    <a:rPr lang="en-US" sz="240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5</m:t>
                                  </m:r>
                                </m:den>
                              </m:f>
                            </m:e>
                          </m:box>
                        </m:num>
                        <m:den>
                          <m:sSup>
                            <m:sSupPr>
                              <m:ctrlP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𝑠</m:t>
                              </m:r>
                            </m:e>
                            <m:sup>
                              <m: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  <m:r>
                        <a:rPr lang="en-US" sz="2400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box>
                                <m:box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boxPr>
                                <m:e>
                                  <m:argPr>
                                    <m:argSz m:val="-1"/>
                                  </m:argPr>
                                  <m:f>
                                    <m:fPr>
                                      <m:ctrlPr>
                                        <a:rPr lang="en-US" sz="2400" b="0" i="1" smtClean="0"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2400" b="0" i="1" smtClean="0"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  <m:t>253</m:t>
                                      </m:r>
                                    </m:num>
                                    <m:den>
                                      <m:r>
                                        <a:rPr lang="en-US" sz="2400" b="0" i="1" smtClean="0"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  <m:t>250</m:t>
                                      </m:r>
                                    </m:den>
                                  </m:f>
                                </m:e>
                              </m:box>
                            </m:e>
                          </m:d>
                          <m: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𝑠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+</m:t>
                          </m:r>
                          <m:box>
                            <m:boxPr>
                              <m:ctrlPr>
                                <a:rPr lang="en-US" sz="240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f>
                                <m:fPr>
                                  <m:ctrlPr>
                                    <a:rPr lang="en-US" sz="240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8</m:t>
                                  </m:r>
                                </m:num>
                                <m:den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125</m:t>
                                  </m:r>
                                </m:den>
                              </m:f>
                            </m:e>
                          </m:box>
                        </m:num>
                        <m:den>
                          <m:sSup>
                            <m:sSupPr>
                              <m:ctrlP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𝑠</m:t>
                              </m:r>
                            </m:e>
                            <m:sup>
                              <m: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+2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𝑠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+10</m:t>
                          </m:r>
                        </m:den>
                      </m:f>
                      <m:r>
                        <a:rPr lang="en-US" sz="2400" b="0" i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 .</m:t>
                      </m:r>
                    </m:oMath>
                  </m:oMathPara>
                </a14:m>
                <a:endPara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1069" y="207818"/>
                <a:ext cx="11654444" cy="6031395"/>
              </a:xfrm>
              <a:prstGeom prst="rect">
                <a:avLst/>
              </a:prstGeom>
              <a:blipFill>
                <a:blip r:embed="rId2"/>
                <a:stretch>
                  <a:fillRect l="-837" t="-80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(c) ASU Math - SOMSS - Scott Surgent. Report any errors to surgent@asu.edu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20118-D88A-447E-A1A6-9AD3369EA6E6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372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249382" y="232756"/>
                <a:ext cx="11579629" cy="56035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We have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𝑠</m:t>
                            </m:r>
                          </m:e>
                          <m:sup>
                            <m: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4</m:t>
                            </m:r>
                          </m:sup>
                        </m:sSup>
                        <m: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+2</m:t>
                        </m:r>
                      </m:num>
                      <m:den>
                        <m:sSup>
                          <m:sSupPr>
                            <m:ctrlP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𝑠</m:t>
                            </m:r>
                          </m:e>
                          <m:sup>
                            <m: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3</m:t>
                            </m:r>
                          </m:sup>
                        </m:sSup>
                        <m:d>
                          <m:dPr>
                            <m:ctrlP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𝑠</m:t>
                                </m:r>
                              </m:e>
                              <m:sup>
                                <m:r>
                                  <a:rPr lang="en-US" sz="24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+2</m:t>
                            </m:r>
                            <m: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𝑠</m:t>
                            </m:r>
                            <m: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+10</m:t>
                            </m:r>
                          </m:e>
                        </m:d>
                      </m:den>
                    </m:f>
                    <m:r>
                      <a:rPr lang="en-US" sz="240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box>
                          <m:boxPr>
                            <m:ctrlP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boxPr>
                          <m:e>
                            <m:argPr>
                              <m:argSz m:val="-1"/>
                            </m:argPr>
                            <m:f>
                              <m:f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4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3</m:t>
                                </m:r>
                              </m:num>
                              <m:den>
                                <m:r>
                                  <a:rPr lang="en-US" sz="24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250</m:t>
                                </m:r>
                              </m:den>
                            </m:f>
                          </m:e>
                        </m:box>
                      </m:num>
                      <m:den>
                        <m: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𝑠</m:t>
                        </m:r>
                      </m:den>
                    </m:f>
                    <m:r>
                      <a:rPr lang="en-US" sz="24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+</m:t>
                    </m:r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box>
                          <m:boxPr>
                            <m:ctrlP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boxPr>
                          <m:e>
                            <m:argPr>
                              <m:argSz m:val="-1"/>
                            </m:argPr>
                            <m:f>
                              <m:f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4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US" sz="24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25</m:t>
                                </m:r>
                              </m:den>
                            </m:f>
                          </m:e>
                        </m:box>
                      </m:num>
                      <m:den>
                        <m:sSup>
                          <m:sSupPr>
                            <m:ctrlP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𝑠</m:t>
                            </m:r>
                          </m:e>
                          <m:sup>
                            <m: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US" sz="24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+</m:t>
                    </m:r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box>
                          <m:boxPr>
                            <m:ctrlP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boxPr>
                          <m:e>
                            <m:argPr>
                              <m:argSz m:val="-1"/>
                            </m:argPr>
                            <m:f>
                              <m:f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4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US" sz="24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5</m:t>
                                </m:r>
                              </m:den>
                            </m:f>
                          </m:e>
                        </m:box>
                      </m:num>
                      <m:den>
                        <m:sSup>
                          <m:sSupPr>
                            <m:ctrlP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𝑠</m:t>
                            </m:r>
                          </m:e>
                          <m:sup>
                            <m: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3</m:t>
                            </m:r>
                          </m:sup>
                        </m:sSup>
                      </m:den>
                    </m:f>
                    <m:r>
                      <a:rPr lang="en-US" sz="24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+</m:t>
                    </m:r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d>
                          <m:dPr>
                            <m:ctrlP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box>
                              <m:box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boxPr>
                              <m:e>
                                <m:argPr>
                                  <m:argSz m:val="-1"/>
                                </m:argPr>
                                <m:f>
                                  <m:fPr>
                                    <m:ctrlPr>
                                      <a:rPr lang="en-US" sz="2400" i="1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253</m:t>
                                    </m:r>
                                  </m:num>
                                  <m:den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250</m:t>
                                    </m:r>
                                  </m:den>
                                </m:f>
                              </m:e>
                            </m:box>
                          </m:e>
                        </m:d>
                        <m: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𝑠</m:t>
                        </m:r>
                        <m: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+</m:t>
                        </m:r>
                        <m:box>
                          <m:boxPr>
                            <m:ctrlP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boxPr>
                          <m:e>
                            <m:argPr>
                              <m:argSz m:val="-1"/>
                            </m:argPr>
                            <m:f>
                              <m:f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4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8</m:t>
                                </m:r>
                              </m:num>
                              <m:den>
                                <m:r>
                                  <a:rPr lang="en-US" sz="24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125</m:t>
                                </m:r>
                              </m:den>
                            </m:f>
                          </m:e>
                        </m:box>
                      </m:num>
                      <m:den>
                        <m:sSup>
                          <m:sSupPr>
                            <m:ctrlP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𝑠</m:t>
                            </m:r>
                          </m:e>
                          <m:sup>
                            <m: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+2</m:t>
                        </m:r>
                        <m: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𝑠</m:t>
                        </m:r>
                        <m: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+10</m:t>
                        </m:r>
                      </m:den>
                    </m:f>
                    <m:r>
                      <a:rPr lang="en-US" sz="240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.</m:t>
                    </m:r>
                  </m:oMath>
                </a14:m>
                <a:endPara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We’ll concentrate on the last term for now. Complete the square:</a:t>
                </a:r>
              </a:p>
              <a:p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box>
                                <m:box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boxPr>
                                <m:e>
                                  <m:argPr>
                                    <m:argSz m:val="-1"/>
                                  </m:argPr>
                                  <m:f>
                                    <m:fPr>
                                      <m:ctrlPr>
                                        <a:rPr lang="en-US" sz="2400" i="1"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2400" i="1"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  <m:t>253</m:t>
                                      </m:r>
                                    </m:num>
                                    <m:den>
                                      <m:r>
                                        <a:rPr lang="en-US" sz="2400" i="1"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  <m:t>250</m:t>
                                      </m:r>
                                    </m:den>
                                  </m:f>
                                </m:e>
                              </m:box>
                            </m:e>
                          </m:d>
                          <m: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𝑠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+</m:t>
                          </m:r>
                          <m:box>
                            <m:boxPr>
                              <m:ctrlP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f>
                                <m:f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8</m:t>
                                  </m:r>
                                </m:num>
                                <m:den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125</m:t>
                                  </m:r>
                                </m:den>
                              </m:f>
                            </m:e>
                          </m:box>
                        </m:num>
                        <m:den>
                          <m:sSup>
                            <m:sSupPr>
                              <m:ctrlP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𝑠</m:t>
                              </m:r>
                            </m:e>
                            <m:sup>
                              <m: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+2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𝑠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+10</m:t>
                          </m:r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box>
                                <m:box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boxPr>
                                <m:e>
                                  <m:argPr>
                                    <m:argSz m:val="-1"/>
                                  </m:argPr>
                                  <m:f>
                                    <m:fPr>
                                      <m:ctrlPr>
                                        <a:rPr lang="en-US" sz="2400" i="1"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2400" i="1"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  <m:t>253</m:t>
                                      </m:r>
                                    </m:num>
                                    <m:den>
                                      <m:r>
                                        <a:rPr lang="en-US" sz="2400" i="1"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  <m:t>250</m:t>
                                      </m:r>
                                    </m:den>
                                  </m:f>
                                </m:e>
                              </m:box>
                            </m:e>
                          </m:d>
                          <m: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𝑠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+</m:t>
                          </m:r>
                          <m:box>
                            <m:boxPr>
                              <m:ctrlP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f>
                                <m:f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8</m:t>
                                  </m:r>
                                </m:num>
                                <m:den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125</m:t>
                                  </m:r>
                                </m:den>
                              </m:f>
                            </m:e>
                          </m:box>
                        </m:num>
                        <m:den>
                          <m:sSup>
                            <m:s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𝑠</m:t>
                                  </m:r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+1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+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9</m:t>
                          </m:r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 .</m:t>
                      </m:r>
                    </m:oMath>
                  </m:oMathPara>
                </a14:m>
                <a:endPara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We intend to use the Laplace Transforms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𝐿</m:t>
                    </m:r>
                    <m:d>
                      <m:dPr>
                        <m:begChr m:val="{"/>
                        <m:endChr m:val="}"/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𝑎𝑡</m:t>
                            </m:r>
                          </m:sup>
                        </m:sSup>
                        <m:func>
                          <m:func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400" b="0" i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cos</m:t>
                            </m:r>
                          </m:fName>
                          <m:e>
                            <m:d>
                              <m:dPr>
                                <m:ctrlPr>
                                  <a:rPr lang="en-US" sz="2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𝑏𝑡</m:t>
                                </m:r>
                              </m:e>
                            </m:d>
                          </m:e>
                        </m:func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𝑠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𝑎</m:t>
                        </m:r>
                      </m:num>
                      <m:den>
                        <m:sSup>
                          <m:sSup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sz="2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𝑠</m:t>
                                </m:r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−</m:t>
                                </m:r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𝑎</m:t>
                                </m:r>
                              </m:e>
                            </m:d>
                          </m:e>
                          <m:sup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𝑏</m:t>
                            </m:r>
                          </m:e>
                          <m:sup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𝐿</m:t>
                    </m:r>
                    <m:d>
                      <m:dPr>
                        <m:begChr m:val="{"/>
                        <m:endChr m:val="}"/>
                        <m:ctrlP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𝑎𝑡</m:t>
                            </m:r>
                          </m:sup>
                        </m:sSup>
                        <m:func>
                          <m:funcPr>
                            <m:ctrlP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400" b="0" i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sin</m:t>
                            </m:r>
                          </m:fName>
                          <m:e>
                            <m:d>
                              <m:d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𝑏𝑡</m:t>
                                </m:r>
                              </m:e>
                            </m:d>
                          </m:e>
                        </m:func>
                      </m:e>
                    </m:d>
                    <m:r>
                      <a:rPr lang="en-US" sz="24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𝑏</m:t>
                        </m:r>
                      </m:num>
                      <m:den>
                        <m:sSup>
                          <m:sSupPr>
                            <m:ctrlP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𝑠</m:t>
                                </m:r>
                                <m:r>
                                  <a:rPr lang="en-US" sz="24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−</m:t>
                                </m:r>
                                <m:r>
                                  <a:rPr lang="en-US" sz="24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𝑎</m:t>
                                </m:r>
                              </m:e>
                            </m:d>
                          </m:e>
                          <m:sup>
                            <m: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𝑏</m:t>
                            </m:r>
                          </m:e>
                          <m:sup>
                            <m: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.  Thus, we “need” an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𝑠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+1)</m:t>
                    </m:r>
                  </m:oMath>
                </a14:m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in the numerator:</a:t>
                </a:r>
              </a:p>
              <a:p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box>
                            <m:boxPr>
                              <m:ctrlPr>
                                <a:rPr lang="en-US" sz="240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f>
                                <m:fPr>
                                  <m:ctrlPr>
                                    <a:rPr lang="en-US" sz="240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253</m:t>
                                  </m:r>
                                </m:num>
                                <m:den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250</m:t>
                                  </m:r>
                                </m:den>
                              </m:f>
                            </m:e>
                          </m:box>
                          <m: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𝑠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+</m:t>
                          </m:r>
                          <m:box>
                            <m:boxPr>
                              <m:ctrlP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f>
                                <m:f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8</m:t>
                                  </m:r>
                                </m:num>
                                <m:den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125</m:t>
                                  </m:r>
                                </m:den>
                              </m:f>
                            </m:e>
                          </m:box>
                        </m:num>
                        <m:den>
                          <m:sSup>
                            <m:sSupPr>
                              <m:ctrlP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𝑠</m:t>
                                  </m:r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+1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+9</m:t>
                          </m:r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box>
                            <m:boxPr>
                              <m:ctrlPr>
                                <a:rPr lang="en-US" sz="240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f>
                                <m:fPr>
                                  <m:ctrlPr>
                                    <a:rPr lang="en-US" sz="240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253</m:t>
                                  </m:r>
                                </m:num>
                                <m:den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250</m:t>
                                  </m:r>
                                </m:den>
                              </m:f>
                            </m:e>
                          </m:box>
                          <m:r>
                            <a:rPr lang="en-US" sz="240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(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𝑠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+1−1)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+</m:t>
                          </m:r>
                          <m:box>
                            <m:boxPr>
                              <m:ctrlP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f>
                                <m:f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8</m:t>
                                  </m:r>
                                </m:num>
                                <m:den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125</m:t>
                                  </m:r>
                                </m:den>
                              </m:f>
                            </m:e>
                          </m:box>
                        </m:num>
                        <m:den>
                          <m:sSup>
                            <m:sSupPr>
                              <m:ctrlP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𝑠</m:t>
                                  </m:r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+1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+9</m:t>
                          </m:r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box>
                            <m:box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f>
                                <m:f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253</m:t>
                                  </m:r>
                                </m:num>
                                <m:den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250</m:t>
                                  </m:r>
                                </m:den>
                              </m:f>
                            </m:e>
                          </m:box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𝑠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+1</m:t>
                              </m:r>
                            </m:e>
                          </m:d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box>
                            <m:box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f>
                                <m:f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253</m:t>
                                  </m:r>
                                </m:num>
                                <m:den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250</m:t>
                                  </m:r>
                                </m:den>
                              </m:f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+</m:t>
                              </m:r>
                              <m:box>
                                <m:box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boxPr>
                                <m:e>
                                  <m:argPr>
                                    <m:argSz m:val="-1"/>
                                  </m:argPr>
                                  <m:f>
                                    <m:fPr>
                                      <m:ctrlPr>
                                        <a:rPr lang="en-US" sz="2400" b="0" i="1" smtClean="0"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2400" b="0" i="1" smtClean="0"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  <m:t>8</m:t>
                                      </m:r>
                                    </m:num>
                                    <m:den>
                                      <m:r>
                                        <a:rPr lang="en-US" sz="2400" b="0" i="1" smtClean="0"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  <m:t>125</m:t>
                                      </m:r>
                                    </m:den>
                                  </m:f>
                                </m:e>
                              </m:box>
                            </m:e>
                          </m:box>
                        </m:num>
                        <m:den>
                          <m:sSup>
                            <m:sSupPr>
                              <m:ctrlP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𝑠</m:t>
                                  </m:r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+1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+9</m:t>
                          </m:r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box>
                            <m:boxPr>
                              <m:ctrlP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f>
                                <m:f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253</m:t>
                                  </m:r>
                                </m:num>
                                <m:den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250</m:t>
                                  </m:r>
                                </m:den>
                              </m:f>
                            </m:e>
                          </m:box>
                          <m:d>
                            <m:dPr>
                              <m:ctrlP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𝑠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+1</m:t>
                              </m:r>
                            </m:e>
                          </m:d>
                          <m: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box>
                            <m:boxPr>
                              <m:ctrlP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f>
                                <m:f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237</m:t>
                                  </m:r>
                                </m:num>
                                <m:den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250</m:t>
                                  </m:r>
                                </m:den>
                              </m:f>
                            </m:e>
                          </m:box>
                        </m:num>
                        <m:den>
                          <m:sSup>
                            <m:sSupPr>
                              <m:ctrlP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𝑠</m:t>
                                  </m:r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+1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+9</m:t>
                          </m:r>
                        </m:den>
                      </m:f>
                    </m:oMath>
                  </m:oMathPara>
                </a14:m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9382" y="232756"/>
                <a:ext cx="11579629" cy="5603522"/>
              </a:xfrm>
              <a:prstGeom prst="rect">
                <a:avLst/>
              </a:prstGeom>
              <a:blipFill>
                <a:blip r:embed="rId2"/>
                <a:stretch>
                  <a:fillRect l="-8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(c) ASU Math - SOMSS - Scott Surgent. Report any errors to surgent@asu.edu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20118-D88A-447E-A1A6-9AD3369EA6E6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13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273558" y="225133"/>
                <a:ext cx="11671831" cy="590578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We have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𝑠</m:t>
                            </m:r>
                          </m:e>
                          <m:sup>
                            <m: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4</m:t>
                            </m:r>
                          </m:sup>
                        </m:sSup>
                        <m: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+2</m:t>
                        </m:r>
                      </m:num>
                      <m:den>
                        <m:sSup>
                          <m:sSupPr>
                            <m:ctrlP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𝑠</m:t>
                            </m:r>
                          </m:e>
                          <m:sup>
                            <m: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3</m:t>
                            </m:r>
                          </m:sup>
                        </m:sSup>
                        <m:d>
                          <m:dPr>
                            <m:ctrlP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𝑠</m:t>
                                </m:r>
                              </m:e>
                              <m:sup>
                                <m:r>
                                  <a:rPr lang="en-US" sz="24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+2</m:t>
                            </m:r>
                            <m: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𝑠</m:t>
                            </m:r>
                            <m: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+10</m:t>
                            </m:r>
                          </m:e>
                        </m:d>
                      </m:den>
                    </m:f>
                    <m:r>
                      <a:rPr lang="en-US" sz="240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box>
                          <m:boxPr>
                            <m:ctrlP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boxPr>
                          <m:e>
                            <m:argPr>
                              <m:argSz m:val="-1"/>
                            </m:argPr>
                            <m:f>
                              <m:f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4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3</m:t>
                                </m:r>
                              </m:num>
                              <m:den>
                                <m:r>
                                  <a:rPr lang="en-US" sz="24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250</m:t>
                                </m:r>
                              </m:den>
                            </m:f>
                          </m:e>
                        </m:box>
                      </m:num>
                      <m:den>
                        <m: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𝑠</m:t>
                        </m:r>
                      </m:den>
                    </m:f>
                    <m:r>
                      <a:rPr lang="en-US" sz="24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+</m:t>
                    </m:r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box>
                          <m:boxPr>
                            <m:ctrlP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boxPr>
                          <m:e>
                            <m:argPr>
                              <m:argSz m:val="-1"/>
                            </m:argPr>
                            <m:f>
                              <m:f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4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US" sz="24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25</m:t>
                                </m:r>
                              </m:den>
                            </m:f>
                          </m:e>
                        </m:box>
                      </m:num>
                      <m:den>
                        <m:sSup>
                          <m:sSupPr>
                            <m:ctrlP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𝑠</m:t>
                            </m:r>
                          </m:e>
                          <m:sup>
                            <m: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US" sz="24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+</m:t>
                    </m:r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box>
                          <m:boxPr>
                            <m:ctrlP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boxPr>
                          <m:e>
                            <m:argPr>
                              <m:argSz m:val="-1"/>
                            </m:argPr>
                            <m:f>
                              <m:f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4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US" sz="24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5</m:t>
                                </m:r>
                              </m:den>
                            </m:f>
                          </m:e>
                        </m:box>
                      </m:num>
                      <m:den>
                        <m:sSup>
                          <m:sSupPr>
                            <m:ctrlP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𝑠</m:t>
                            </m:r>
                          </m:e>
                          <m:sup>
                            <m: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3</m:t>
                            </m:r>
                          </m:sup>
                        </m:sSup>
                      </m:den>
                    </m:f>
                    <m:r>
                      <a:rPr lang="en-US" sz="24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+</m:t>
                    </m:r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d>
                          <m:dPr>
                            <m:ctrlP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box>
                              <m:box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boxPr>
                              <m:e>
                                <m:argPr>
                                  <m:argSz m:val="-1"/>
                                </m:argPr>
                                <m:f>
                                  <m:fPr>
                                    <m:ctrlPr>
                                      <a:rPr lang="en-US" sz="2400" i="1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253</m:t>
                                    </m:r>
                                  </m:num>
                                  <m:den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250</m:t>
                                    </m:r>
                                  </m:den>
                                </m:f>
                              </m:e>
                            </m:box>
                          </m:e>
                        </m:d>
                        <m: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𝑠</m:t>
                        </m:r>
                        <m: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+</m:t>
                        </m:r>
                        <m:box>
                          <m:boxPr>
                            <m:ctrlP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boxPr>
                          <m:e>
                            <m:argPr>
                              <m:argSz m:val="-1"/>
                            </m:argPr>
                            <m:f>
                              <m:f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4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8</m:t>
                                </m:r>
                              </m:num>
                              <m:den>
                                <m:r>
                                  <a:rPr lang="en-US" sz="24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125</m:t>
                                </m:r>
                              </m:den>
                            </m:f>
                          </m:e>
                        </m:box>
                      </m:num>
                      <m:den>
                        <m:sSup>
                          <m:sSupPr>
                            <m:ctrlP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𝑠</m:t>
                            </m:r>
                          </m:e>
                          <m:sup>
                            <m: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+2</m:t>
                        </m:r>
                        <m: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𝑠</m:t>
                        </m:r>
                        <m: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+10</m:t>
                        </m:r>
                      </m:den>
                    </m:f>
                    <m:r>
                      <a:rPr lang="en-US" sz="240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.</m:t>
                    </m:r>
                  </m:oMath>
                </a14:m>
                <a:endPara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Now we have</a:t>
                </a:r>
              </a:p>
              <a:p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𝑠</m:t>
                              </m:r>
                            </m:e>
                            <m:sup>
                              <m: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4</m:t>
                              </m:r>
                            </m:sup>
                          </m:sSup>
                          <m: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+2</m:t>
                          </m:r>
                        </m:num>
                        <m:den>
                          <m:sSup>
                            <m:sSupPr>
                              <m:ctrlP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𝑠</m:t>
                              </m:r>
                            </m:e>
                            <m:sup>
                              <m: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3</m:t>
                              </m:r>
                            </m:sup>
                          </m:sSup>
                          <m:d>
                            <m:dPr>
                              <m:ctrlP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𝑠</m:t>
                                  </m:r>
                                </m:e>
                                <m:sup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+2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𝑠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+10</m:t>
                              </m:r>
                            </m:e>
                          </m:d>
                        </m:den>
                      </m:f>
                      <m:r>
                        <a:rPr lang="en-US" sz="240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box>
                            <m:boxPr>
                              <m:ctrlP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f>
                                <m:f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250</m:t>
                                  </m:r>
                                </m:den>
                              </m:f>
                            </m:e>
                          </m:box>
                        </m:num>
                        <m:den>
                          <m: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𝑠</m:t>
                          </m:r>
                        </m:den>
                      </m:f>
                      <m:r>
                        <a:rPr lang="en-US" sz="2400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box>
                            <m:boxPr>
                              <m:ctrlP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f>
                                <m:f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25</m:t>
                                  </m:r>
                                </m:den>
                              </m:f>
                            </m:e>
                          </m:box>
                        </m:num>
                        <m:den>
                          <m:sSup>
                            <m:sSupPr>
                              <m:ctrlP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𝑠</m:t>
                              </m:r>
                            </m:e>
                            <m:sup>
                              <m: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sz="2400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box>
                            <m:boxPr>
                              <m:ctrlP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f>
                                <m:f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5</m:t>
                                  </m:r>
                                </m:den>
                              </m:f>
                            </m:e>
                          </m:box>
                        </m:num>
                        <m:den>
                          <m:sSup>
                            <m:sSupPr>
                              <m:ctrlP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𝑠</m:t>
                              </m:r>
                            </m:e>
                            <m:sup>
                              <m: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box>
                            <m:boxPr>
                              <m:ctrlP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f>
                                <m:f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253</m:t>
                                  </m:r>
                                </m:num>
                                <m:den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250</m:t>
                                  </m:r>
                                </m:den>
                              </m:f>
                            </m:e>
                          </m:box>
                          <m:d>
                            <m:dPr>
                              <m:ctrlP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𝑠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+1</m:t>
                              </m:r>
                            </m:e>
                          </m:d>
                          <m: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box>
                            <m:boxPr>
                              <m:ctrlP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f>
                                <m:f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237</m:t>
                                  </m:r>
                                </m:num>
                                <m:den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250</m:t>
                                  </m:r>
                                </m:den>
                              </m:f>
                            </m:e>
                          </m:box>
                        </m:num>
                        <m:den>
                          <m:sSup>
                            <m:sSupPr>
                              <m:ctrlP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𝑠</m:t>
                                  </m:r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+1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+9</m:t>
                          </m:r>
                        </m:den>
                      </m:f>
                    </m:oMath>
                  </m:oMathPara>
                </a14:m>
                <a:endPara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box>
                            <m:boxPr>
                              <m:ctrlP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f>
                                <m:f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250</m:t>
                                  </m:r>
                                </m:den>
                              </m:f>
                            </m:e>
                          </m:box>
                        </m:num>
                        <m:den>
                          <m: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𝑠</m:t>
                          </m:r>
                        </m:den>
                      </m:f>
                      <m:r>
                        <a:rPr lang="en-US" sz="2400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box>
                            <m:boxPr>
                              <m:ctrlP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f>
                                <m:f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25</m:t>
                                  </m:r>
                                </m:den>
                              </m:f>
                            </m:e>
                          </m:box>
                        </m:num>
                        <m:den>
                          <m:sSup>
                            <m:sSupPr>
                              <m:ctrlP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𝑠</m:t>
                              </m:r>
                            </m:e>
                            <m:sup>
                              <m: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sz="2400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box>
                            <m:boxPr>
                              <m:ctrlP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f>
                                <m:f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5</m:t>
                                  </m:r>
                                </m:den>
                              </m:f>
                            </m:e>
                          </m:box>
                        </m:num>
                        <m:den>
                          <m:sSup>
                            <m:sSupPr>
                              <m:ctrlP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𝑠</m:t>
                              </m:r>
                            </m:e>
                            <m:sup>
                              <m: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  <m:r>
                        <a:rPr lang="en-US" sz="2400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box>
                            <m:boxPr>
                              <m:ctrlP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f>
                                <m:f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253</m:t>
                                  </m:r>
                                </m:num>
                                <m:den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250</m:t>
                                  </m:r>
                                </m:den>
                              </m:f>
                            </m:e>
                          </m:box>
                          <m:d>
                            <m:dPr>
                              <m:ctrlP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𝑠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+1</m:t>
                              </m:r>
                            </m:e>
                          </m:d>
                        </m:num>
                        <m:den>
                          <m:sSup>
                            <m:sSupPr>
                              <m:ctrlP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𝑠</m:t>
                                  </m:r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+1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+9</m:t>
                          </m:r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box>
                            <m:box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f>
                                <m:f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237</m:t>
                                  </m:r>
                                </m:num>
                                <m:den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250</m:t>
                                  </m:r>
                                </m:den>
                              </m:f>
                            </m:e>
                          </m:box>
                        </m:num>
                        <m:den>
                          <m:sSup>
                            <m:s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𝑠</m:t>
                                  </m:r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+1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+9</m:t>
                          </m:r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 .</m:t>
                      </m:r>
                    </m:oMath>
                  </m:oMathPara>
                </a14:m>
                <a:endPara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Thus,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𝑦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𝐿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−1</m:t>
                        </m:r>
                      </m:sup>
                    </m:sSup>
                    <m:d>
                      <m:dPr>
                        <m:begChr m:val="{"/>
                        <m:endChr m:val="}"/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−</m:t>
                            </m:r>
                            <m:box>
                              <m:box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boxPr>
                              <m:e>
                                <m:argPr>
                                  <m:argSz m:val="-1"/>
                                </m:argPr>
                                <m:f>
                                  <m:fPr>
                                    <m:ctrlPr>
                                      <a:rPr lang="en-US" sz="2400" i="1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3</m:t>
                                    </m:r>
                                  </m:num>
                                  <m:den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250</m:t>
                                    </m:r>
                                  </m:den>
                                </m:f>
                              </m:e>
                            </m:box>
                          </m:num>
                          <m:den>
                            <m: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𝑠</m:t>
                            </m:r>
                          </m:den>
                        </m:f>
                        <m: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+</m:t>
                        </m:r>
                        <m:f>
                          <m:fPr>
                            <m:ctrlP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−</m:t>
                            </m:r>
                            <m:box>
                              <m:box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boxPr>
                              <m:e>
                                <m:argPr>
                                  <m:argSz m:val="-1"/>
                                </m:argPr>
                                <m:f>
                                  <m:fPr>
                                    <m:ctrlPr>
                                      <a:rPr lang="en-US" sz="2400" i="1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25</m:t>
                                    </m:r>
                                  </m:den>
                                </m:f>
                              </m:e>
                            </m:box>
                          </m:num>
                          <m:den>
                            <m:sSup>
                              <m:sSup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𝑠</m:t>
                                </m:r>
                              </m:e>
                              <m:sup>
                                <m:r>
                                  <a:rPr lang="en-US" sz="24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</m:sup>
                            </m:sSup>
                          </m:den>
                        </m:f>
                        <m: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+</m:t>
                        </m:r>
                        <m:f>
                          <m:fPr>
                            <m:ctrlP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box>
                              <m:box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boxPr>
                              <m:e>
                                <m:argPr>
                                  <m:argSz m:val="-1"/>
                                </m:argPr>
                                <m:f>
                                  <m:fPr>
                                    <m:ctrlPr>
                                      <a:rPr lang="en-US" sz="2400" i="1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5</m:t>
                                    </m:r>
                                  </m:den>
                                </m:f>
                              </m:e>
                            </m:box>
                          </m:num>
                          <m:den>
                            <m:sSup>
                              <m:sSup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𝑠</m:t>
                                </m:r>
                              </m:e>
                              <m:sup>
                                <m:r>
                                  <a:rPr lang="en-US" sz="24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3</m:t>
                                </m:r>
                              </m:sup>
                            </m:sSup>
                          </m:den>
                        </m:f>
                        <m: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+</m:t>
                        </m:r>
                        <m:f>
                          <m:fPr>
                            <m:ctrlP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box>
                              <m:box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boxPr>
                              <m:e>
                                <m:argPr>
                                  <m:argSz m:val="-1"/>
                                </m:argPr>
                                <m:f>
                                  <m:fPr>
                                    <m:ctrlPr>
                                      <a:rPr lang="en-US" sz="2400" i="1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253</m:t>
                                    </m:r>
                                  </m:num>
                                  <m:den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250</m:t>
                                    </m:r>
                                  </m:den>
                                </m:f>
                              </m:e>
                            </m:box>
                            <m:d>
                              <m:d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𝑠</m:t>
                                </m:r>
                                <m:r>
                                  <a:rPr lang="en-US" sz="24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+1</m:t>
                                </m:r>
                              </m:e>
                            </m:d>
                          </m:num>
                          <m:den>
                            <m:sSup>
                              <m:sSup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en-US" sz="2400" i="1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𝑠</m:t>
                                    </m:r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+1</m:t>
                                    </m:r>
                                  </m:e>
                                </m:d>
                              </m:e>
                              <m:sup>
                                <m:r>
                                  <a:rPr lang="en-US" sz="24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+9</m:t>
                            </m:r>
                          </m:den>
                        </m:f>
                        <m: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box>
                              <m:box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boxPr>
                              <m:e>
                                <m:argPr>
                                  <m:argSz m:val="-1"/>
                                </m:argPr>
                                <m:f>
                                  <m:fPr>
                                    <m:ctrlPr>
                                      <a:rPr lang="en-US" sz="2400" i="1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237</m:t>
                                    </m:r>
                                  </m:num>
                                  <m:den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250</m:t>
                                    </m:r>
                                  </m:den>
                                </m:f>
                              </m:e>
                            </m:box>
                          </m:num>
                          <m:den>
                            <m:sSup>
                              <m:sSup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en-US" sz="2400" i="1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𝑠</m:t>
                                    </m:r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+1</m:t>
                                    </m:r>
                                  </m:e>
                                </m:d>
                              </m:e>
                              <m:sup>
                                <m:r>
                                  <a:rPr lang="en-US" sz="24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+9</m:t>
                            </m:r>
                          </m:den>
                        </m:f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.</m:t>
                    </m:r>
                  </m:oMath>
                </a14:m>
                <a:endPara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final answer is on the next side.</a:t>
                </a:r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3558" y="225133"/>
                <a:ext cx="11671831" cy="5905784"/>
              </a:xfrm>
              <a:prstGeom prst="rect">
                <a:avLst/>
              </a:prstGeom>
              <a:blipFill>
                <a:blip r:embed="rId2"/>
                <a:stretch>
                  <a:fillRect l="-836" b="-144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44616" y="2973791"/>
            <a:ext cx="1809750" cy="295275"/>
          </a:xfrm>
          <a:prstGeom prst="rect">
            <a:avLst/>
          </a:prstGeom>
        </p:spPr>
      </p:pic>
      <p:cxnSp>
        <p:nvCxnSpPr>
          <p:cNvPr id="5" name="Straight Arrow Connector 4"/>
          <p:cNvCxnSpPr/>
          <p:nvPr/>
        </p:nvCxnSpPr>
        <p:spPr>
          <a:xfrm flipV="1">
            <a:off x="8811491" y="2377440"/>
            <a:ext cx="299258" cy="573578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H="1">
            <a:off x="7257011" y="3269066"/>
            <a:ext cx="207818" cy="380221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(c) ASU Math - SOMSS - Scott Surgent. Report any errors to surgent@asu.edu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20118-D88A-447E-A1A6-9AD3369EA6E6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427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374072" y="274320"/>
                <a:ext cx="11513127" cy="409496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We have</a:t>
                </a:r>
                <a14:m>
                  <m:oMath xmlns:m="http://schemas.openxmlformats.org/officeDocument/2006/math">
                    <m:r>
                      <a:rPr lang="en-US" sz="2400" dirty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US" sz="24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𝑦</m:t>
                    </m:r>
                    <m:r>
                      <a:rPr lang="en-US" sz="24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𝐿</m:t>
                        </m:r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−1</m:t>
                        </m:r>
                      </m:sup>
                    </m:sSup>
                    <m:d>
                      <m:dPr>
                        <m:begChr m:val="{"/>
                        <m:endChr m:val="}"/>
                        <m:ctrlP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−</m:t>
                            </m:r>
                            <m:box>
                              <m:box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boxPr>
                              <m:e>
                                <m:argPr>
                                  <m:argSz m:val="-1"/>
                                </m:argPr>
                                <m:f>
                                  <m:fPr>
                                    <m:ctrlPr>
                                      <a:rPr lang="en-US" sz="2400" i="1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3</m:t>
                                    </m:r>
                                  </m:num>
                                  <m:den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250</m:t>
                                    </m:r>
                                  </m:den>
                                </m:f>
                              </m:e>
                            </m:box>
                          </m:num>
                          <m:den>
                            <m: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𝑠</m:t>
                            </m:r>
                          </m:den>
                        </m:f>
                        <m: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+</m:t>
                        </m:r>
                        <m:f>
                          <m:fPr>
                            <m:ctrlP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−</m:t>
                            </m:r>
                            <m:box>
                              <m:box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boxPr>
                              <m:e>
                                <m:argPr>
                                  <m:argSz m:val="-1"/>
                                </m:argPr>
                                <m:f>
                                  <m:fPr>
                                    <m:ctrlPr>
                                      <a:rPr lang="en-US" sz="2400" i="1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25</m:t>
                                    </m:r>
                                  </m:den>
                                </m:f>
                              </m:e>
                            </m:box>
                          </m:num>
                          <m:den>
                            <m:sSup>
                              <m:sSup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𝑠</m:t>
                                </m:r>
                              </m:e>
                              <m:sup>
                                <m:r>
                                  <a:rPr lang="en-US" sz="24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</m:sup>
                            </m:sSup>
                          </m:den>
                        </m:f>
                        <m: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+</m:t>
                        </m:r>
                        <m:f>
                          <m:fPr>
                            <m:ctrlP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box>
                              <m:box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boxPr>
                              <m:e>
                                <m:argPr>
                                  <m:argSz m:val="-1"/>
                                </m:argPr>
                                <m:f>
                                  <m:fPr>
                                    <m:ctrlPr>
                                      <a:rPr lang="en-US" sz="2400" i="1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5</m:t>
                                    </m:r>
                                  </m:den>
                                </m:f>
                              </m:e>
                            </m:box>
                          </m:num>
                          <m:den>
                            <m:sSup>
                              <m:sSup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𝑠</m:t>
                                </m:r>
                              </m:e>
                              <m:sup>
                                <m:r>
                                  <a:rPr lang="en-US" sz="24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3</m:t>
                                </m:r>
                              </m:sup>
                            </m:sSup>
                          </m:den>
                        </m:f>
                        <m: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+</m:t>
                        </m:r>
                        <m:f>
                          <m:fPr>
                            <m:ctrlP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box>
                              <m:box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boxPr>
                              <m:e>
                                <m:argPr>
                                  <m:argSz m:val="-1"/>
                                </m:argPr>
                                <m:f>
                                  <m:fPr>
                                    <m:ctrlPr>
                                      <a:rPr lang="en-US" sz="2400" i="1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253</m:t>
                                    </m:r>
                                  </m:num>
                                  <m:den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250</m:t>
                                    </m:r>
                                  </m:den>
                                </m:f>
                              </m:e>
                            </m:box>
                            <m:d>
                              <m:d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𝑠</m:t>
                                </m:r>
                                <m:r>
                                  <a:rPr lang="en-US" sz="24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+1</m:t>
                                </m:r>
                              </m:e>
                            </m:d>
                          </m:num>
                          <m:den>
                            <m:sSup>
                              <m:sSup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en-US" sz="2400" i="1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𝑠</m:t>
                                    </m:r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+1</m:t>
                                    </m:r>
                                  </m:e>
                                </m:d>
                              </m:e>
                              <m:sup>
                                <m:r>
                                  <a:rPr lang="en-US" sz="24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+9</m:t>
                            </m:r>
                          </m:den>
                        </m:f>
                        <m: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box>
                              <m:box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boxPr>
                              <m:e>
                                <m:argPr>
                                  <m:argSz m:val="-1"/>
                                </m:argPr>
                                <m:f>
                                  <m:fPr>
                                    <m:ctrlPr>
                                      <a:rPr lang="en-US" sz="2400" i="1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237</m:t>
                                    </m:r>
                                  </m:num>
                                  <m:den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250</m:t>
                                    </m:r>
                                  </m:den>
                                </m:f>
                              </m:e>
                            </m:box>
                          </m:num>
                          <m:den>
                            <m:sSup>
                              <m:sSup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en-US" sz="2400" i="1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𝑠</m:t>
                                    </m:r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+1</m:t>
                                    </m:r>
                                  </m:e>
                                </m:d>
                              </m:e>
                              <m:sup>
                                <m:r>
                                  <a:rPr lang="en-US" sz="24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+9</m:t>
                            </m:r>
                          </m:den>
                        </m:f>
                      </m:e>
                    </m:d>
                    <m:r>
                      <a:rPr lang="en-US" sz="24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.</m:t>
                    </m:r>
                  </m:oMath>
                </a14:m>
                <a:endPara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Balance with constants when necessary:</a:t>
                </a:r>
              </a:p>
              <a:p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𝑦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=−</m:t>
                      </m:r>
                      <m:f>
                        <m:f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250</m:t>
                          </m:r>
                        </m:den>
                      </m:f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𝐿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−1</m:t>
                          </m:r>
                        </m:sup>
                      </m:sSup>
                      <m:d>
                        <m:dPr>
                          <m:begChr m:val="{"/>
                          <m:endChr m:val="}"/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𝑠</m:t>
                              </m:r>
                            </m:den>
                          </m:f>
                        </m:e>
                      </m:d>
                      <m:r>
                        <a:rPr lang="en-US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25</m:t>
                          </m:r>
                        </m:den>
                      </m:f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𝐿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−1</m:t>
                          </m:r>
                        </m:sup>
                      </m:sSup>
                      <m:d>
                        <m:dPr>
                          <m:begChr m:val="{"/>
                          <m:endChr m:val="}"/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US" sz="20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𝑠</m:t>
                                  </m:r>
                                </m:e>
                                <m:sup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</m:e>
                      </m:d>
                      <m:r>
                        <a:rPr lang="en-US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5</m:t>
                          </m:r>
                        </m:den>
                      </m:f>
                      <m:r>
                        <a:rPr lang="en-US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⋅</m:t>
                      </m:r>
                      <m:f>
                        <m:fPr>
                          <m:ctrlP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𝐿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−1</m:t>
                          </m:r>
                        </m:sup>
                      </m:sSup>
                      <m:d>
                        <m:dPr>
                          <m:begChr m:val="{"/>
                          <m:endChr m:val="}"/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US" sz="20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𝑠</m:t>
                                  </m:r>
                                </m:e>
                                <m:sup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3</m:t>
                                  </m:r>
                                </m:sup>
                              </m:sSup>
                            </m:den>
                          </m:f>
                        </m:e>
                      </m:d>
                      <m:r>
                        <a:rPr lang="en-US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253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250</m:t>
                          </m:r>
                        </m:den>
                      </m:f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𝐿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−1</m:t>
                          </m:r>
                        </m:sup>
                      </m:sSup>
                      <m:d>
                        <m:dPr>
                          <m:begChr m:val="{"/>
                          <m:endChr m:val="}"/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𝑠</m:t>
                              </m:r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+1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US" sz="20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sz="2000" b="0" i="1" smtClean="0"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2000" b="0" i="1" smtClean="0"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  <m:t>𝑠</m:t>
                                      </m:r>
                                      <m:r>
                                        <a:rPr lang="en-US" sz="2000" b="0" i="1" smtClean="0"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  <m:t>+1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+9</m:t>
                              </m:r>
                            </m:den>
                          </m:f>
                        </m:e>
                      </m:d>
                      <m:r>
                        <a:rPr lang="en-US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237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250</m:t>
                          </m:r>
                        </m:den>
                      </m:f>
                      <m:r>
                        <a:rPr lang="en-US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⋅</m:t>
                      </m:r>
                      <m:f>
                        <m:fPr>
                          <m:ctrlP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</m:den>
                      </m:f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𝐿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−1</m:t>
                          </m:r>
                        </m:sup>
                      </m:sSup>
                      <m:d>
                        <m:dPr>
                          <m:begChr m:val="{"/>
                          <m:endChr m:val="}"/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3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US" sz="20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sz="2000" b="0" i="1" smtClean="0"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2000" b="0" i="1" smtClean="0"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  <m:t>𝑠</m:t>
                                      </m:r>
                                      <m:r>
                                        <a:rPr lang="en-US" sz="2000" b="0" i="1" smtClean="0"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  <m:t>+1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+9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US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𝑦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=−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250</m:t>
                          </m:r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25</m:t>
                          </m:r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𝑡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10</m:t>
                          </m:r>
                        </m:den>
                      </m:f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𝑡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253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250</m:t>
                          </m:r>
                        </m:den>
                      </m:f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𝑡</m:t>
                          </m:r>
                        </m:sup>
                      </m:sSup>
                      <m:func>
                        <m:func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400" b="0" i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cos</m:t>
                          </m:r>
                        </m:fName>
                        <m:e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3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𝑡</m:t>
                              </m:r>
                            </m:e>
                          </m:d>
                        </m:e>
                      </m:func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79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250</m:t>
                          </m:r>
                        </m:den>
                      </m:f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𝑡</m:t>
                          </m:r>
                        </m:sup>
                      </m:sSup>
                      <m:func>
                        <m:func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400" b="0" i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sin</m:t>
                          </m:r>
                        </m:fName>
                        <m:e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3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𝑡</m:t>
                              </m:r>
                            </m:e>
                          </m:d>
                        </m:e>
                      </m:func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.</m:t>
                      </m:r>
                    </m:oMath>
                  </m:oMathPara>
                </a14:m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4072" y="274320"/>
                <a:ext cx="11513127" cy="4094967"/>
              </a:xfrm>
              <a:prstGeom prst="rect">
                <a:avLst/>
              </a:prstGeom>
              <a:blipFill>
                <a:blip r:embed="rId2"/>
                <a:stretch>
                  <a:fillRect l="-79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24566" y="3074582"/>
            <a:ext cx="1704975" cy="409575"/>
          </a:xfrm>
          <a:prstGeom prst="rect">
            <a:avLst/>
          </a:prstGeom>
        </p:spPr>
      </p:pic>
      <p:cxnSp>
        <p:nvCxnSpPr>
          <p:cNvPr id="5" name="Straight Arrow Connector 4"/>
          <p:cNvCxnSpPr/>
          <p:nvPr/>
        </p:nvCxnSpPr>
        <p:spPr>
          <a:xfrm flipH="1" flipV="1">
            <a:off x="9202189" y="2876204"/>
            <a:ext cx="207818" cy="241069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H="1">
            <a:off x="8578735" y="3279369"/>
            <a:ext cx="872836" cy="353293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8866908" y="2876204"/>
            <a:ext cx="725979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(c) ASU Math - SOMSS - Scott Surgent. Report any errors to surgent@asu.edu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20118-D88A-447E-A1A6-9AD3369EA6E6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444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226" y="251670"/>
            <a:ext cx="11526473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Advantages of using Laplace Transforms to Solve IVPs</a:t>
            </a: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converts an IVP into an algebraic process in which the solution of the equation is the solution of the IVP.</a:t>
            </a: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handles initial conditions up front, not at the end of the process.</a:t>
            </a: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is “algorithmic” in that it follows a set process.</a:t>
            </a: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handles non-homogeneous forcing functions, and is especially useful when the forcing function is discontinuous or an impulse.</a:t>
            </a: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is cool.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(c) ASU Math - SOMSS - Scott Surgent. Report any errors to surgent@asu.edu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20118-D88A-447E-A1A6-9AD3369EA6E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42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302004" y="293615"/>
                <a:ext cx="11593585" cy="604633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Example: 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Solve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′′</m:t>
                        </m:r>
                      </m:sup>
                    </m:sSup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+2</m:t>
                    </m:r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−15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=2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𝑦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=1, </m:t>
                    </m:r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Solution: 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Apply the Laplace Transform operator to both sides:</a:t>
                </a:r>
              </a:p>
              <a:p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𝐿</m:t>
                      </m:r>
                      <m:d>
                        <m:dPr>
                          <m:begChr m:val="{"/>
                          <m:endChr m:val="}"/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′′</m:t>
                              </m:r>
                            </m:sup>
                          </m:s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+2</m:t>
                          </m:r>
                          <m:sSup>
                            <m:s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−15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𝐿</m:t>
                      </m:r>
                      <m:d>
                        <m:dPr>
                          <m:begChr m:val="{"/>
                          <m:endChr m:val="}"/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By linearity, 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distribute 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operator and move coefficients to the front:</a:t>
                </a:r>
              </a:p>
              <a:p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𝐿</m:t>
                      </m:r>
                      <m:d>
                        <m:dPr>
                          <m:begChr m:val="{"/>
                          <m:endChr m:val="}"/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′′</m:t>
                              </m:r>
                            </m:sup>
                          </m:sSup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+2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𝐿</m:t>
                      </m:r>
                      <m:d>
                        <m:dPr>
                          <m:begChr m:val="{"/>
                          <m:endChr m:val="}"/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−15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𝐿</m:t>
                      </m:r>
                      <m:d>
                        <m:dPr>
                          <m:begChr m:val="{"/>
                          <m:endChr m:val="}"/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=2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𝐿</m:t>
                      </m:r>
                      <m:d>
                        <m:dPr>
                          <m:begChr m:val="{"/>
                          <m:endChr m:val="}"/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Expand 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left side:</a:t>
                </a:r>
              </a:p>
              <a:p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limLow>
                        <m:limLow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limLowPr>
                        <m:e>
                          <m:groupChr>
                            <m:groupChrPr>
                              <m:chr m:val="⏟"/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groupChrPr>
                            <m:e>
                              <m:sSup>
                                <m:sSup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𝑠</m:t>
                                  </m:r>
                                </m:e>
                                <m:sup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𝐿</m:t>
                              </m:r>
                              <m:d>
                                <m:dPr>
                                  <m:begChr m:val="{"/>
                                  <m:endChr m:val="}"/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𝑦</m:t>
                                  </m:r>
                                </m:e>
                              </m:d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−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𝑠𝑦</m:t>
                              </m:r>
                              <m:d>
                                <m:d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0</m:t>
                                  </m:r>
                                </m:e>
                              </m:d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−</m:t>
                              </m:r>
                              <m:sSup>
                                <m:sSup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𝑦</m:t>
                                  </m:r>
                                </m:e>
                                <m:sup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′</m:t>
                                  </m:r>
                                </m:sup>
                              </m:sSup>
                              <m:d>
                                <m:d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0</m:t>
                                  </m:r>
                                </m:e>
                              </m:d>
                            </m:e>
                          </m:groupChr>
                        </m:e>
                        <m:lim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𝐿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{</m:t>
                          </m:r>
                          <m:sSup>
                            <m:s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′′</m:t>
                              </m:r>
                            </m:sup>
                          </m:sSup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}</m:t>
                          </m:r>
                        </m:lim>
                      </m:limLow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+2</m:t>
                      </m:r>
                      <m:limLow>
                        <m:limLow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limLowPr>
                        <m:e>
                          <m:groupChr>
                            <m:groupChrPr>
                              <m:chr m:val="⏟"/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groupChrPr>
                            <m:e>
                              <m:d>
                                <m:d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𝑠𝐿</m:t>
                                  </m:r>
                                  <m:d>
                                    <m:dPr>
                                      <m:begChr m:val="{"/>
                                      <m:endChr m:val="}"/>
                                      <m:ctrlPr>
                                        <a:rPr lang="en-US" sz="2400" b="0" i="1" smtClean="0"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2400" b="0" i="1" smtClean="0"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  <m:t>𝑦</m:t>
                                      </m:r>
                                    </m:e>
                                  </m:d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−</m:t>
                                  </m:r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𝑦</m:t>
                                  </m:r>
                                  <m:d>
                                    <m:dPr>
                                      <m:ctrlPr>
                                        <a:rPr lang="en-US" sz="2400" b="0" i="1" smtClean="0"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2400" b="0" i="1" smtClean="0"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  <m:t>0</m:t>
                                      </m:r>
                                    </m:e>
                                  </m:d>
                                </m:e>
                              </m:d>
                            </m:e>
                          </m:groupChr>
                        </m:e>
                        <m:lim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𝐿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{</m:t>
                          </m:r>
                          <m:sSup>
                            <m:s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′</m:t>
                              </m:r>
                            </m:sup>
                          </m:sSup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}</m:t>
                          </m:r>
                        </m:lim>
                      </m:limLow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−15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𝐿</m:t>
                      </m:r>
                      <m:d>
                        <m:dPr>
                          <m:begChr m:val="{"/>
                          <m:endChr m:val="}"/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𝑦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=2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𝐿</m:t>
                      </m:r>
                      <m:d>
                        <m:dPr>
                          <m:begChr m:val="{"/>
                          <m:endChr m:val="}"/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.</m:t>
                      </m:r>
                    </m:oMath>
                  </m:oMathPara>
                </a14:m>
                <a:endParaRPr lang="en-US" sz="2400" b="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Note that this is the step in which the initial conditions are handled.   (continued…)</a:t>
                </a: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2004" y="293615"/>
                <a:ext cx="11593585" cy="6046335"/>
              </a:xfrm>
              <a:prstGeom prst="rect">
                <a:avLst/>
              </a:prstGeom>
              <a:blipFill>
                <a:blip r:embed="rId2"/>
                <a:stretch>
                  <a:fillRect l="-842" t="-806" b="-14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(c) ASU Math - SOMSS - Scott Surgent. Report any errors to surgent@asu.edu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20118-D88A-447E-A1A6-9AD3369EA6E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814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309966" y="356460"/>
                <a:ext cx="11577234" cy="615873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From the previous slide, we have</a:t>
                </a:r>
              </a:p>
              <a:p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𝑠</m:t>
                          </m:r>
                        </m:e>
                        <m:sup>
                          <m: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𝐿</m:t>
                      </m:r>
                      <m:d>
                        <m:dPr>
                          <m:begChr m:val="{"/>
                          <m:endChr m:val="}"/>
                          <m:ctrlP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𝑦</m:t>
                          </m:r>
                        </m:e>
                      </m:d>
                      <m:r>
                        <a:rPr lang="en-US" sz="2400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r>
                        <a:rPr lang="en-US" sz="2400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𝑠𝑦</m:t>
                      </m:r>
                      <m:d>
                        <m:dPr>
                          <m:ctrlP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0</m:t>
                          </m:r>
                        </m:e>
                      </m:d>
                      <m:r>
                        <a:rPr lang="en-US" sz="2400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0</m:t>
                          </m:r>
                        </m:e>
                      </m:d>
                      <m:r>
                        <a:rPr lang="en-US" sz="2400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+2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40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𝑠𝐿</m:t>
                          </m:r>
                          <m:d>
                            <m:dPr>
                              <m:begChr m:val="{"/>
                              <m:endChr m:val="}"/>
                              <m:ctrlP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𝑦</m:t>
                              </m:r>
                            </m:e>
                          </m:d>
                          <m: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𝑦</m:t>
                          </m:r>
                          <m:d>
                            <m:dPr>
                              <m:ctrlP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0</m:t>
                              </m:r>
                            </m:e>
                          </m:d>
                        </m:e>
                      </m:d>
                      <m:r>
                        <a:rPr lang="en-US" sz="2400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−15</m:t>
                      </m:r>
                      <m:r>
                        <a:rPr lang="en-US" sz="2400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𝐿</m:t>
                      </m:r>
                      <m:d>
                        <m:dPr>
                          <m:begChr m:val="{"/>
                          <m:endChr m:val="}"/>
                          <m:ctrlP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𝑦</m:t>
                          </m:r>
                        </m:e>
                      </m:d>
                      <m:r>
                        <a:rPr lang="en-US" sz="2400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=2</m:t>
                      </m:r>
                      <m:r>
                        <a:rPr lang="en-US" sz="2400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𝐿</m:t>
                      </m:r>
                      <m:d>
                        <m:dPr>
                          <m:begChr m:val="{"/>
                          <m:endChr m:val="}"/>
                          <m:ctrlP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sz="2400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.</m:t>
                      </m:r>
                    </m:oMath>
                  </m:oMathPara>
                </a14:m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Since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𝑦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0</m:t>
                        </m:r>
                      </m:e>
                    </m:d>
                    <m:r>
                      <a:rPr lang="en-US" sz="2400" b="0" i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=1</m:t>
                    </m:r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and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0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=0</m:t>
                    </m:r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we have</a:t>
                </a:r>
              </a:p>
              <a:p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𝑠</m:t>
                          </m:r>
                        </m:e>
                        <m:sup>
                          <m: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𝐿</m:t>
                      </m:r>
                      <m:d>
                        <m:dPr>
                          <m:begChr m:val="{"/>
                          <m:endChr m:val="}"/>
                          <m:ctrlP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𝑦</m:t>
                          </m:r>
                        </m:e>
                      </m:d>
                      <m:r>
                        <a:rPr lang="en-US" sz="2400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r>
                        <a:rPr lang="en-US" sz="2400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𝑠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⋅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1</m:t>
                      </m:r>
                      <m:r>
                        <a:rPr lang="en-US" sz="2400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0</m:t>
                      </m:r>
                      <m:r>
                        <a:rPr lang="en-US" sz="2400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+2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40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𝑠𝐿</m:t>
                          </m:r>
                          <m:d>
                            <m:dPr>
                              <m:begChr m:val="{"/>
                              <m:endChr m:val="}"/>
                              <m:ctrlP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𝑦</m:t>
                              </m:r>
                            </m:e>
                          </m:d>
                          <m: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e>
                      </m:d>
                      <m:r>
                        <a:rPr lang="en-US" sz="2400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−15</m:t>
                      </m:r>
                      <m:r>
                        <a:rPr lang="en-US" sz="2400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𝐿</m:t>
                      </m:r>
                      <m:d>
                        <m:dPr>
                          <m:begChr m:val="{"/>
                          <m:endChr m:val="}"/>
                          <m:ctrlP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𝑦</m:t>
                          </m:r>
                        </m:e>
                      </m:d>
                      <m:r>
                        <a:rPr lang="en-US" sz="2400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=2</m:t>
                      </m:r>
                      <m:r>
                        <a:rPr lang="en-US" sz="2400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𝐿</m:t>
                      </m:r>
                      <m:d>
                        <m:dPr>
                          <m:begChr m:val="{"/>
                          <m:endChr m:val="}"/>
                          <m:ctrlP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𝑡</m:t>
                          </m:r>
                        </m:e>
                      </m:d>
                    </m:oMath>
                  </m:oMathPara>
                </a14:m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Simplify a little, distributing to clear parentheses:</a:t>
                </a:r>
              </a:p>
              <a:p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𝑠</m:t>
                          </m:r>
                        </m:e>
                        <m:sup>
                          <m: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𝐿</m:t>
                      </m:r>
                      <m:d>
                        <m:dPr>
                          <m:begChr m:val="{"/>
                          <m:endChr m:val="}"/>
                          <m:ctrlP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𝑦</m:t>
                          </m:r>
                        </m:e>
                      </m:d>
                      <m:r>
                        <a:rPr lang="en-US" sz="2400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𝑠</m:t>
                      </m:r>
                      <m:r>
                        <a:rPr lang="en-US" sz="2400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2</m:t>
                      </m:r>
                      <m:r>
                        <a:rPr lang="en-US" sz="240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𝑠𝐿</m:t>
                      </m:r>
                      <m:d>
                        <m:dPr>
                          <m:begChr m:val="{"/>
                          <m:endChr m:val="}"/>
                          <m:ctrlP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𝑦</m:t>
                          </m:r>
                        </m:e>
                      </m:d>
                      <m:r>
                        <a:rPr lang="en-US" sz="2400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2−</m:t>
                      </m:r>
                      <m:r>
                        <a:rPr lang="en-US" sz="2400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15</m:t>
                      </m:r>
                      <m:r>
                        <a:rPr lang="en-US" sz="2400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𝐿</m:t>
                      </m:r>
                      <m:d>
                        <m:dPr>
                          <m:begChr m:val="{"/>
                          <m:endChr m:val="}"/>
                          <m:ctrlP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𝑦</m:t>
                          </m:r>
                        </m:e>
                      </m:d>
                      <m:r>
                        <a:rPr lang="en-US" sz="2400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=2</m:t>
                      </m:r>
                      <m:r>
                        <a:rPr lang="en-US" sz="2400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𝐿</m:t>
                      </m:r>
                      <m:d>
                        <m:dPr>
                          <m:begChr m:val="{"/>
                          <m:endChr m:val="}"/>
                          <m:ctrlP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𝑡</m:t>
                          </m:r>
                        </m:e>
                      </m:d>
                    </m:oMath>
                  </m:oMathPara>
                </a14:m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On the right side, we have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𝐿</m:t>
                    </m:r>
                    <m:d>
                      <m:dPr>
                        <m:begChr m:val="{"/>
                        <m:endChr m:val="}"/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𝑡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sSup>
                          <m:sSup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𝑠</m:t>
                            </m:r>
                          </m:e>
                          <m:sup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so we have</a:t>
                </a:r>
              </a:p>
              <a:p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𝑠</m:t>
                          </m:r>
                        </m:e>
                        <m:sup>
                          <m: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𝐿</m:t>
                      </m:r>
                      <m:d>
                        <m:dPr>
                          <m:begChr m:val="{"/>
                          <m:endChr m:val="}"/>
                          <m:ctrlP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𝑦</m:t>
                          </m:r>
                        </m:e>
                      </m:d>
                      <m:r>
                        <a:rPr lang="en-US" sz="2400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𝑠</m:t>
                      </m:r>
                      <m:r>
                        <a:rPr lang="en-US" sz="2400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2</m:t>
                      </m:r>
                      <m:r>
                        <a:rPr lang="en-US" sz="240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𝑠𝐿</m:t>
                      </m:r>
                      <m:d>
                        <m:dPr>
                          <m:begChr m:val="{"/>
                          <m:endChr m:val="}"/>
                          <m:ctrlP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𝑦</m:t>
                          </m:r>
                        </m:e>
                      </m:d>
                      <m:r>
                        <a:rPr lang="en-US" sz="2400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2−</m:t>
                      </m:r>
                      <m:r>
                        <a:rPr lang="en-US" sz="2400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15</m:t>
                      </m:r>
                      <m:r>
                        <a:rPr lang="en-US" sz="2400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𝐿</m:t>
                      </m:r>
                      <m:d>
                        <m:dPr>
                          <m:begChr m:val="{"/>
                          <m:endChr m:val="}"/>
                          <m:ctrlP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𝑦</m:t>
                          </m:r>
                        </m:e>
                      </m:d>
                      <m:r>
                        <a:rPr lang="en-US" sz="2400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num>
                        <m:den>
                          <m:sSup>
                            <m:s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𝑠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 .</m:t>
                      </m:r>
                    </m:oMath>
                  </m:oMathPara>
                </a14:m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9966" y="356460"/>
                <a:ext cx="11577234" cy="6158737"/>
              </a:xfrm>
              <a:prstGeom prst="rect">
                <a:avLst/>
              </a:prstGeom>
              <a:blipFill>
                <a:blip r:embed="rId2"/>
                <a:stretch>
                  <a:fillRect l="-843" t="-7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(c) ASU Math - SOMSS - Scott Surgent. Report any errors to surgent@asu.edu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20118-D88A-447E-A1A6-9AD3369EA6E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844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356461" y="340963"/>
                <a:ext cx="11468746" cy="61693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From the last slide, we have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𝑠</m:t>
                        </m:r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sz="24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𝐿</m:t>
                    </m:r>
                    <m:d>
                      <m:dPr>
                        <m:begChr m:val="{"/>
                        <m:endChr m:val="}"/>
                        <m:ctrlP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</m:d>
                    <m:r>
                      <a:rPr lang="en-US" sz="24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−</m:t>
                    </m:r>
                    <m:r>
                      <a:rPr lang="en-US" sz="24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𝑠</m:t>
                    </m:r>
                    <m:r>
                      <a:rPr lang="en-US" sz="24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+2</m:t>
                    </m:r>
                    <m:r>
                      <a:rPr lang="en-US" sz="24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𝑠𝐿</m:t>
                    </m:r>
                    <m:d>
                      <m:dPr>
                        <m:begChr m:val="{"/>
                        <m:endChr m:val="}"/>
                        <m:ctrlP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</m:d>
                    <m:r>
                      <a:rPr lang="en-US" sz="24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−2−15</m:t>
                    </m:r>
                    <m:r>
                      <a:rPr lang="en-US" sz="24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𝐿</m:t>
                    </m:r>
                    <m:d>
                      <m:dPr>
                        <m:begChr m:val="{"/>
                        <m:endChr m:val="}"/>
                        <m:ctrlP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</m:d>
                    <m:r>
                      <a:rPr lang="en-US" sz="24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num>
                      <m:den>
                        <m:sSup>
                          <m:sSupPr>
                            <m:ctrlP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𝑠</m:t>
                            </m:r>
                          </m:e>
                          <m:sup>
                            <m: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US" sz="24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.</m:t>
                    </m:r>
                  </m:oMath>
                </a14:m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Now we start to isolate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𝐿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{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}</m:t>
                    </m:r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</a:p>
              <a:p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𝐿</m:t>
                      </m:r>
                      <m:d>
                        <m:dPr>
                          <m:begChr m:val="{"/>
                          <m:endChr m:val="}"/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d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+2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−15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sSup>
                            <m:s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+2.</m:t>
                      </m:r>
                    </m:oMath>
                  </m:oMathPara>
                </a14:m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Get a common denominator on the right side:</a:t>
                </a:r>
              </a:p>
              <a:p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𝐿</m:t>
                      </m:r>
                      <m:d>
                        <m:dPr>
                          <m:begChr m:val="{"/>
                          <m:endChr m:val="}"/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d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+2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−15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+2</m:t>
                          </m:r>
                          <m:sSup>
                            <m:s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+2</m:t>
                          </m:r>
                        </m:num>
                        <m:den>
                          <m:sSup>
                            <m:s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 .</m:t>
                      </m:r>
                    </m:oMath>
                  </m:oMathPara>
                </a14:m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400" dirty="0">
                    <a:latin typeface="Cambria Math" panose="02040503050406030204" pitchFamily="18" charset="0"/>
                    <a:cs typeface="Times New Roman" panose="02020603050405020304" pitchFamily="18" charset="0"/>
                  </a:rPr>
                  <a:t>Divide, and we have isolated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𝐿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{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}</m:t>
                    </m:r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  <a:endParaRPr lang="en-US" sz="2400" b="0" dirty="0">
                  <a:latin typeface="Cambria Math" panose="02040503050406030204" pitchFamily="18" charset="0"/>
                  <a:cs typeface="Times New Roman" panose="02020603050405020304" pitchFamily="18" charset="0"/>
                </a:endParaRPr>
              </a:p>
              <a:p>
                <a:endParaRPr lang="en-US" sz="2400" b="0" i="1" dirty="0">
                  <a:latin typeface="Cambria Math" panose="02040503050406030204" pitchFamily="18" charset="0"/>
                  <a:cs typeface="Times New Roman" panose="02020603050405020304" pitchFamily="18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𝐿</m:t>
                      </m:r>
                      <m:d>
                        <m:dPr>
                          <m:begChr m:val="{"/>
                          <m:endChr m:val="}"/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𝑦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+2</m:t>
                          </m:r>
                          <m:sSup>
                            <m:s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+2</m:t>
                          </m:r>
                        </m:num>
                        <m:den>
                          <m:sSup>
                            <m:s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</m:e>
                                <m:sup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+2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−15</m:t>
                              </m:r>
                            </m:e>
                          </m:d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 .</m:t>
                      </m:r>
                    </m:oMath>
                  </m:oMathPara>
                </a14:m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6461" y="340963"/>
                <a:ext cx="11468746" cy="6169318"/>
              </a:xfrm>
              <a:prstGeom prst="rect">
                <a:avLst/>
              </a:prstGeom>
              <a:blipFill>
                <a:blip r:embed="rId2"/>
                <a:stretch>
                  <a:fillRect l="-7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(c) ASU Math - SOMSS - Scott Surgent. Report any errors to surgent@asu.edu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20118-D88A-447E-A1A6-9AD3369EA6E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764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201477" y="185980"/>
                <a:ext cx="11670224" cy="53019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From the last slide, we have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𝐿</m:t>
                    </m:r>
                    <m:d>
                      <m:dPr>
                        <m:begChr m:val="{"/>
                        <m:endChr m:val="}"/>
                        <m:ctrlP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</m:d>
                    <m:r>
                      <a:rPr lang="en-US" sz="24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  <m:sup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+2</m:t>
                        </m:r>
                        <m:sSup>
                          <m:sSup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  <m:sup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+2</m:t>
                        </m:r>
                      </m:num>
                      <m:den>
                        <m:sSup>
                          <m:sSup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  <m:sup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d>
                          <m:d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</m:e>
                              <m:sup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+2</m:t>
                            </m:r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𝑠</m:t>
                            </m:r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−15</m:t>
                            </m:r>
                          </m:e>
                        </m:d>
                      </m:den>
                    </m:f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.</a:t>
                </a:r>
              </a:p>
              <a:p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solution to the differential equation is found by inverting the right side. In other words,</a:t>
                </a:r>
              </a:p>
              <a:p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d>
                        <m:dPr>
                          <m:begChr m:val="{"/>
                          <m:endChr m:val="}"/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4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</m:e>
                                <m:sup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+2</m:t>
                              </m:r>
                              <m:sSup>
                                <m:sSup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</m:e>
                                <m:sup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+2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</m:e>
                                <m:sup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d>
                                <m:d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en-US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2400" i="1">
                                          <a:latin typeface="Cambria Math" panose="02040503050406030204" pitchFamily="18" charset="0"/>
                                        </a:rPr>
                                        <m:t>𝑠</m:t>
                                      </m:r>
                                    </m:e>
                                    <m:sup>
                                      <m:r>
                                        <a:rPr lang="en-US" sz="2400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+2</m:t>
                                  </m:r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−15</m:t>
                                  </m:r>
                                </m:e>
                              </m:d>
                            </m:den>
                          </m:f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 .</m:t>
                      </m:r>
                    </m:oMath>
                  </m:oMathPara>
                </a14:m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We need to “break apart” the big expression into smaller summands. The denominator factors:</a:t>
                </a:r>
              </a:p>
              <a:p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p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+2</m:t>
                          </m:r>
                          <m:sSup>
                            <m:sSup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p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+2</m:t>
                          </m:r>
                        </m:num>
                        <m:den>
                          <m:sSup>
                            <m:sSup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p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d>
                            <m:d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</m:e>
                                <m:sup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+2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−15</m:t>
                              </m:r>
                            </m:e>
                          </m:d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p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+2</m:t>
                          </m:r>
                          <m:sSup>
                            <m:sSup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p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+2</m:t>
                          </m:r>
                        </m:num>
                        <m:den>
                          <m:sSup>
                            <m:sSup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p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+5)(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−3)</m:t>
                          </m:r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 .</m:t>
                      </m:r>
                    </m:oMath>
                  </m:oMathPara>
                </a14:m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We’ll use partial fractions, starting next slide…</a:t>
                </a: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1477" y="185980"/>
                <a:ext cx="11670224" cy="5301964"/>
              </a:xfrm>
              <a:prstGeom prst="rect">
                <a:avLst/>
              </a:prstGeom>
              <a:blipFill>
                <a:blip r:embed="rId2"/>
                <a:stretch>
                  <a:fillRect l="-784" r="-836" b="-18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(c) ASU Math - SOMSS - Scott Surgent. Report any errors to surgent@asu.edu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20118-D88A-447E-A1A6-9AD3369EA6E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874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201478" y="123987"/>
                <a:ext cx="11809708" cy="63919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We need to decompose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  <m:sup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+2</m:t>
                        </m:r>
                        <m:sSup>
                          <m:sSup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  <m:sup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+2</m:t>
                        </m:r>
                      </m:num>
                      <m:den>
                        <m:sSup>
                          <m:sSup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  <m:sup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𝑠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+5)(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𝑠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−3)</m:t>
                        </m:r>
                      </m:den>
                    </m:f>
                    <m:r>
                      <a:rPr lang="en-US" sz="24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using partial fractions.</a:t>
                </a:r>
              </a:p>
              <a:p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/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factor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𝑠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is a linear factor of multiplicity 2 so it results in two fractional summands, while the factors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𝑠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+5)</m:t>
                    </m:r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𝑠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−3)</m:t>
                    </m:r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are each multiplicity 1, so they result in one summand each:</a:t>
                </a:r>
              </a:p>
              <a:p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p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+2</m:t>
                          </m:r>
                          <m:sSup>
                            <m:sSup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p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+2</m:t>
                          </m:r>
                        </m:num>
                        <m:den>
                          <m:sSup>
                            <m:sSup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p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+5)(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−3)</m:t>
                          </m:r>
                        </m:den>
                      </m:f>
                      <m:r>
                        <a:rPr lang="en-US" sz="2400" b="0" i="0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num>
                        <m:den>
                          <m:sSup>
                            <m:s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+5</m:t>
                          </m:r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𝐷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−3</m:t>
                          </m:r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 .</m:t>
                      </m:r>
                    </m:oMath>
                  </m:oMathPara>
                </a14:m>
                <a:endParaRPr lang="en-US" sz="2400" i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sz="2400" i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Now get a common 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denominator and recompose:</a:t>
                </a:r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num>
                        <m:den>
                          <m:sSup>
                            <m:s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+5</m:t>
                          </m:r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𝐷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−3</m:t>
                          </m:r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𝐴𝑠</m:t>
                          </m:r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+5</m:t>
                              </m:r>
                            </m:e>
                          </m:d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−3</m:t>
                              </m:r>
                            </m:e>
                          </m:d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+5</m:t>
                              </m:r>
                            </m:e>
                          </m:d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−3</m:t>
                              </m:r>
                            </m:e>
                          </m:d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  <m:sSup>
                            <m:s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−3</m:t>
                              </m:r>
                            </m:e>
                          </m:d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𝐷</m:t>
                          </m:r>
                          <m:sSup>
                            <m:s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+5)</m:t>
                          </m:r>
                        </m:num>
                        <m:den>
                          <m:sSup>
                            <m:s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+5)(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−3)</m:t>
                          </m:r>
                        </m:den>
                      </m:f>
                    </m:oMath>
                  </m:oMathPara>
                </a14:m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Then equate numerators:</a:t>
                </a:r>
              </a:p>
              <a:p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p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2400" i="1">
                          <a:latin typeface="Cambria Math" panose="02040503050406030204" pitchFamily="18" charset="0"/>
                        </a:rPr>
                        <m:t>+2</m:t>
                      </m:r>
                      <m:sSup>
                        <m:sSup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p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i="1">
                          <a:latin typeface="Cambria Math" panose="02040503050406030204" pitchFamily="18" charset="0"/>
                        </a:rPr>
                        <m:t>+2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𝐴𝑠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+5</m:t>
                          </m:r>
                        </m:e>
                      </m:d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−3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𝐵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+5</m:t>
                          </m:r>
                        </m:e>
                      </m:d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−3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𝐶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−3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𝐷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+5)</m:t>
                      </m:r>
                    </m:oMath>
                  </m:oMathPara>
                </a14:m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1478" y="123987"/>
                <a:ext cx="11809708" cy="6391943"/>
              </a:xfrm>
              <a:prstGeom prst="rect">
                <a:avLst/>
              </a:prstGeom>
              <a:blipFill>
                <a:blip r:embed="rId2"/>
                <a:stretch>
                  <a:fillRect l="-774" r="-826" b="-4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(c) ASU Math - SOMSS - Scott Surgent. Report any errors to surgent@asu.edu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20118-D88A-447E-A1A6-9AD3369EA6E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147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185979" y="154983"/>
                <a:ext cx="11608231" cy="599875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From the last slide, we have</a:t>
                </a:r>
              </a:p>
              <a:p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p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2400" i="1">
                          <a:latin typeface="Cambria Math" panose="02040503050406030204" pitchFamily="18" charset="0"/>
                        </a:rPr>
                        <m:t>+2</m:t>
                      </m:r>
                      <m:sSup>
                        <m:sSup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p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i="1">
                          <a:latin typeface="Cambria Math" panose="02040503050406030204" pitchFamily="18" charset="0"/>
                        </a:rPr>
                        <m:t>+2=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𝐴𝑠</m:t>
                      </m:r>
                      <m:d>
                        <m:d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+5</m:t>
                          </m:r>
                        </m:e>
                      </m:d>
                      <m:d>
                        <m:d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−3</m:t>
                          </m:r>
                        </m:e>
                      </m:d>
                      <m:r>
                        <a:rPr lang="en-US" sz="24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𝐵</m:t>
                      </m:r>
                      <m:d>
                        <m:d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+5</m:t>
                          </m:r>
                        </m:e>
                      </m:d>
                      <m:d>
                        <m:d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−3</m:t>
                          </m:r>
                        </m:e>
                      </m:d>
                      <m:r>
                        <a:rPr lang="en-US" sz="24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𝐶</m:t>
                      </m:r>
                      <m:sSup>
                        <m:sSup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p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d>
                        <m:d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−3</m:t>
                          </m:r>
                        </m:e>
                      </m:d>
                      <m:r>
                        <a:rPr lang="en-US" sz="24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𝐷</m:t>
                      </m:r>
                      <m:sSup>
                        <m:sSup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p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+5)</m:t>
                      </m:r>
                    </m:oMath>
                  </m:oMathPara>
                </a14:m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On the right side, multiply to clear parentheses:</a:t>
                </a:r>
              </a:p>
              <a:p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p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2400" i="1">
                          <a:latin typeface="Cambria Math" panose="02040503050406030204" pitchFamily="18" charset="0"/>
                        </a:rPr>
                        <m:t>+2</m:t>
                      </m:r>
                      <m:sSup>
                        <m:sSup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p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i="1">
                          <a:latin typeface="Cambria Math" panose="02040503050406030204" pitchFamily="18" charset="0"/>
                        </a:rPr>
                        <m:t>+2=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𝐴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+2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𝐴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−15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𝐴𝑠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𝐵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+2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𝐵𝑠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−15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𝐶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−3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𝐶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𝐷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+5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𝐷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2400" b="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Now collect terms on the right side according to powers of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</a:p>
              <a:p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p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2400" i="1">
                          <a:latin typeface="Cambria Math" panose="02040503050406030204" pitchFamily="18" charset="0"/>
                        </a:rPr>
                        <m:t>+2</m:t>
                      </m:r>
                      <m:sSup>
                        <m:sSup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p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i="1">
                          <a:latin typeface="Cambria Math" panose="02040503050406030204" pitchFamily="18" charset="0"/>
                        </a:rPr>
                        <m:t>+2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d>
                        <m:dPr>
                          <m:begChr m:val="["/>
                          <m:endChr m:val="]"/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𝐷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d>
                        <m:dPr>
                          <m:begChr m:val="["/>
                          <m:endChr m:val="]"/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−3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+5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𝐷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𝑠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−15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+2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−15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coefficients on the left must match the coefficients on the right. This means </a:t>
                </a:r>
              </a:p>
              <a:p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m>
                        <m:mPr>
                          <m:mcs>
                            <m:mc>
                              <m:mcPr>
                                <m:count m:val="2"/>
                                <m:mcJc m:val="center"/>
                              </m:mcPr>
                            </m:mc>
                          </m:mcs>
                          <m:ctrlPr>
                            <a:rPr lang="en-US" sz="240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mPr>
                        <m:mr>
                          <m:e>
                            <m:r>
                              <m:rPr>
                                <m:sty m:val="p"/>
                                <m:brk m:alnAt="7"/>
                              </m:rPr>
                              <a:rPr lang="en-US" sz="2400" b="0" i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F</m:t>
                            </m:r>
                            <m:r>
                              <m:rPr>
                                <m:sty m:val="p"/>
                              </m:rPr>
                              <a:rPr lang="en-US" sz="2400" b="0" i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or</m:t>
                            </m:r>
                            <m:r>
                              <m:rPr>
                                <m:brk m:alnAt="7"/>
                              </m:rP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 </m:t>
                            </m:r>
                            <m:sSup>
                              <m:sSupPr>
                                <m:ctrlPr>
                                  <a:rPr lang="en-US" sz="2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pPr>
                              <m:e>
                                <m:r>
                                  <m:rPr>
                                    <m:brk m:alnAt="7"/>
                                  </m:rPr>
                                  <a:rPr lang="en-US" sz="2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𝑠</m:t>
                                </m:r>
                              </m:e>
                              <m:sup>
                                <m:r>
                                  <m:rPr>
                                    <m:brk m:alnAt="7"/>
                                  </m:rPr>
                                  <a:rPr lang="en-US" sz="2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3</m:t>
                                </m:r>
                              </m:sup>
                            </m:sSup>
                            <m:r>
                              <m:rPr>
                                <m:brk m:alnAt="7"/>
                              </m:rP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: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    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𝐴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𝐶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𝐷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=1,                  </m:t>
                            </m:r>
                          </m:e>
                          <m:e>
                            <m:r>
                              <m:rPr>
                                <m:sty m:val="p"/>
                              </m:rPr>
                              <a:rPr lang="en-US" sz="2400" b="0" i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For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 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𝑠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:     −15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𝐴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+2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𝐵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=0,             </m:t>
                            </m:r>
                          </m:e>
                        </m:mr>
                        <m:mr>
                          <m:e>
                            <m:r>
                              <m:rPr>
                                <m:sty m:val="p"/>
                              </m:rPr>
                              <a:rPr lang="en-US" sz="2400" b="0" i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For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 </m:t>
                            </m:r>
                            <m:sSup>
                              <m:sSupPr>
                                <m:ctrlPr>
                                  <a:rPr lang="en-US" sz="2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𝑠</m:t>
                                </m:r>
                              </m:e>
                              <m:sup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:    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𝐴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𝐵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−3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𝐶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+5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𝐷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=2,</m:t>
                            </m:r>
                          </m:e>
                          <m:e>
                            <m:r>
                              <m:rPr>
                                <m:sty m:val="p"/>
                              </m:rPr>
                              <a:rPr lang="en-US" sz="2400" b="0" i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For</m:t>
                            </m:r>
                            <m:r>
                              <a:rPr lang="en-US" sz="2400" b="0" i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 </m:t>
                            </m:r>
                            <m:r>
                              <m:rPr>
                                <m:sty m:val="p"/>
                              </m:rPr>
                              <a:rPr lang="en-US" sz="2400" b="0" i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the</m:t>
                            </m:r>
                            <m:r>
                              <a:rPr lang="en-US" sz="2400" b="0" i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 </m:t>
                            </m:r>
                            <m:r>
                              <m:rPr>
                                <m:sty m:val="p"/>
                              </m:rPr>
                              <a:rPr lang="en-US" sz="2400" b="0" i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constants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:   −15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𝐵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=2.</m:t>
                            </m:r>
                          </m:e>
                        </m:mr>
                      </m:m>
                    </m:oMath>
                  </m:oMathPara>
                </a14:m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5979" y="154983"/>
                <a:ext cx="11608231" cy="5998758"/>
              </a:xfrm>
              <a:prstGeom prst="rect">
                <a:avLst/>
              </a:prstGeom>
              <a:blipFill>
                <a:blip r:embed="rId2"/>
                <a:stretch>
                  <a:fillRect l="-840" t="-8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(c) ASU Math - SOMSS - Scott Surgent. Report any errors to surgent@asu.edu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20118-D88A-447E-A1A6-9AD3369EA6E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498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356461" y="325464"/>
                <a:ext cx="11468746" cy="56051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four equations from the last slide form a system: </a:t>
                </a:r>
                <a14:m>
                  <m:oMath xmlns:m="http://schemas.openxmlformats.org/officeDocument/2006/math"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US" sz="24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mPr>
                      <m:m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40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𝐶</m:t>
                                </m:r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𝐷</m:t>
                                </m:r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=1</m:t>
                                </m:r>
                                <m:r>
                                  <m:rPr>
                                    <m:nor/>
                                  </m:rPr>
                                  <a:rPr lang="en-US" sz="2400" dirty="0">
                                    <a:latin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 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−3</m:t>
                                </m:r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𝐶</m:t>
                                </m:r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+5</m:t>
                                </m:r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𝐷</m:t>
                                </m:r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=2</m:t>
                                </m:r>
                                <m:r>
                                  <m:rPr>
                                    <m:nor/>
                                  </m:rPr>
                                  <a:rPr lang="en-US" sz="2400" dirty="0">
                                    <a:latin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 </m:t>
                                </m:r>
                              </m:e>
                            </m:mr>
                          </m:m>
                        </m:e>
                      </m:mr>
                      <m:m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40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−15</m:t>
                                </m:r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+2</m:t>
                                </m:r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=0</m:t>
                                </m:r>
                                <m:r>
                                  <m:rPr>
                                    <m:nor/>
                                  </m:rPr>
                                  <a:rPr lang="en-US" sz="2400" dirty="0">
                                    <a:latin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 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−15</m:t>
                                </m:r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=2</m:t>
                                </m:r>
                                <m:r>
                                  <m:rPr>
                                    <m:nor/>
                                  </m:rPr>
                                  <a:rPr lang="en-US" sz="2400" dirty="0">
                                    <a:latin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 </m:t>
                                </m:r>
                              </m:e>
                            </m:mr>
                          </m:m>
                        </m:e>
                      </m:mr>
                    </m:m>
                  </m:oMath>
                </a14:m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Zero-filling, we have </a:t>
                </a:r>
                <a14:m>
                  <m:oMath xmlns:m="http://schemas.openxmlformats.org/officeDocument/2006/math"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US" sz="24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mPr>
                      <m:m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40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+0</m:t>
                                </m:r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𝐶</m:t>
                                </m:r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𝐷</m:t>
                                </m:r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=1</m:t>
                                </m:r>
                                <m:r>
                                  <m:rPr>
                                    <m:nor/>
                                  </m:rPr>
                                  <a:rPr lang="en-US" sz="2400" dirty="0">
                                    <a:latin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 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−3</m:t>
                                </m:r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𝐶</m:t>
                                </m:r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+5</m:t>
                                </m:r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𝐷</m:t>
                                </m:r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=2</m:t>
                                </m:r>
                                <m:r>
                                  <m:rPr>
                                    <m:nor/>
                                  </m:rPr>
                                  <a:rPr lang="en-US" sz="2400" dirty="0">
                                    <a:latin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 </m:t>
                                </m:r>
                              </m:e>
                            </m:mr>
                          </m:m>
                        </m:e>
                      </m:mr>
                      <m:m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40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−15</m:t>
                                </m:r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+2</m:t>
                                </m:r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+0</m:t>
                                </m:r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𝐶</m:t>
                                </m:r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+0</m:t>
                                </m:r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𝐷</m:t>
                                </m:r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=0</m:t>
                                </m:r>
                                <m:r>
                                  <m:rPr>
                                    <m:nor/>
                                  </m:rPr>
                                  <a:rPr lang="en-US" sz="2400" dirty="0">
                                    <a:latin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 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−15</m:t>
                                </m:r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+0</m:t>
                                </m:r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𝐶</m:t>
                                </m:r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+0</m:t>
                                </m:r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𝐷</m:t>
                                </m:r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=2</m:t>
                                </m:r>
                                <m:r>
                                  <m:rPr>
                                    <m:nor/>
                                  </m:rPr>
                                  <a:rPr lang="en-US" sz="2400" dirty="0">
                                    <a:latin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 </m:t>
                                </m:r>
                              </m:e>
                            </m:mr>
                          </m:m>
                        </m:e>
                      </m:mr>
                    </m:m>
                  </m:oMath>
                </a14:m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Using the RREF feature on a calculator, we find that</a:t>
                </a:r>
              </a:p>
              <a:p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𝐴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=−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225</m:t>
                          </m:r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,  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𝐵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=−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15</m:t>
                          </m:r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,        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𝐶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73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200</m:t>
                          </m:r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,      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𝐷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47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72</m:t>
                          </m:r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 .</m:t>
                      </m:r>
                    </m:oMath>
                  </m:oMathPara>
                </a14:m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Believe it or not, we’re almost done!</a:t>
                </a: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6461" y="325464"/>
                <a:ext cx="11468746" cy="5605124"/>
              </a:xfrm>
              <a:prstGeom prst="rect">
                <a:avLst/>
              </a:prstGeom>
              <a:blipFill>
                <a:blip r:embed="rId2"/>
                <a:stretch>
                  <a:fillRect l="-797" b="-15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2837" y="2095500"/>
            <a:ext cx="2238375" cy="1781175"/>
          </a:xfrm>
          <a:prstGeom prst="rect">
            <a:avLst/>
          </a:prstGeom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(c) ASU Math - SOMSS - Scott Surgent. Report any errors to surgent@asu.edu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20118-D88A-447E-A1A6-9AD3369EA6E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495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</TotalTime>
  <Words>515</Words>
  <Application>Microsoft Office PowerPoint</Application>
  <PresentationFormat>Widescreen</PresentationFormat>
  <Paragraphs>225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Calibri</vt:lpstr>
      <vt:lpstr>Calibri Light</vt:lpstr>
      <vt:lpstr>Cambria Math</vt:lpstr>
      <vt:lpstr>Times New Roman</vt:lpstr>
      <vt:lpstr>Office Theme</vt:lpstr>
      <vt:lpstr>Solving IVPs using  Laplace Transforms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Solving IVPs using  Laplace Transforms</dc:title>
  <dc:creator>bacsas</dc:creator>
  <cp:lastModifiedBy>Scott Surgent</cp:lastModifiedBy>
  <cp:revision>25</cp:revision>
  <dcterms:created xsi:type="dcterms:W3CDTF">2017-03-16T04:24:45Z</dcterms:created>
  <dcterms:modified xsi:type="dcterms:W3CDTF">2017-03-16T17:08:49Z</dcterms:modified>
</cp:coreProperties>
</file>