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FF9EC-F999-44BE-8926-C7A881E182EF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4EC8B-6C27-47EA-B392-12FB99038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18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60B3E-88B6-4EB2-B5CF-5093BE988E93}" type="datetime1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ASU-SoMSS - Scott Surgent. Report errors to surgent@asu.edu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5FF4-23A5-4F98-8849-62FFA6B0E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17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2E91-4399-48A1-B4A5-05A95D3EBC9B}" type="datetime1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ASU-SoMSS - Scott Surgent. Report errors to surgent@asu.edu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5FF4-23A5-4F98-8849-62FFA6B0E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70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DBCC-18BA-4F8E-8684-C6B3BA6FB81F}" type="datetime1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ASU-SoMSS - Scott Surgent. Report errors to surgent@asu.edu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5FF4-23A5-4F98-8849-62FFA6B0E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84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6AF4-9E86-40AF-8AE0-C509B0AA1A59}" type="datetime1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ASU-SoMSS - Scott Surgent. Report errors to surgent@asu.edu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5FF4-23A5-4F98-8849-62FFA6B0E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66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2BBE-B384-4E51-AC4C-BD2328519A2B}" type="datetime1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ASU-SoMSS - Scott Surgent. Report errors to surgent@asu.edu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5FF4-23A5-4F98-8849-62FFA6B0E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50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B884C-E839-4664-8755-2161F4C687E0}" type="datetime1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ASU-SoMSS - Scott Surgent. Report errors to surgent@asu.edu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5FF4-23A5-4F98-8849-62FFA6B0E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90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862F-4AF5-4041-BF0A-C2D025526BA1}" type="datetime1">
              <a:rPr lang="en-US" smtClean="0"/>
              <a:t>7/27/2017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ASU-SoMSS - Scott Surgent. Report errors to surgent@asu.edu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5FF4-23A5-4F98-8849-62FFA6B0E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6C70-86B0-4469-9E2B-1AB03A7FD899}" type="datetime1">
              <a:rPr lang="en-US" smtClean="0"/>
              <a:t>7/27/2017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ASU-SoMSS - Scott Surgent. Report errors to surgent@asu.edu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5FF4-23A5-4F98-8849-62FFA6B0E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3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B0B0-0D8F-4D7B-954E-DC476F16B327}" type="datetime1">
              <a:rPr lang="en-US" smtClean="0"/>
              <a:t>7/27/2017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ASU-SoMSS - Scott Surgent. Report errors to surgent@asu.edu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5FF4-23A5-4F98-8849-62FFA6B0E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71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4F7D-7E44-4B93-9662-5D5295934CD1}" type="datetime1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ASU-SoMSS - Scott Surgent. Report errors to surgent@asu.edu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5FF4-23A5-4F98-8849-62FFA6B0E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9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E91F-9114-44B4-B48F-9896B3480063}" type="datetime1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ASU-SoMSS - Scott Surgent. Report errors to surgent@asu.edu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5FF4-23A5-4F98-8849-62FFA6B0E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24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D76FC-D969-48B7-AD6B-558BABEE78DC}" type="datetime1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(c) ASU-SoMSS - Scott Surgent. Report errors to surgent@asu.edu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A5FF4-23A5-4F98-8849-62FFA6B0E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65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Laplace Transforms to Solve IVPs with Discontinuous Forcing Functions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 275</a:t>
            </a:r>
          </a:p>
        </p:txBody>
      </p:sp>
    </p:spTree>
    <p:extLst>
      <p:ext uri="{BB962C8B-B14F-4D97-AF65-F5344CB8AC3E}">
        <p14:creationId xmlns:p14="http://schemas.microsoft.com/office/powerpoint/2010/main" val="4216079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99258" y="315885"/>
                <a:ext cx="11521440" cy="59988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have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+9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2−2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   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=0, 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=0.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Apply the Laplace Transform operator to both sides:</a:t>
                </a: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′′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+9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2−2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𝑠𝑦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+9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−1+1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+9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2−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40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+9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400" b="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400" b="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+9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+9</m:t>
                              </m:r>
                            </m:e>
                          </m:d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+9</m:t>
                              </m:r>
                            </m:e>
                          </m:d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258" y="315885"/>
                <a:ext cx="11521440" cy="5998822"/>
              </a:xfrm>
              <a:prstGeom prst="rect">
                <a:avLst/>
              </a:prstGeom>
              <a:blipFill>
                <a:blip r:embed="rId2"/>
                <a:stretch>
                  <a:fillRect l="-794" t="-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6125" y="2561380"/>
            <a:ext cx="1514475" cy="190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4375" y="5740044"/>
            <a:ext cx="895350" cy="2000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77805" y="2529994"/>
            <a:ext cx="247650" cy="133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14775" y="2542330"/>
            <a:ext cx="247650" cy="133350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ASU-SoMSS - Scott Surgent. Report errors to surgent@asu.edu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5FF4-23A5-4F98-8849-62FFA6B0E704}" type="slidenum">
              <a:rPr lang="en-US" smtClean="0"/>
              <a:t>10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6E88679-2616-412A-8D9D-2BB286322B6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29725" y="2542330"/>
            <a:ext cx="1209675" cy="228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D342883-177B-4B2D-9DB5-248503AF137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32519" y="2964205"/>
            <a:ext cx="1752600" cy="2476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C375AA7-FBA3-4E58-A396-7000BDDCBAC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10600" y="3788762"/>
            <a:ext cx="1590675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16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35904" y="174567"/>
                <a:ext cx="11881571" cy="62928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now invert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+9</m:t>
                            </m:r>
                          </m:e>
                        </m:d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+9</m:t>
                            </m:r>
                          </m:e>
                        </m:d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𝑠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+9</m:t>
                                </m:r>
                              </m:e>
                            </m:d>
                          </m:den>
                        </m:f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we use partial fractions to simplify the expression: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+9</m:t>
                              </m:r>
                            </m:e>
                          </m:d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𝐷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+9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𝐴𝑠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+9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+9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𝐶𝑠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𝐷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+9)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numerator at upper right is written in terms of powers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𝐴𝑠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+9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𝐵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+9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𝐷</m:t>
                          </m:r>
                        </m:e>
                      </m:d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</m:d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𝐷</m:t>
                          </m:r>
                        </m:e>
                      </m:d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+9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+9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𝐵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Equating numerators, we have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</m:d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</m:d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+9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𝐴𝑠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+9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and since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Since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9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forcing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have,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𝑠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+9</m:t>
                                </m:r>
                              </m:e>
                            </m:d>
                          </m:den>
                        </m:f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9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⋅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+9</m:t>
                            </m:r>
                          </m:den>
                        </m:f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27</m:t>
                        </m:r>
                      </m:den>
                    </m:f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0≤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904" y="174567"/>
                <a:ext cx="11881571" cy="6292877"/>
              </a:xfrm>
              <a:prstGeom prst="rect">
                <a:avLst/>
              </a:prstGeom>
              <a:blipFill>
                <a:blip r:embed="rId2"/>
                <a:stretch>
                  <a:fillRect l="-770" r="-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1007" y="2763117"/>
            <a:ext cx="2286000" cy="6667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7519" y="4553383"/>
            <a:ext cx="238125" cy="1619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6690" y="4553383"/>
            <a:ext cx="238125" cy="1619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0322" y="4553382"/>
            <a:ext cx="238125" cy="1619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5574" y="4553382"/>
            <a:ext cx="276225" cy="152400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H="1">
            <a:off x="7006372" y="5574749"/>
            <a:ext cx="847899" cy="19428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81979" y="5340227"/>
            <a:ext cx="3152775" cy="44767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ASU-SoMSS - Scott Surgent. Report errors to surgent@asu.edu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5FF4-23A5-4F98-8849-62FFA6B0E70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5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41069" y="224444"/>
                <a:ext cx="11612880" cy="57151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Now we 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𝑠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+9</m:t>
                                </m:r>
                              </m:e>
                            </m:d>
                          </m:den>
                        </m:f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The expression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+9</m:t>
                            </m:r>
                          </m:e>
                        </m:d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decomposes as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+9</m:t>
                              </m:r>
                            </m:e>
                          </m:d>
                        </m:den>
                      </m:f>
                      <m:r>
                        <a:rPr lang="en-US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9</m:t>
                          </m:r>
                        </m:den>
                      </m:f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400" b="0" i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400" b="0" i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+9</m:t>
                              </m:r>
                            </m:den>
                          </m:f>
                        </m:e>
                      </m:d>
                      <m:r>
                        <a:rPr lang="en-US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𝑠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+9</m:t>
                                </m:r>
                              </m:e>
                            </m:d>
                          </m:den>
                        </m:f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⋅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⋅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𝐿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sup>
                        </m:sSup>
                        <m:d>
                          <m:dPr>
                            <m:begChr m:val="{"/>
                            <m:endChr m:val="}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𝑠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⋅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𝐿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sup>
                        </m:sSup>
                        <m:d>
                          <m:dPr>
                            <m:begChr m:val="{"/>
                            <m:endChr m:val="}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𝑠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+9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gives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−1)−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den>
                        </m:f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1≤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&lt;2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solution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+9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2−2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   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=0, 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27</m:t>
                          </m:r>
                        </m:den>
                      </m:f>
                      <m:func>
                        <m:func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9</m:t>
                          </m:r>
                        </m:den>
                      </m:f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−1−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−3</m:t>
                                  </m:r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069" y="224444"/>
                <a:ext cx="11612880" cy="5715154"/>
              </a:xfrm>
              <a:prstGeom prst="rect">
                <a:avLst/>
              </a:prstGeom>
              <a:blipFill>
                <a:blip r:embed="rId2"/>
                <a:stretch>
                  <a:fillRect l="-8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6303" y="1744756"/>
            <a:ext cx="1409700" cy="4953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2205318" y="2240056"/>
            <a:ext cx="143435" cy="18938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451847" y="2015838"/>
            <a:ext cx="1667435" cy="54684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8600" y="3064092"/>
            <a:ext cx="2085975" cy="190500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flipH="1">
            <a:off x="3713655" y="3308380"/>
            <a:ext cx="405627" cy="19682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904073" y="3281687"/>
            <a:ext cx="143436" cy="23267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07866" y="5837983"/>
            <a:ext cx="2266950" cy="20002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ASU-SoMSS - Scott Surgent. Report errors to surgent@asu.edu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5FF4-23A5-4F98-8849-62FFA6B0E704}" type="slidenum">
              <a:rPr lang="en-US" smtClean="0"/>
              <a:t>12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5D1A8E4-7037-4401-B86B-FDF1E243144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67700" y="1614674"/>
            <a:ext cx="2667000" cy="23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67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40822" y="274320"/>
                <a:ext cx="11504814" cy="54463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graph of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27</m:t>
                        </m:r>
                      </m:den>
                    </m:f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−1−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den>
                        </m:f>
                        <m:func>
                          <m:func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−3</m:t>
                                </m:r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822" y="274320"/>
                <a:ext cx="11504814" cy="5446363"/>
              </a:xfrm>
              <a:prstGeom prst="rect">
                <a:avLst/>
              </a:prstGeom>
              <a:blipFill>
                <a:blip r:embed="rId2"/>
                <a:stretch>
                  <a:fillRect l="-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ASU-SoMSS - Scott Surgent. Report errors to surgent@asu.edu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5FF4-23A5-4F98-8849-62FFA6B0E70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1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74320" y="124691"/>
                <a:ext cx="11538065" cy="65058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Find the solution of the IVP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&lt;4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1,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=1,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=−1.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Rewrite the forcing function using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notation: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), 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=1,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=−1.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Now apply the Laplace Transform Operator to both sides and simplify: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′′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𝑠𝑦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𝑠𝐿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+1+2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−2+5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" y="124691"/>
                <a:ext cx="11538065" cy="6505820"/>
              </a:xfrm>
              <a:prstGeom prst="rect">
                <a:avLst/>
              </a:prstGeom>
              <a:blipFill>
                <a:blip r:embed="rId2"/>
                <a:stretch>
                  <a:fillRect l="-792" t="-7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1051" y="3894946"/>
            <a:ext cx="2943225" cy="4381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8537" y="5010149"/>
            <a:ext cx="142875" cy="238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5629" y="5010149"/>
            <a:ext cx="142875" cy="238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7712" y="5043486"/>
            <a:ext cx="190500" cy="1714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90321" y="5706463"/>
            <a:ext cx="1181100" cy="2095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09837" y="6110288"/>
            <a:ext cx="1028700" cy="2095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63075" y="5354038"/>
            <a:ext cx="1866900" cy="352425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ASU-SoMSS - Scott Surgent. Report errors to surgent@asu.edu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5FF4-23A5-4F98-8849-62FFA6B0E7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53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57448" y="99753"/>
                <a:ext cx="11479876" cy="6319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Now isolate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solution is the inversion of the above expressions: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+5</m:t>
                                  </m:r>
                                </m:e>
                              </m:d>
                            </m:den>
                          </m:f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We’ll work on the term without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−4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first. Note that the denominator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an irreducible quadratic over the reals, so we complete the square:</a:t>
                </a: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en-US" sz="2400" b="0" i="0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+4</m:t>
                          </m:r>
                        </m:den>
                      </m:f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form </a:t>
                </a:r>
                <a:r>
                  <a:rPr lang="en-US" sz="24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exactly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fits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𝑎𝑡</m:t>
                            </m:r>
                          </m:sup>
                        </m:sSup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𝑏𝑡</m:t>
                                </m:r>
                              </m:e>
                            </m:d>
                          </m:e>
                        </m:func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Thus,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en-US" sz="2400" b="0" i="0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+4</m:t>
                            </m:r>
                          </m:den>
                        </m:f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48" y="99753"/>
                <a:ext cx="11479876" cy="6319230"/>
              </a:xfrm>
              <a:prstGeom prst="rect">
                <a:avLst/>
              </a:prstGeom>
              <a:blipFill>
                <a:blip r:embed="rId2"/>
                <a:stretch>
                  <a:fillRect l="-850" t="-771" r="-797" b="-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6909" y="669780"/>
            <a:ext cx="2438400" cy="4476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30" y="5341879"/>
            <a:ext cx="933450" cy="18097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8720051" y="5569527"/>
            <a:ext cx="232756" cy="20781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9929380" y="5569527"/>
            <a:ext cx="228773" cy="27432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ASU-SoMSS - Scott Surgent. Report errors to surgent@asu.edu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5FF4-23A5-4F98-8849-62FFA6B0E7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5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41069" y="166256"/>
                <a:ext cx="11779135" cy="61640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the last slide, we have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e>
                            </m:d>
                          </m:den>
                        </m:f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+5</m:t>
                            </m:r>
                          </m:den>
                        </m:f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Now we’ll work on finding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e>
                            </m:d>
                          </m:den>
                        </m:f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−4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will result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appearing in the final result. So we mentally note this fact, then “ignore” it for the next few steps, as we rewrite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+5</m:t>
                            </m:r>
                          </m:e>
                        </m:d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into smaller fractions using partial fraction decomposition:</a:t>
                </a: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𝐵𝑠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+5)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Equating the numerators, we have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+5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Collecting terms according to powers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we have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1=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069" y="166256"/>
                <a:ext cx="11779135" cy="6164060"/>
              </a:xfrm>
              <a:prstGeom prst="rect">
                <a:avLst/>
              </a:prstGeom>
              <a:blipFill>
                <a:blip r:embed="rId2"/>
                <a:stretch>
                  <a:fillRect l="-828" r="-7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3384" y="5369242"/>
            <a:ext cx="266700" cy="1428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2555" y="5369241"/>
            <a:ext cx="266700" cy="1428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96747" y="5350191"/>
            <a:ext cx="247650" cy="16192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ASU-SoMSS - Scott Surgent. Report errors to surgent@asu.edu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5FF4-23A5-4F98-8849-62FFA6B0E70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6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24196" y="290945"/>
                <a:ext cx="11538066" cy="59087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 now we have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box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box>
                            <m:box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box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Completing the square on the second term, we have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+5=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Thus, we need to have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 the numerator: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box>
                            <m:box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box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+1−1)+</m:t>
                          </m:r>
                          <m:box>
                            <m:box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box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+1)+</m:t>
                          </m:r>
                          <m:box>
                            <m:box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box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box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Finally, we have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e>
                            </m:d>
                          </m:den>
                        </m:f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−4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sup>
                        </m:sSup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box>
                                  <m:box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den>
                            </m:f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box>
                                  <m:box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e>
                                </m:d>
                              </m:num>
                              <m:den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+1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</m:den>
                            </m:f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f>
                              <m:f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box>
                                  <m:box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d>
                              </m:num>
                              <m:den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+1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whole solution is pieced together on the next slide.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196" y="290945"/>
                <a:ext cx="11538066" cy="5908797"/>
              </a:xfrm>
              <a:prstGeom prst="rect">
                <a:avLst/>
              </a:prstGeom>
              <a:blipFill>
                <a:blip r:embed="rId2"/>
                <a:stretch>
                  <a:fillRect l="-792" t="-826" r="-845" b="-14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144" y="290945"/>
            <a:ext cx="1876425" cy="58102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6583680" y="997527"/>
            <a:ext cx="199505" cy="31588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3680" y="2772882"/>
            <a:ext cx="1543050" cy="409575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6517178" y="1615041"/>
            <a:ext cx="344978" cy="11445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949440" y="3214323"/>
            <a:ext cx="224444" cy="161537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23923" y="2759546"/>
            <a:ext cx="1857375" cy="60007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ASU-SoMSS - Scott Surgent. Report errors to surgent@asu.edu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5FF4-23A5-4F98-8849-62FFA6B0E7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7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49134" y="282633"/>
                <a:ext cx="11587941" cy="5844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have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e>
                            </m:d>
                          </m:den>
                        </m:f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+5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slide 3, we had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2400">
                                <a:latin typeface="Cambria Math" panose="02040503050406030204" pitchFamily="18" charset="0"/>
                              </a:rPr>
                              <m:t>+1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+5</m:t>
                            </m:r>
                          </m:den>
                        </m:f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2400">
                                <a:latin typeface="Cambria Math" panose="02040503050406030204" pitchFamily="18" charset="0"/>
                              </a:rPr>
                              <m:t>+1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en-US" sz="240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>
                                <a:latin typeface="Cambria Math" panose="02040503050406030204" pitchFamily="18" charset="0"/>
                              </a:rPr>
                              <m:t>+4</m:t>
                            </m:r>
                          </m:den>
                        </m:f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the last slide, we had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e>
                            </m:d>
                          </m:den>
                        </m:f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−4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sup>
                        </m:sSup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box>
                                  <m:box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den>
                            </m:f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box>
                                  <m:box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d>
                                  <m:d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e>
                                </m:d>
                              </m:num>
                              <m:den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+1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</m:den>
                            </m:f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⋅</m:t>
                            </m:r>
                            <m:f>
                              <m:fPr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box>
                                  <m:boxPr>
                                    <m:ctrlPr>
                                      <a:rPr lang="en-US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d>
                                  <m:dPr>
                                    <m:ctrlPr>
                                      <a:rPr lang="en-US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d>
                              </m:num>
                              <m:den>
                                <m:sSup>
                                  <m:sSupPr>
                                    <m:ctrlPr>
                                      <a:rPr lang="en-US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  <m:r>
                                          <a:rPr lang="en-US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+1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box>
                              <m:box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boxPr>
                              <m:e>
                                <m:argPr>
                                  <m:argSz m:val="-1"/>
                                </m:argPr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</m:box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+4</m:t>
                            </m:r>
                          </m:den>
                        </m:f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⋅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𝑠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+1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+4</m:t>
                            </m:r>
                          </m:den>
                        </m:f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gives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den>
                        </m:f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−4</m:t>
                                </m:r>
                              </m:e>
                            </m:d>
                          </m:sup>
                        </m:sSup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−4</m:t>
                                    </m:r>
                                  </m:e>
                                </m:d>
                              </m:e>
                            </m:d>
                          </m:e>
                        </m:func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den>
                        </m:f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−4</m:t>
                                </m:r>
                              </m:e>
                            </m:d>
                          </m:sup>
                        </m:sSup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−4</m:t>
                                    </m:r>
                                  </m:e>
                                </m:d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where we must state the shift of 4 units to the right. The entire solution is</a:t>
                </a:r>
              </a:p>
              <a:p>
                <a:endParaRPr lang="en-US" sz="2400" b="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den>
                        </m:f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−4</m:t>
                                </m:r>
                              </m:e>
                            </m:d>
                          </m:sup>
                        </m:sSup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−4</m:t>
                                    </m:r>
                                  </m:e>
                                </m:d>
                              </m:e>
                            </m:d>
                          </m:e>
                        </m:func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den>
                        </m:f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−4</m:t>
                                </m:r>
                              </m:e>
                            </m:d>
                          </m:sup>
                        </m:sSup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−4</m:t>
                                    </m:r>
                                  </m:e>
                                </m:d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34" y="282633"/>
                <a:ext cx="11587941" cy="5844357"/>
              </a:xfrm>
              <a:prstGeom prst="rect">
                <a:avLst/>
              </a:prstGeom>
              <a:blipFill>
                <a:blip r:embed="rId2"/>
                <a:stretch>
                  <a:fillRect l="-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0712" y="2576584"/>
            <a:ext cx="942975" cy="352425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>
            <a:off x="6906491" y="2723268"/>
            <a:ext cx="2493817" cy="41148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897773" y="5222960"/>
            <a:ext cx="10490661" cy="72320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ASU-SoMSS - Scott Surgent. Report errors to surgent@asu.edu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5FF4-23A5-4F98-8849-62FFA6B0E7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5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24195" y="249382"/>
                <a:ext cx="11554691" cy="58560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solution of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&lt;4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1,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≥4</m:t>
                              </m:r>
                            </m:e>
                          </m:mr>
                        </m:m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,   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=1, 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den>
                        </m:f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−4</m:t>
                                </m:r>
                              </m:e>
                            </m:d>
                          </m:sup>
                        </m:sSup>
                        <m:func>
                          <m:func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d>
                                  <m:d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−4</m:t>
                                    </m:r>
                                  </m:e>
                                </m:d>
                              </m:e>
                            </m:d>
                          </m:e>
                        </m:func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den>
                        </m:f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−4</m:t>
                                </m:r>
                              </m:e>
                            </m:d>
                          </m:sup>
                        </m:sSup>
                        <m:func>
                          <m:func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d>
                                  <m:d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−4</m:t>
                                    </m:r>
                                  </m:e>
                                </m:d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&lt;4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we have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≥4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we have </a:t>
                </a:r>
              </a:p>
              <a:p>
                <a:endParaRPr lang="en-US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  <m:func>
                        <m:func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func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</m:e>
                          </m:d>
                        </m:sup>
                      </m:sSup>
                      <m:func>
                        <m:func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−4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</m:e>
                          </m:d>
                        </m:sup>
                      </m:sSup>
                      <m:func>
                        <m:func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−4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=4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 function is continuous.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graph is on the next slide.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195" y="249382"/>
                <a:ext cx="11554691" cy="5856027"/>
              </a:xfrm>
              <a:prstGeom prst="rect">
                <a:avLst/>
              </a:prstGeom>
              <a:blipFill>
                <a:blip r:embed="rId2"/>
                <a:stretch>
                  <a:fillRect l="-791" b="-14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ASU-SoMSS - Scott Surgent. Report errors to surgent@asu.edu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5FF4-23A5-4F98-8849-62FFA6B0E70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4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65327" y="199505"/>
                <a:ext cx="11555124" cy="5529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Graph of: 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(2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den>
                        </m:f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−4</m:t>
                                </m:r>
                              </m:e>
                            </m:d>
                          </m:sup>
                        </m:sSup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−4</m:t>
                                    </m:r>
                                  </m:e>
                                </m:d>
                              </m:e>
                            </m:d>
                          </m:e>
                        </m:func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den>
                        </m:f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−4</m:t>
                                </m:r>
                              </m:e>
                            </m:d>
                          </m:sup>
                        </m:sSup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−4</m:t>
                                    </m:r>
                                  </m:e>
                                </m:d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327" y="199505"/>
                <a:ext cx="11555124" cy="552972"/>
              </a:xfrm>
              <a:prstGeom prst="rect">
                <a:avLst/>
              </a:prstGeom>
              <a:blipFill>
                <a:blip r:embed="rId2"/>
                <a:stretch>
                  <a:fillRect l="-580" b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515" y="1022033"/>
            <a:ext cx="9744075" cy="536257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ASU-SoMSS - Scott Surgent. Report errors to surgent@asu.edu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5FF4-23A5-4F98-8849-62FFA6B0E70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0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99505" y="216131"/>
                <a:ext cx="11712633" cy="6456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+9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0≤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&lt;1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1≤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&lt;2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=0, 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=0.</m:t>
                    </m:r>
                  </m:oMath>
                </a14:m>
                <a:endParaRPr lang="en-US" sz="2400" b="0" dirty="0">
                  <a:latin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need to write the forcing function using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notation.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0≤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we have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which does not need a leading “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” for now.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1≤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&lt;2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we need to “turn off”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“turn on”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Thus we have: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)(2−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2−2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Note that when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so that the last line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+1⋅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2−2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+2−2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which simplifies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just like in the original statement.</a:t>
                </a:r>
              </a:p>
              <a:p>
                <a:pPr algn="just"/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IVP is now written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+9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2−2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 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=0, 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=0.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505" y="216131"/>
                <a:ext cx="11712633" cy="6456126"/>
              </a:xfrm>
              <a:prstGeom prst="rect">
                <a:avLst/>
              </a:prstGeom>
              <a:blipFill>
                <a:blip r:embed="rId2"/>
                <a:stretch>
                  <a:fillRect l="-833" r="-7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6725" y="3752850"/>
            <a:ext cx="704850" cy="1809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0013" y="4108726"/>
            <a:ext cx="952500" cy="190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72363" y="4474128"/>
            <a:ext cx="1447800" cy="25717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4281055" y="2892829"/>
            <a:ext cx="1055716" cy="831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788131" y="2884516"/>
            <a:ext cx="224444" cy="33250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400800" y="2884516"/>
            <a:ext cx="15544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708371" y="2892829"/>
            <a:ext cx="108065" cy="32419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45163" y="495732"/>
            <a:ext cx="2466975" cy="187642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ASU-SoMSS - Scott Surgent. Report errors to surgent@asu.edu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5FF4-23A5-4F98-8849-62FFA6B0E70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36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1364</Words>
  <Application>Microsoft Office PowerPoint</Application>
  <PresentationFormat>Widescreen</PresentationFormat>
  <Paragraphs>164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Times New Roman</vt:lpstr>
      <vt:lpstr>Office Theme</vt:lpstr>
      <vt:lpstr>Using Laplace Transforms to Solve IVPs with Discontinuous Forcing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Laplace Transforms to Solve IVPs with Discontinuous Forcing Functions</dc:title>
  <dc:creator>Scott Surgent</dc:creator>
  <cp:lastModifiedBy>bacsas</cp:lastModifiedBy>
  <cp:revision>37</cp:revision>
  <dcterms:created xsi:type="dcterms:W3CDTF">2017-03-21T16:41:18Z</dcterms:created>
  <dcterms:modified xsi:type="dcterms:W3CDTF">2017-07-28T06:05:37Z</dcterms:modified>
</cp:coreProperties>
</file>