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0D788F3B-5D68-4B0A-890A-CC6755CE6B5C}"/>
    <pc:docChg chg="modSld">
      <pc:chgData name="Beth Cousland" userId="0add9dda42c7579b" providerId="LiveId" clId="{0D788F3B-5D68-4B0A-890A-CC6755CE6B5C}" dt="2022-07-15T17:45:21.056" v="1" actId="1076"/>
      <pc:docMkLst>
        <pc:docMk/>
      </pc:docMkLst>
      <pc:sldChg chg="modSp mod">
        <pc:chgData name="Beth Cousland" userId="0add9dda42c7579b" providerId="LiveId" clId="{0D788F3B-5D68-4B0A-890A-CC6755CE6B5C}" dt="2022-07-15T17:45:21.056" v="1" actId="1076"/>
        <pc:sldMkLst>
          <pc:docMk/>
          <pc:sldMk cId="3025964608" sldId="257"/>
        </pc:sldMkLst>
        <pc:picChg chg="mod">
          <ac:chgData name="Beth Cousland" userId="0add9dda42c7579b" providerId="LiveId" clId="{0D788F3B-5D68-4B0A-890A-CC6755CE6B5C}" dt="2022-07-15T17:45:21.056" v="1" actId="1076"/>
          <ac:picMkLst>
            <pc:docMk/>
            <pc:sldMk cId="3025964608" sldId="257"/>
            <ac:picMk id="4" creationId="{00000000-0000-0000-0000-000000000000}"/>
          </ac:picMkLst>
        </pc:picChg>
      </pc:sldChg>
      <pc:sldChg chg="modSp mod">
        <pc:chgData name="Beth Cousland" userId="0add9dda42c7579b" providerId="LiveId" clId="{0D788F3B-5D68-4B0A-890A-CC6755CE6B5C}" dt="2022-07-15T05:28:20.698" v="0" actId="1076"/>
        <pc:sldMkLst>
          <pc:docMk/>
          <pc:sldMk cId="2738713271" sldId="261"/>
        </pc:sldMkLst>
        <pc:picChg chg="mod">
          <ac:chgData name="Beth Cousland" userId="0add9dda42c7579b" providerId="LiveId" clId="{0D788F3B-5D68-4B0A-890A-CC6755CE6B5C}" dt="2022-07-15T05:28:20.698" v="0" actId="1076"/>
          <ac:picMkLst>
            <pc:docMk/>
            <pc:sldMk cId="2738713271" sldId="261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A310E-34A9-48F4-8F71-5004C19836DA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1E7AA-6957-4832-88DF-2B5315A3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41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E378-092D-4703-95A3-7EFD018CAF07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5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61E2-8C01-4BF4-B0C0-52626D3DBFCD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4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AC1C-E842-4C24-84C9-E46E0A5BAF05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FF56-AC9B-492B-A87A-7D14A6B4E1B0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0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FE37-4A2C-4823-9FCF-E0DB2591D33C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9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D847-787A-4D91-A93C-DB3C0CD10144}" type="datetime1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7BB5-47CF-4BAB-9BC9-E9460AA446E4}" type="datetime1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2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8A30-D90F-4AA5-B484-7167A5F6190D}" type="datetime1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3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5EA6-6ABD-4D7A-A161-DDC101FC8065}" type="datetime1">
              <a:rPr lang="en-US" smtClean="0"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1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8718-EEFE-4E7D-BA99-36AAFCCDD821}" type="datetime1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1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9DF1-ABB1-46B2-B523-C5D99A80EDED}" type="datetime1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3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E949F-B4D8-48C2-A94A-67F6786A7828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516F9-003C-480B-9F2F-32FA3CD08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2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Higher-Order Linear Homogeneous &amp; Autonomic Differential Equations with Constant Coefficients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 275</a:t>
            </a:r>
          </a:p>
        </p:txBody>
      </p:sp>
    </p:spTree>
    <p:extLst>
      <p:ext uri="{BB962C8B-B14F-4D97-AF65-F5344CB8AC3E}">
        <p14:creationId xmlns:p14="http://schemas.microsoft.com/office/powerpoint/2010/main" val="403034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5389" y="390698"/>
                <a:ext cx="11114116" cy="5033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solution of the example from two slides ago,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is composed of the two component functions,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Wronskian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=−8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≠0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for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all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impossible to turn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multiplying one or the other by a constant. These two component functions are linearly independent.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functions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:r>
                  <a:rPr lang="en-US" sz="20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linearly independent. The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Wronskian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,5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that one function can be made into the other by multiplying by a constant, e.g.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89" y="390698"/>
                <a:ext cx="11114116" cy="5033301"/>
              </a:xfrm>
              <a:prstGeom prst="rect">
                <a:avLst/>
              </a:prstGeom>
              <a:blipFill>
                <a:blip r:embed="rId2"/>
                <a:stretch>
                  <a:fillRect l="-603" t="-484" r="-549" b="-1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3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8887" y="349135"/>
                <a:ext cx="11355186" cy="6247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cases of three or more component functions, the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Wronskian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most efficient way to show linear independence. It usually is not possible to make this determination “just by looking”. For example, consider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+1,     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Wronskian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Would you have been able to know that these three functions are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linearly independent “just by looking”?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87" y="349135"/>
                <a:ext cx="11355186" cy="6247864"/>
              </a:xfrm>
              <a:prstGeom prst="rect">
                <a:avLst/>
              </a:prstGeom>
              <a:blipFill>
                <a:blip r:embed="rId2"/>
                <a:stretch>
                  <a:fillRect l="-591" t="-488" r="-591" b="-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6754" y="1922058"/>
            <a:ext cx="5524500" cy="885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2923" y="2910406"/>
            <a:ext cx="7315200" cy="638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342" y="3651104"/>
            <a:ext cx="10582275" cy="590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6976" y="4421416"/>
            <a:ext cx="5743575" cy="38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4061" y="5141699"/>
            <a:ext cx="3924300" cy="257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04061" y="5595282"/>
            <a:ext cx="571500" cy="285750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6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698" y="357447"/>
                <a:ext cx="11421687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general, if given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functions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they are linearly independent if it is impossible to write one as some linear combination of any subset of the others.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+1,     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we showed they are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linearly independent. This means that it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possible to express one of these as some linear combination of the other two. Did you notice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Probably not. That is why the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Wronskian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so useful.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Typically, solutions to linear, homogeneous, autonomic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th-order differential equations appear in the following ways: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functions of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,…,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all different real numbers. These will always be linearly independent.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functions of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𝑟𝑥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𝑟𝑥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𝑟𝑥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,…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These will also be linearly independent. (We have not seen a case like this yet. We will.)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trigonometric functions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𝑏𝑥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𝑎𝑥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𝑎𝑥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These will also be linearly independent. (We haven’t seen anything like this yet either. We will).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98" y="357447"/>
                <a:ext cx="11421687" cy="5632311"/>
              </a:xfrm>
              <a:prstGeom prst="rect">
                <a:avLst/>
              </a:prstGeom>
              <a:blipFill>
                <a:blip r:embed="rId2"/>
                <a:stretch>
                  <a:fillRect l="-534" t="-649" r="-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2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2262" y="407324"/>
                <a:ext cx="11272058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this presentation, we look at linear,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th-order autonomic and homogeneous differential equations with constant coefficients. Some examples are: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 way to solve these is to assume that a solution has the form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constant to be determined.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general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−7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Therefore,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Substituting, we have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𝑟𝑥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−7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𝑟𝑥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𝑟𝑥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−7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+12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𝑟𝑥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=3,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possible solutions are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How do we get a general solution?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62" y="407324"/>
                <a:ext cx="11272058" cy="5324535"/>
              </a:xfrm>
              <a:prstGeom prst="rect">
                <a:avLst/>
              </a:prstGeom>
              <a:blipFill>
                <a:blip r:embed="rId2"/>
                <a:stretch>
                  <a:fillRect l="-595" t="-687" r="-541" b="-1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438" y="1164993"/>
            <a:ext cx="2281326" cy="3009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7003" y="1141698"/>
            <a:ext cx="2804779" cy="3193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83635" y="1141698"/>
            <a:ext cx="1355771" cy="3242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5016" y="4110210"/>
            <a:ext cx="695325" cy="333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1782" y="4443585"/>
            <a:ext cx="1143000" cy="35242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6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5636" y="106992"/>
                <a:ext cx="11222182" cy="6539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found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possible solutions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−7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+12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easy to check: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=9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Substituting, we have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−7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+12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9−21+12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=16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Substituting, we have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−7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+12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16−28+12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Law of Superposition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states that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linearly independent solutions of a differential equation of the form we are discussing, then so is their linear product: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In our example, the general solution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(We’ll discuss “linear independence” a few slides ahead.) 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check it: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=9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+16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Substitute: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Upp>
                        <m:limUp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9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+16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lim>
                      </m:limUp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−7</m:t>
                      </m:r>
                      <m:limUpp>
                        <m:limUp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+4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lim>
                      </m:limUp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+12</m:t>
                      </m:r>
                      <m:limUpp>
                        <m:limUp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lim>
                      </m:limUp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−21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+16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−28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9−21+12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16−28+12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36" y="106992"/>
                <a:ext cx="11222182" cy="6539034"/>
              </a:xfrm>
              <a:prstGeom prst="rect">
                <a:avLst/>
              </a:prstGeom>
              <a:blipFill>
                <a:blip r:embed="rId2"/>
                <a:stretch>
                  <a:fillRect l="-543" t="-560" r="-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7108" y="5604509"/>
            <a:ext cx="571500" cy="247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6329" y="5942388"/>
            <a:ext cx="571500" cy="247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2886" y="6282344"/>
            <a:ext cx="790575" cy="228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0185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9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51162" y="246216"/>
                <a:ext cx="11139055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You solve these: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                      6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                        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Solutions: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62" y="246216"/>
                <a:ext cx="11139055" cy="1938992"/>
              </a:xfrm>
              <a:prstGeom prst="rect">
                <a:avLst/>
              </a:prstGeom>
              <a:blipFill>
                <a:blip r:embed="rId2"/>
                <a:stretch>
                  <a:fillRect l="-602" t="-1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6328" y="3771775"/>
            <a:ext cx="2447925" cy="352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3403" y="1534996"/>
            <a:ext cx="23145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2428" y="3304048"/>
            <a:ext cx="2495550" cy="628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5685" y="2063460"/>
            <a:ext cx="1447800" cy="352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08972" y="2463838"/>
            <a:ext cx="2181225" cy="7143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08972" y="3518795"/>
            <a:ext cx="2352675" cy="3524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18273" y="4343013"/>
            <a:ext cx="3000375" cy="447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21324" y="2251970"/>
            <a:ext cx="2943225" cy="12668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7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3949" y="349135"/>
                <a:ext cx="11272058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about cases where factoring the auxiliary polynomial is difficult?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general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auxiliary polynomial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locate roots, we graph it: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Thus, we conclude that the general solution is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49" y="349135"/>
                <a:ext cx="11272058" cy="4093428"/>
              </a:xfrm>
              <a:prstGeom prst="rect">
                <a:avLst/>
              </a:prstGeom>
              <a:blipFill>
                <a:blip r:embed="rId2"/>
                <a:stretch>
                  <a:fillRect l="-595" t="-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346" y="2885225"/>
            <a:ext cx="3371850" cy="31146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6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3702" y="432262"/>
                <a:ext cx="11139054" cy="4386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general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auxiliary polynomial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It does not factor “easily”. We use the quadratic formula: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general solution is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02" y="432262"/>
                <a:ext cx="11139054" cy="4386650"/>
              </a:xfrm>
              <a:prstGeom prst="rect">
                <a:avLst/>
              </a:prstGeom>
              <a:blipFill>
                <a:blip r:embed="rId2"/>
                <a:stretch>
                  <a:fillRect l="-602" t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316" y="2100261"/>
            <a:ext cx="3924300" cy="828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1014" y="2100261"/>
            <a:ext cx="1581150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5445" y="1743074"/>
            <a:ext cx="2238375" cy="154305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3949" y="374073"/>
                <a:ext cx="11255433" cy="5642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particular solution of the IVP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=9,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=29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auxiliary polynomial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−15=0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It factors as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e>
                    </m:d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giving two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values,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=−3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general solution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need the first derivative of the general solution, which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−3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the initial conditions are considered: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particular solution of the IVP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=7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example illustrates the requirement that the two components of the solution be linearly independent. What does that mean?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49" y="374073"/>
                <a:ext cx="11255433" cy="5642891"/>
              </a:xfrm>
              <a:prstGeom prst="rect">
                <a:avLst/>
              </a:prstGeom>
              <a:blipFill>
                <a:blip r:embed="rId2"/>
                <a:stretch>
                  <a:fillRect l="-596" t="-540" r="-542" b="-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949" y="3715443"/>
            <a:ext cx="1457325" cy="723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6781" y="3672580"/>
            <a:ext cx="2343150" cy="809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3352" y="3577330"/>
            <a:ext cx="3476625" cy="904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0294" y="3961707"/>
            <a:ext cx="1495425" cy="38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06036" y="3952182"/>
            <a:ext cx="1209675" cy="390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06903" y="4342707"/>
            <a:ext cx="1238250" cy="3333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7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7324" y="349135"/>
                <a:ext cx="11288683" cy="6242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 Independence and the </a:t>
                </a:r>
                <a:r>
                  <a:rPr lang="en-US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Wronskian</a:t>
                </a:r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the general solution of a linear second-order homogeneous differential equation, and assume it has initial conditions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any two real numbers.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find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need the derivative, like in the last slide: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Now the initial conditions are considered: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</m:mr>
                      </m:m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𝑔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mr>
                        <m:m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𝑔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′(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mr>
                      </m:m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write this as an equation in matrix form: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𝐵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′(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′(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this to work, the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×2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cannot be singular. </a:t>
                </a: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 is, its determinant cannot be 0.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24" y="349135"/>
                <a:ext cx="11288683" cy="6242030"/>
              </a:xfrm>
              <a:prstGeom prst="rect">
                <a:avLst/>
              </a:prstGeom>
              <a:blipFill>
                <a:blip r:embed="rId2"/>
                <a:stretch>
                  <a:fillRect l="-594" t="-488" r="-540" b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283" y="4624821"/>
            <a:ext cx="3438525" cy="18478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2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191193"/>
                <a:ext cx="11205556" cy="6481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determinant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′(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If it is not identically 0, then we can conclude that the two component functions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linearly independent. This matrix is called the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Wronskian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is written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′(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′(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does this actually mean?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given two functions,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it is easy to see if they are linearly independent by observing that they are not scalar multiples of one another. This is equivalent to saying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𝑘𝑔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any real non-zero number. One of the functions cannot be “made into” the other by multiplying by a constant.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example,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are linearly independent since 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As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long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as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≠0,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then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≠0.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impossible to magically turn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multiplying one (or the other) by some non-zero constant.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1193"/>
                <a:ext cx="11205556" cy="6481390"/>
              </a:xfrm>
              <a:prstGeom prst="rect">
                <a:avLst/>
              </a:prstGeom>
              <a:blipFill>
                <a:blip r:embed="rId2"/>
                <a:stretch>
                  <a:fillRect l="-544" r="-544" b="-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16F9-003C-480B-9F2F-32FA3CD088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4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1750</Words>
  <Application>Microsoft Office PowerPoint</Application>
  <PresentationFormat>Widescreen</PresentationFormat>
  <Paragraphs>167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Higher-Order Linear Homogeneous &amp; Autonomic Differential Equations with Constant Coefficients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Higher-Order Homogeneous Differential Equations with Constant Coefficients</dc:title>
  <dc:creator>Scott Surgent</dc:creator>
  <cp:lastModifiedBy>Beth Cousland</cp:lastModifiedBy>
  <cp:revision>31</cp:revision>
  <dcterms:created xsi:type="dcterms:W3CDTF">2017-01-26T19:27:51Z</dcterms:created>
  <dcterms:modified xsi:type="dcterms:W3CDTF">2022-07-15T17:45:34Z</dcterms:modified>
</cp:coreProperties>
</file>