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19E9C-05A1-4921-850F-70718FA3AAA1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4C0DF-4264-49B3-8074-7F56BADDE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8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43DC-0C5D-4772-BD6C-DF4111753987}" type="datetime1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447-D45A-4B4B-966B-E135CC4A76B6}" type="datetime1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3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6B90-91A4-4201-B327-E5109F173406}" type="datetime1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7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8AE6-FCED-4043-B26A-080EC95A53A2}" type="datetime1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8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3D74-929C-430D-A353-DE909AFC6778}" type="datetime1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2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6CCB-9D9E-48D0-B26B-2AD3AEA865D7}" type="datetime1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3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5034-A981-4F7D-9D05-60E5D7225891}" type="datetime1">
              <a:rPr lang="en-US" smtClean="0"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8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E866-1720-4DCF-8BC1-94C84152FC06}" type="datetime1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6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99CB5-2C7A-43B6-ABE1-1E11C4929A99}" type="datetime1">
              <a:rPr lang="en-US" smtClean="0"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9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3CA9-150D-440C-AF9A-F96A5C032521}" type="datetime1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77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F09E-6E89-4954-86DF-FBA4ECAE6F48}" type="datetime1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0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AFBA-2C87-49FD-80E7-0FFF95BD9113}" type="datetime1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147D2-65FA-4025-8D03-F7790059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4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Classification of Differential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 275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22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74073" y="349134"/>
                <a:ext cx="110559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Direction field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		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73" y="349134"/>
                <a:ext cx="11055927" cy="461665"/>
              </a:xfrm>
              <a:prstGeom prst="rect">
                <a:avLst/>
              </a:prstGeom>
              <a:blipFill>
                <a:blip r:embed="rId2"/>
                <a:stretch>
                  <a:fillRect l="-827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5251" y="1236691"/>
            <a:ext cx="6524625" cy="466725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4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" y="523702"/>
            <a:ext cx="108647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can infer possible solution curves. If you know a point on a particular curve, the rest of the curve can be inferred by “following” the direction field. (We always read left to right, i.e.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increasing).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1074" y="1996786"/>
            <a:ext cx="4610100" cy="46101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8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40327" y="423949"/>
                <a:ext cx="10972800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Sketch the direction field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Hint: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 that this only depends on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Thus, if we find one slope-line for a particular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-value, we can extend it left and right.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Another hint: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represents a horizontal slope-line and this occurs when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Factoring, we have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=0.</m:t>
                      </m:r>
                    </m:oMath>
                  </m:oMathPara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when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=2, −2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or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0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27" y="423949"/>
                <a:ext cx="10972800" cy="4832092"/>
              </a:xfrm>
              <a:prstGeom prst="rect">
                <a:avLst/>
              </a:prstGeom>
              <a:blipFill>
                <a:blip r:embed="rId2"/>
                <a:stretch>
                  <a:fillRect l="-1167" t="-1389" r="-944" b="-2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6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0327" y="423949"/>
                <a:ext cx="110060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direction field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is: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27" y="423949"/>
                <a:ext cx="11006051" cy="461665"/>
              </a:xfrm>
              <a:prstGeom prst="rect">
                <a:avLst/>
              </a:prstGeom>
              <a:blipFill>
                <a:blip r:embed="rId2"/>
                <a:stretch>
                  <a:fillRect l="-886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2487" y="885614"/>
            <a:ext cx="5592948" cy="45264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0574" y="5642871"/>
            <a:ext cx="11205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the horizontal slopes when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-2,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 or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2. These are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equilibrium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solutions.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4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5760" y="357447"/>
                <a:ext cx="1134687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 how the flow lines (representing possible solution curves) veer towards the equilibrium solution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Thus,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stable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equilibrium.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" y="357447"/>
                <a:ext cx="11346873" cy="830997"/>
              </a:xfrm>
              <a:prstGeom prst="rect">
                <a:avLst/>
              </a:prstGeom>
              <a:blipFill>
                <a:blip r:embed="rId2"/>
                <a:stretch>
                  <a:fillRect l="-806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2133" y="1288299"/>
            <a:ext cx="6334125" cy="516255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127" y="1371427"/>
            <a:ext cx="6334125" cy="51625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423949"/>
                <a:ext cx="1136349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flow lines veer away from the equilibriums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These are 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unstable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equilibriums.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23949"/>
                <a:ext cx="11363498" cy="830997"/>
              </a:xfrm>
              <a:prstGeom prst="rect">
                <a:avLst/>
              </a:prstGeom>
              <a:blipFill>
                <a:blip r:embed="rId3"/>
                <a:stretch>
                  <a:fillRect l="-805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2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725" y="2624137"/>
            <a:ext cx="8210550" cy="16097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5018" y="515389"/>
            <a:ext cx="10814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third type of equilibrium is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semi-stable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 which the solution curves approach the equilibrium asymptotically from one side, yet veer away from the other.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5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3702" y="448887"/>
            <a:ext cx="111141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Ordinary vs. Partial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differential equation consists of a function of the form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and some combination of its derivatives, then the differential equation is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ordinary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Note that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is a function of a single variable, not a multivariable function.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differential equations in this class are ordinary.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later courses, you may see differential equations with more than one independent variable. These are called partial differential equations.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6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98764" y="490451"/>
                <a:ext cx="11039301" cy="4430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Order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order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a differential equation is the “highest” derivative of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present in the diff. eq.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Examples: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1828800" lvl="3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is 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order.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−6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1828800" lvl="3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is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second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order.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higher derivatives, we use the notation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represent the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 derivative of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rather than write out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prime symbols.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64" y="490451"/>
                <a:ext cx="11039301" cy="4430252"/>
              </a:xfrm>
              <a:prstGeom prst="rect">
                <a:avLst/>
              </a:prstGeom>
              <a:blipFill>
                <a:blip r:embed="rId2"/>
                <a:stretch>
                  <a:fillRect l="-994" t="-1376" r="-607" b="-2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3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07076" y="448887"/>
                <a:ext cx="11022677" cy="39993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Linearity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differential equation is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linear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 it can be written in the form</a:t>
                </a:r>
              </a:p>
              <a:p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</m:d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′+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Here,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represent functions of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possibly constants, that are attached to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its derivatives by multiplication. The term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is not attached to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 its derivatives by multiplication and may be a function of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or just a constant, possibly 0. The term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is called a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forcing function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076" y="448887"/>
                <a:ext cx="11022677" cy="3999365"/>
              </a:xfrm>
              <a:prstGeom prst="rect">
                <a:avLst/>
              </a:prstGeom>
              <a:blipFill>
                <a:blip r:embed="rId2"/>
                <a:stretch>
                  <a:fillRect l="-1106" t="-1677" r="-1162" b="-33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32262" y="407324"/>
                <a:ext cx="11280371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Linearity (continued)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linear differential equation </a:t>
                </a:r>
                <a:r>
                  <a:rPr lang="en-US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does not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combine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 any of its derivatives through multiplication.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Nor does it treat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 any of its derivatives as an argument within another operator.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Examples: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=6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linear.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+3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=−5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linear.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lang="en-US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linear. Why?</a:t>
                </a:r>
              </a:p>
              <a:p>
                <a:pPr marL="1828800" lvl="3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Because the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being raised to a power other than 1.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=3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lang="en-US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linear. Why?</a:t>
                </a:r>
              </a:p>
              <a:p>
                <a:pPr marL="1828800" lvl="3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are multiplying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one of its derivatives.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62" y="407324"/>
                <a:ext cx="11280371" cy="5262979"/>
              </a:xfrm>
              <a:prstGeom prst="rect">
                <a:avLst/>
              </a:prstGeom>
              <a:blipFill>
                <a:blip r:embed="rId2"/>
                <a:stretch>
                  <a:fillRect l="-973" t="-1275" b="-2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6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57200" y="432262"/>
                <a:ext cx="11213869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Homogeneous (homogeneity)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linear differential equation is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homogeneous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forcing function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is 0.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Homogeneity only applies to linear differential equations.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Examples: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1828800" lvl="3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is homogeneous because it can be written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</a:t>
                </a:r>
                <a:endParaRPr lang="en-US" sz="28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3"/>
                <a:r>
                  <a:rPr lang="en-US" sz="2800" b="0" dirty="0" smtClean="0"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−3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828800" lvl="3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is not homogeneous because is can be rewritten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</a:t>
                </a:r>
                <a:endParaRPr lang="en-US" sz="28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3"/>
                <a:r>
                  <a:rPr lang="en-US" sz="2800" b="0" dirty="0" smtClean="0"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 forcing function 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32262"/>
                <a:ext cx="11213869" cy="4832092"/>
              </a:xfrm>
              <a:prstGeom prst="rect">
                <a:avLst/>
              </a:prstGeom>
              <a:blipFill>
                <a:blip r:embed="rId2"/>
                <a:stretch>
                  <a:fillRect l="-978" t="-1387" b="-2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9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15389" y="473825"/>
                <a:ext cx="11080866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Autonomous (autonomic)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differential equation is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autonomous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(-</a:t>
                </a:r>
                <a:r>
                  <a:rPr lang="en-US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ic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if it does not explicitly contain the independent variable.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Examples: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autonomous.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+3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−4=0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autonomous.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+4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not autonomous.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Even though the independent variable may not be explicitly present, it is still “there”, implicitly within whatever function is determined to be the solution.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Autonomic differential equations are common in population models.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389" y="473825"/>
                <a:ext cx="11080866" cy="4832092"/>
              </a:xfrm>
              <a:prstGeom prst="rect">
                <a:avLst/>
              </a:prstGeom>
              <a:blipFill>
                <a:blip r:embed="rId2"/>
                <a:stretch>
                  <a:fillRect l="-991" t="-1389" r="-1816" b="-2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6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23702" y="490451"/>
                <a:ext cx="10997738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8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8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8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8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US" sz="28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is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ordinary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It is </a:t>
                </a:r>
                <a:r>
                  <a:rPr lang="en-US" sz="2800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 order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It is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linear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It is </a:t>
                </a:r>
                <a:r>
                  <a:rPr lang="en-US" sz="2800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 homogeneous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It is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 autonomic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is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ordinary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It is </a:t>
                </a:r>
                <a:r>
                  <a:rPr lang="en-US" sz="2800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second order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It is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 linear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Homogeneity is not a concern. It is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 autonomic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02" y="490451"/>
                <a:ext cx="10997738" cy="4832092"/>
              </a:xfrm>
              <a:prstGeom prst="rect">
                <a:avLst/>
              </a:prstGeom>
              <a:blipFill>
                <a:blip r:embed="rId2"/>
                <a:stretch>
                  <a:fillRect l="-1164" t="-1261" b="-2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47989" y="231596"/>
                <a:ext cx="10914611" cy="612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Direction Fields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plot small lines representing slopes at each coordinate (</a:t>
                </a:r>
                <a:r>
                  <a:rPr lang="en-US" sz="28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8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in the </a:t>
                </a:r>
                <a:r>
                  <a:rPr lang="en-US" sz="28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-plane. From this, we can infer solution curves.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Sketch a direction field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each (</a:t>
                </a:r>
                <a:r>
                  <a:rPr lang="en-US" sz="28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8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coordinate, we determine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Some examples are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(1,1) 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ctr"/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(2,-3), 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And so on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ctr"/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do this for “all” possible points in the plane. We get…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89" y="231596"/>
                <a:ext cx="10914611" cy="6124754"/>
              </a:xfrm>
              <a:prstGeom prst="rect">
                <a:avLst/>
              </a:prstGeom>
              <a:blipFill>
                <a:blip r:embed="rId2"/>
                <a:stretch>
                  <a:fillRect l="-1173" t="-1095" b="-1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47D2-65FA-4025-8D03-F77900591F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3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638</Words>
  <Application>Microsoft Office PowerPoint</Application>
  <PresentationFormat>Widescreen</PresentationFormat>
  <Paragraphs>116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Office Theme</vt:lpstr>
      <vt:lpstr>Classification of Differential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Differential Equations</dc:title>
  <dc:creator>Scott Surgent</dc:creator>
  <cp:lastModifiedBy>Scott Surgent</cp:lastModifiedBy>
  <cp:revision>22</cp:revision>
  <dcterms:created xsi:type="dcterms:W3CDTF">2017-01-11T17:59:45Z</dcterms:created>
  <dcterms:modified xsi:type="dcterms:W3CDTF">2017-03-17T22:35:42Z</dcterms:modified>
</cp:coreProperties>
</file>