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6C5394-A48B-4D94-A0C7-3CB767A34758}" v="53" dt="2024-11-15T20:28:51.5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75" d="100"/>
          <a:sy n="75" d="100"/>
        </p:scale>
        <p:origin x="7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 Cousland" userId="0add9dda42c7579b" providerId="LiveId" clId="{696C5394-A48B-4D94-A0C7-3CB767A34758}"/>
    <pc:docChg chg="modSld">
      <pc:chgData name="Beth Cousland" userId="0add9dda42c7579b" providerId="LiveId" clId="{696C5394-A48B-4D94-A0C7-3CB767A34758}" dt="2024-11-15T20:28:51.561" v="55"/>
      <pc:docMkLst>
        <pc:docMk/>
      </pc:docMkLst>
      <pc:sldChg chg="modAnim">
        <pc:chgData name="Beth Cousland" userId="0add9dda42c7579b" providerId="LiveId" clId="{696C5394-A48B-4D94-A0C7-3CB767A34758}" dt="2024-11-15T20:24:52.971" v="4"/>
        <pc:sldMkLst>
          <pc:docMk/>
          <pc:sldMk cId="2627658748" sldId="257"/>
        </pc:sldMkLst>
      </pc:sldChg>
      <pc:sldChg chg="modAnim">
        <pc:chgData name="Beth Cousland" userId="0add9dda42c7579b" providerId="LiveId" clId="{696C5394-A48B-4D94-A0C7-3CB767A34758}" dt="2024-11-15T20:24:58.305" v="5"/>
        <pc:sldMkLst>
          <pc:docMk/>
          <pc:sldMk cId="93612910" sldId="258"/>
        </pc:sldMkLst>
      </pc:sldChg>
      <pc:sldChg chg="modAnim">
        <pc:chgData name="Beth Cousland" userId="0add9dda42c7579b" providerId="LiveId" clId="{696C5394-A48B-4D94-A0C7-3CB767A34758}" dt="2024-11-15T20:25:21.744" v="11"/>
        <pc:sldMkLst>
          <pc:docMk/>
          <pc:sldMk cId="3387490231" sldId="259"/>
        </pc:sldMkLst>
      </pc:sldChg>
      <pc:sldChg chg="addSp modSp mod modAnim">
        <pc:chgData name="Beth Cousland" userId="0add9dda42c7579b" providerId="LiveId" clId="{696C5394-A48B-4D94-A0C7-3CB767A34758}" dt="2024-11-15T20:26:10.743" v="24"/>
        <pc:sldMkLst>
          <pc:docMk/>
          <pc:sldMk cId="3664192929" sldId="260"/>
        </pc:sldMkLst>
        <pc:spChg chg="mod">
          <ac:chgData name="Beth Cousland" userId="0add9dda42c7579b" providerId="LiveId" clId="{696C5394-A48B-4D94-A0C7-3CB767A34758}" dt="2024-11-15T20:25:41.363" v="17" actId="20577"/>
          <ac:spMkLst>
            <pc:docMk/>
            <pc:sldMk cId="3664192929" sldId="260"/>
            <ac:spMk id="3" creationId="{DF1A15E3-7A8B-B4EC-8644-093C465234C6}"/>
          </ac:spMkLst>
        </pc:spChg>
        <pc:picChg chg="add mod">
          <ac:chgData name="Beth Cousland" userId="0add9dda42c7579b" providerId="LiveId" clId="{696C5394-A48B-4D94-A0C7-3CB767A34758}" dt="2024-11-15T20:26:06.755" v="23" actId="1076"/>
          <ac:picMkLst>
            <pc:docMk/>
            <pc:sldMk cId="3664192929" sldId="260"/>
            <ac:picMk id="4" creationId="{D26AC1D9-DC1A-27AE-6EA6-35CF534CA5B7}"/>
          </ac:picMkLst>
        </pc:picChg>
      </pc:sldChg>
      <pc:sldChg chg="modAnim">
        <pc:chgData name="Beth Cousland" userId="0add9dda42c7579b" providerId="LiveId" clId="{696C5394-A48B-4D94-A0C7-3CB767A34758}" dt="2024-11-15T20:26:51.218" v="28"/>
        <pc:sldMkLst>
          <pc:docMk/>
          <pc:sldMk cId="720446176" sldId="261"/>
        </pc:sldMkLst>
      </pc:sldChg>
      <pc:sldChg chg="modSp mod modAnim">
        <pc:chgData name="Beth Cousland" userId="0add9dda42c7579b" providerId="LiveId" clId="{696C5394-A48B-4D94-A0C7-3CB767A34758}" dt="2024-11-15T20:27:10.503" v="32"/>
        <pc:sldMkLst>
          <pc:docMk/>
          <pc:sldMk cId="3221517886" sldId="262"/>
        </pc:sldMkLst>
        <pc:spChg chg="mod">
          <ac:chgData name="Beth Cousland" userId="0add9dda42c7579b" providerId="LiveId" clId="{696C5394-A48B-4D94-A0C7-3CB767A34758}" dt="2024-11-15T20:26:57.492" v="29" actId="1076"/>
          <ac:spMkLst>
            <pc:docMk/>
            <pc:sldMk cId="3221517886" sldId="262"/>
            <ac:spMk id="3" creationId="{760599F0-A48F-9AC5-CC83-F176AFB56E92}"/>
          </ac:spMkLst>
        </pc:spChg>
      </pc:sldChg>
      <pc:sldChg chg="modAnim">
        <pc:chgData name="Beth Cousland" userId="0add9dda42c7579b" providerId="LiveId" clId="{696C5394-A48B-4D94-A0C7-3CB767A34758}" dt="2024-11-15T20:27:24.849" v="35"/>
        <pc:sldMkLst>
          <pc:docMk/>
          <pc:sldMk cId="1917419542" sldId="263"/>
        </pc:sldMkLst>
      </pc:sldChg>
      <pc:sldChg chg="modSp modAnim">
        <pc:chgData name="Beth Cousland" userId="0add9dda42c7579b" providerId="LiveId" clId="{696C5394-A48B-4D94-A0C7-3CB767A34758}" dt="2024-11-15T20:27:49.219" v="42"/>
        <pc:sldMkLst>
          <pc:docMk/>
          <pc:sldMk cId="1015606911" sldId="264"/>
        </pc:sldMkLst>
        <pc:spChg chg="mod">
          <ac:chgData name="Beth Cousland" userId="0add9dda42c7579b" providerId="LiveId" clId="{696C5394-A48B-4D94-A0C7-3CB767A34758}" dt="2024-11-15T20:27:46.264" v="41" actId="20577"/>
          <ac:spMkLst>
            <pc:docMk/>
            <pc:sldMk cId="1015606911" sldId="264"/>
            <ac:spMk id="3" creationId="{2D145FDF-D441-D20A-DFAF-AEFC4F6F20C3}"/>
          </ac:spMkLst>
        </pc:spChg>
      </pc:sldChg>
      <pc:sldChg chg="modAnim">
        <pc:chgData name="Beth Cousland" userId="0add9dda42c7579b" providerId="LiveId" clId="{696C5394-A48B-4D94-A0C7-3CB767A34758}" dt="2024-11-15T20:28:12.059" v="48"/>
        <pc:sldMkLst>
          <pc:docMk/>
          <pc:sldMk cId="1553231027" sldId="265"/>
        </pc:sldMkLst>
      </pc:sldChg>
      <pc:sldChg chg="modAnim">
        <pc:chgData name="Beth Cousland" userId="0add9dda42c7579b" providerId="LiveId" clId="{696C5394-A48B-4D94-A0C7-3CB767A34758}" dt="2024-11-15T20:28:36.533" v="52"/>
        <pc:sldMkLst>
          <pc:docMk/>
          <pc:sldMk cId="1819726300" sldId="266"/>
        </pc:sldMkLst>
      </pc:sldChg>
      <pc:sldChg chg="modAnim">
        <pc:chgData name="Beth Cousland" userId="0add9dda42c7579b" providerId="LiveId" clId="{696C5394-A48B-4D94-A0C7-3CB767A34758}" dt="2024-11-15T20:28:51.561" v="55"/>
        <pc:sldMkLst>
          <pc:docMk/>
          <pc:sldMk cId="101767459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2370F-591C-8B9F-60DA-057879EFCF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8ECABC-7C60-9382-5BF2-84602F2605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77D4F-00FB-68C0-7C0D-97C6CA534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100A-A57E-457C-91CD-57BA120E9829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12CFB-47EA-FCAD-AD55-8C92419C1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ADABC-5B79-2EE3-E8E2-D5939536A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63AD-9C7C-4937-A263-83150A67D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1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A1E99-439C-0F4E-909A-6045781CB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B75016-5F98-65FD-048E-821E48B90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6DCF6-D196-F63F-9A61-3B5AD3F71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100A-A57E-457C-91CD-57BA120E9829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28C876-503F-5548-1B88-318D44295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71630-FC71-E9F7-8B7C-520391E68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63AD-9C7C-4937-A263-83150A67D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07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166D8F-6455-34BE-E5A7-456A07D0B4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B997CB-6932-DA18-4813-742FA88EC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AC1D7-3976-568F-FE2D-209A57F54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100A-A57E-457C-91CD-57BA120E9829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2B055-B537-0E8C-1FF9-3889815A9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4F0D5-530A-6EDE-4F3B-53FD39993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63AD-9C7C-4937-A263-83150A67D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1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0B15C-6D47-DC4F-4A20-4EA3EE31B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033C9-EDFC-DF43-CF34-C27CCA802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735DA-72AA-D51D-EF9B-9E9493577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100A-A57E-457C-91CD-57BA120E9829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834D8E-7128-9839-719E-18B7EA20F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35D148-87DD-A7DD-4B83-4D3E0C866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63AD-9C7C-4937-A263-83150A67D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579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35C28-AD1B-1962-C86B-96D326EEB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6F3CF6-62CE-6699-8412-B1EA23C7D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FFE1A-8E67-F3FE-A7B4-703983321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100A-A57E-457C-91CD-57BA120E9829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02443-4342-7D95-AE35-0B4F07334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AD646-0012-BA76-5234-C6507CC87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63AD-9C7C-4937-A263-83150A67D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304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EED3-743F-69B7-F306-69FC3F6AA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9F83C-D991-58D9-3235-94F87848E1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466EFF-8AD1-8257-777F-C47FE16C6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025A0-5FF2-6D71-44DF-2BDDE20EE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100A-A57E-457C-91CD-57BA120E9829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EB3DD-9FD6-9CFC-7E32-78F61044D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0CF2AB-7579-A6A9-3120-894644F77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63AD-9C7C-4937-A263-83150A67D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2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4ED64-A35B-8E8B-1869-FF38AB62F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3568A-EF9D-52D3-2002-FB6253EA5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C62153-04EB-9DA8-A516-6145380DF0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F720F0-0915-E6BF-6393-D8723949A5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1894C8-A8F1-3AE9-598E-C0E837034C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2FE4F8-8051-EF63-AC3B-F2BAB6C38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100A-A57E-457C-91CD-57BA120E9829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0C8520-EE21-CD4F-D4B0-D17F4A340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5978F1-D1E6-4AD7-EB48-D8BF8F91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63AD-9C7C-4937-A263-83150A67D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565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89C3A-1365-D6C3-39FB-6E76503DD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134CCF-44E3-06DC-06AB-08789D13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100A-A57E-457C-91CD-57BA120E9829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4F02E1-C50E-AD73-33BD-37321062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33EC9-FF6F-1C36-C772-ED0A19F85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63AD-9C7C-4937-A263-83150A67D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7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1B809-F90B-E76C-3052-8F326119D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100A-A57E-457C-91CD-57BA120E9829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E5A3B1-EFD1-3284-646E-CA8352F37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1CB77-974E-C9AB-ACDD-10A9D80F6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63AD-9C7C-4937-A263-83150A67D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65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E0158-C701-08AC-09DB-F9C62C0B5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EF978-D7C1-4FF9-8D42-EC4369FFE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49B234-7A2A-C41F-949F-70F8047FCA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56B2BC-A30D-896C-B45B-F53C9C295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100A-A57E-457C-91CD-57BA120E9829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2DE8F-B35B-F5A9-7F40-4940A1088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FFB837-B2AF-AA3A-0848-998175CBC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63AD-9C7C-4937-A263-83150A67D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05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9FE94-EC31-8E6E-D340-C7C74A78D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D6B1F5-A73C-57ED-74DC-795C715F5F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DFA326-893C-3AB5-9EB0-F714D24F4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7C2E5-4864-2F8E-2F35-B7D96FA78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100A-A57E-457C-91CD-57BA120E9829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171569-A1D9-350B-D319-B691564F6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DC11B7-FA65-9B39-6A3F-8C88C7C75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63AD-9C7C-4937-A263-83150A67D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29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C1AF2D-BF86-47EB-A93E-E47E32251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9842E-2F74-1902-34D3-43D8BE75B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9BB5B-1CDC-71CE-33F8-09FA6B2301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4C100A-A57E-457C-91CD-57BA120E9829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55771-A871-E7FC-C10A-861D8552B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B1A3E-B9E5-C2EE-E9EA-0843DCE504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3563AD-9C7C-4937-A263-83150A67D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83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71D78-F19C-2EF4-A4A1-808A1F2284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Surface Integrals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6096BF-B870-8B3B-4DBB-9DA87139AB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Scott Surgent</a:t>
            </a:r>
          </a:p>
        </p:txBody>
      </p:sp>
    </p:spTree>
    <p:extLst>
      <p:ext uri="{BB962C8B-B14F-4D97-AF65-F5344CB8AC3E}">
        <p14:creationId xmlns:p14="http://schemas.microsoft.com/office/powerpoint/2010/main" val="73688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8784DEF-D7C9-D026-B731-F40204763D7B}"/>
                  </a:ext>
                </a:extLst>
              </p:cNvPr>
              <p:cNvSpPr txBox="1"/>
              <p:nvPr/>
            </p:nvSpPr>
            <p:spPr>
              <a:xfrm>
                <a:off x="408791" y="322729"/>
                <a:ext cx="11284771" cy="42865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3: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Let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the surface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=12−4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−3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contained in the first quadrant. Find </a:t>
                </a:r>
                <a14:m>
                  <m:oMath xmlns:m="http://schemas.openxmlformats.org/officeDocument/2006/math">
                    <m:nary>
                      <m:naryPr>
                        <m:chr m:val="∬"/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sub>
                      <m:sup/>
                      <m:e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𝑦𝑧</m:t>
                            </m:r>
                          </m:e>
                        </m:d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𝑑𝑆</m:t>
                        </m:r>
                      </m:e>
                    </m:nary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Here,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=12−4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−3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=−4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=−3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𝑑𝑆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𝑑𝑆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ra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26</m:t>
                          </m:r>
                        </m:e>
                      </m:ra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𝑑𝐴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integrand is written in terms of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with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=12−4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−3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𝑦𝑧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12−4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−3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+12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−4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𝑥𝑦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region of integration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footprint of the surface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projected onto the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-plane. Below is a sketch of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its region of integration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Letting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𝑑𝐴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𝑑𝑥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have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≤−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+4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≤3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as the bounds of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8784DEF-D7C9-D026-B731-F40204763D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91" y="322729"/>
                <a:ext cx="11284771" cy="4286558"/>
              </a:xfrm>
              <a:prstGeom prst="rect">
                <a:avLst/>
              </a:prstGeom>
              <a:blipFill>
                <a:blip r:embed="rId2"/>
                <a:stretch>
                  <a:fillRect l="-432" t="-10526" r="-4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3870355C-49C4-5EE9-4179-77CE995174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191" y="4609287"/>
            <a:ext cx="5263698" cy="19259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323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1A45D63-6B93-6E90-99DC-286E36959BB6}"/>
                  </a:ext>
                </a:extLst>
              </p:cNvPr>
              <p:cNvSpPr txBox="1"/>
              <p:nvPr/>
            </p:nvSpPr>
            <p:spPr>
              <a:xfrm>
                <a:off x="494852" y="258184"/>
                <a:ext cx="11220226" cy="57158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surface integral is now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𝑦𝑧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𝑑𝑆</m:t>
                          </m:r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+12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𝑥𝑦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26</m:t>
                              </m:r>
                            </m:e>
                          </m:rad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𝑑𝐴</m:t>
                      </m:r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br>
                  <a:rPr lang="en-US" sz="18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26</m:t>
                          </m:r>
                        </m:e>
                      </m:rad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4</m:t>
                                      </m:r>
                                    </m:num>
                                    <m:den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+4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+12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−4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𝑥𝑦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−3</m:t>
                                  </m:r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nary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𝑑𝑦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𝑑𝑥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inside integral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+4</m:t>
                          </m:r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+12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𝑥𝑦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𝑑𝑦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𝑥𝑦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+(6−2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+4</m:t>
                          </m:r>
                        </m:sup>
                      </m:sSubSup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Note that the two middle terms,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12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−4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𝑥𝑦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can be written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12−4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which gives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(6−2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after integration with respect to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Substituting and simplifying, we obtain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+4</m:t>
                          </m:r>
                        </m:e>
                      </m:d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6−2</m:t>
                          </m:r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27</m:t>
                          </m:r>
                        </m:den>
                      </m:f>
                      <m:sSup>
                        <m:sSup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28</m:t>
                          </m:r>
                        </m:num>
                        <m:den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−28</m:t>
                      </m:r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+32.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1A45D63-6B93-6E90-99DC-286E36959B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852" y="258184"/>
                <a:ext cx="11220226" cy="5715860"/>
              </a:xfrm>
              <a:prstGeom prst="rect">
                <a:avLst/>
              </a:prstGeom>
              <a:blipFill>
                <a:blip r:embed="rId2"/>
                <a:stretch>
                  <a:fillRect l="-435" t="-533" r="-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972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1055B7E-DA60-48A1-18A2-E68AFDDA2D0B}"/>
                  </a:ext>
                </a:extLst>
              </p:cNvPr>
              <p:cNvSpPr txBox="1"/>
              <p:nvPr/>
            </p:nvSpPr>
            <p:spPr>
              <a:xfrm>
                <a:off x="505609" y="344245"/>
                <a:ext cx="11091135" cy="30635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is now integrated with respect to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26</m:t>
                          </m:r>
                        </m:e>
                      </m:rad>
                      <m:nary>
                        <m:naryPr>
                          <m:limLoc m:val="subSup"/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32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27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28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−28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+32</m:t>
                              </m:r>
                            </m:e>
                          </m:d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</a:pP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26</m:t>
                          </m:r>
                        </m:e>
                      </m:rad>
                      <m:sSubSup>
                        <m:sSubSup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27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28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9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−14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+32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US" sz="16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</a:pPr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=30</m:t>
                      </m:r>
                      <m:rad>
                        <m:radPr>
                          <m:degHide m:val="on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26</m:t>
                          </m:r>
                        </m:e>
                      </m:ra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1055B7E-DA60-48A1-18A2-E68AFDDA2D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09" y="344245"/>
                <a:ext cx="11091135" cy="3063596"/>
              </a:xfrm>
              <a:prstGeom prst="rect">
                <a:avLst/>
              </a:prstGeom>
              <a:blipFill>
                <a:blip r:embed="rId2"/>
                <a:stretch>
                  <a:fillRect l="-495" t="-9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76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820E1A2-BDFB-B029-F118-52950206D6A7}"/>
                  </a:ext>
                </a:extLst>
              </p:cNvPr>
              <p:cNvSpPr txBox="1"/>
              <p:nvPr/>
            </p:nvSpPr>
            <p:spPr>
              <a:xfrm>
                <a:off x="333487" y="279699"/>
                <a:ext cx="11467652" cy="58805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𝑢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𝑢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parametrically describe a surface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Then the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surface area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of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over a region of integration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given by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𝑑𝑆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𝐫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sub>
                              </m:s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𝐫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𝑑𝐴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the surface is defined explicitly in the form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then the surface can be parametrized as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Its partial derivatives are 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1,0,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and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0,1,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cross product is 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𝐫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𝐫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),−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),1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and the magnitude of this cross product is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𝐫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𝐫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e>
                                </m:d>
                              </m:e>
                            </m:d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e>
                            </m:d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e>
                                </m:d>
                              </m:e>
                            </m:d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e>
                            </m:d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820E1A2-BDFB-B029-F118-52950206D6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487" y="279699"/>
                <a:ext cx="11467652" cy="5880521"/>
              </a:xfrm>
              <a:prstGeom prst="rect">
                <a:avLst/>
              </a:prstGeom>
              <a:blipFill>
                <a:blip r:embed="rId2"/>
                <a:stretch>
                  <a:fillRect l="-478" t="-622" r="-4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765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3858F0C-8A7B-37D2-6BFB-FD8DF532D5EE}"/>
                  </a:ext>
                </a:extLst>
              </p:cNvPr>
              <p:cNvSpPr txBox="1"/>
              <p:nvPr/>
            </p:nvSpPr>
            <p:spPr>
              <a:xfrm>
                <a:off x="484094" y="430306"/>
                <a:ext cx="11327802" cy="16741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Thus, in the case of a surface being described by an explicitly-defined function, the surface area of the surface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over a region of integration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𝑑𝑆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</m:s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)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3858F0C-8A7B-37D2-6BFB-FD8DF532D5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094" y="430306"/>
                <a:ext cx="11327802" cy="1674113"/>
              </a:xfrm>
              <a:prstGeom prst="rect">
                <a:avLst/>
              </a:prstGeom>
              <a:blipFill>
                <a:blip r:embed="rId2"/>
                <a:stretch>
                  <a:fillRect l="-430" t="-2190" r="-4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61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BD90404-FD1B-7C29-BFD8-064225063F1A}"/>
                  </a:ext>
                </a:extLst>
              </p:cNvPr>
              <p:cNvSpPr txBox="1"/>
              <p:nvPr/>
            </p:nvSpPr>
            <p:spPr>
              <a:xfrm>
                <a:off x="580913" y="322729"/>
                <a:ext cx="11198711" cy="13636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 1: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Find the surface area of the plane with intercepts (6,0,0), (0,4,0) and (0,0,10) that is in the first octant.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The plane’s equation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10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+15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+6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=60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Below is a sketch of the surface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 plane in the first octant, and its region of integration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the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BD90404-FD1B-7C29-BFD8-064225063F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913" y="322729"/>
                <a:ext cx="11198711" cy="1363643"/>
              </a:xfrm>
              <a:prstGeom prst="rect">
                <a:avLst/>
              </a:prstGeom>
              <a:blipFill>
                <a:blip r:embed="rId2"/>
                <a:stretch>
                  <a:fillRect l="-435" t="-2679" r="-490" b="-5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140049FA-DEBB-44A2-9469-26E7CB4339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626" y="2300175"/>
            <a:ext cx="4056740" cy="319564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0B2277C-734E-86FE-EB45-65A351B7273E}"/>
                  </a:ext>
                </a:extLst>
              </p:cNvPr>
              <p:cNvSpPr txBox="1"/>
              <p:nvPr/>
            </p:nvSpPr>
            <p:spPr>
              <a:xfrm>
                <a:off x="5626249" y="1934743"/>
                <a:ext cx="6153375" cy="43013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Solving for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have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=10−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Therefore, the plane can be written parametrically: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,10−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Its partial derivatives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1,0,−</m:t>
                        </m:r>
                        <m:f>
                          <m:f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0,1,−</m:t>
                        </m:r>
                        <m:f>
                          <m:f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the cross product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𝐫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𝐫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,1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0B2277C-734E-86FE-EB45-65A351B727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6249" y="1934743"/>
                <a:ext cx="6153375" cy="4301306"/>
              </a:xfrm>
              <a:prstGeom prst="rect">
                <a:avLst/>
              </a:prstGeom>
              <a:blipFill>
                <a:blip r:embed="rId4"/>
                <a:stretch>
                  <a:fillRect l="-892" r="-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749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F1A15E3-7A8B-B4EC-8644-093C465234C6}"/>
                  </a:ext>
                </a:extLst>
              </p:cNvPr>
              <p:cNvSpPr txBox="1"/>
              <p:nvPr/>
            </p:nvSpPr>
            <p:spPr>
              <a:xfrm>
                <a:off x="688489" y="473337"/>
                <a:ext cx="11101892" cy="54071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Therefore, the magnitude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𝐫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𝐫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361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ra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endPara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surface area is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𝑑𝑆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𝐫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𝐫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𝑑𝐴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𝑑𝐴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Note that </a:t>
                </a:r>
                <a14:m>
                  <m:oMath xmlns:m="http://schemas.openxmlformats.org/officeDocument/2006/math">
                    <m:nary>
                      <m:naryPr>
                        <m:chr m:val="∬"/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</m:t>
                        </m:r>
                      </m:sub>
                      <m:sup/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𝑑𝐴</m:t>
                        </m:r>
                      </m:e>
                    </m:nary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area of the region of integration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Using the formula for area of a triangle, the area of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d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=12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the surface area of the plane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=10−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the first octant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19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=38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square units.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F1A15E3-7A8B-B4EC-8644-093C465234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489" y="473337"/>
                <a:ext cx="11101892" cy="5407186"/>
              </a:xfrm>
              <a:prstGeom prst="rect">
                <a:avLst/>
              </a:prstGeom>
              <a:blipFill>
                <a:blip r:embed="rId2"/>
                <a:stretch>
                  <a:fillRect l="-494" t="-6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D26AC1D9-DC1A-27AE-6EA6-35CF534CA5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3043" y="3120083"/>
            <a:ext cx="2551579" cy="20099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419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4119BD9-F51C-B2C4-C456-21090371F40B}"/>
                  </a:ext>
                </a:extLst>
              </p:cNvPr>
              <p:cNvSpPr txBox="1"/>
              <p:nvPr/>
            </p:nvSpPr>
            <p:spPr>
              <a:xfrm>
                <a:off x="279699" y="355002"/>
                <a:ext cx="11489167" cy="53642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 2: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Find the surface area of the paraboloid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=9−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that extends above the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Parametrically, the paraboloid is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,9−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its partial derivatives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1,0,−2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0,1,−2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Therefore, their cross product is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𝐫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𝐫</m:t>
                          </m:r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,1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and the magnitude of the cross product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𝐫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𝐫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+4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ra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paraboloid intersects the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 (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at a circle of radius 3, centered at the origin, so that the region of integration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given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≤9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 Therefore, the surface area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of the paraboloid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=9−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that extends above the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 is given by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𝑑𝑆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+4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rad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𝑑𝐴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4119BD9-F51C-B2C4-C456-21090371F4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699" y="355002"/>
                <a:ext cx="11489167" cy="5364225"/>
              </a:xfrm>
              <a:prstGeom prst="rect">
                <a:avLst/>
              </a:prstGeom>
              <a:blipFill>
                <a:blip r:embed="rId2"/>
                <a:stretch>
                  <a:fillRect l="-477" t="-568" r="-4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044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60599F0-A48F-9AC5-CC83-F176AFB56E92}"/>
                  </a:ext>
                </a:extLst>
              </p:cNvPr>
              <p:cNvSpPr txBox="1"/>
              <p:nvPr/>
            </p:nvSpPr>
            <p:spPr>
              <a:xfrm>
                <a:off x="437477" y="182880"/>
                <a:ext cx="11317045" cy="50342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rectangular coordinates, this is a difficult integrand to integrate. Instead, we use polar coordinates to rewrite this surface-area integral in terms of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+4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rad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𝑑𝐴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ra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𝑑𝑟</m:t>
                              </m:r>
                            </m:e>
                          </m:nary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inside integral is evaluated first: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𝑑𝑟</m:t>
                          </m:r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4</m:t>
                                      </m:r>
                                      <m:sSup>
                                        <m:sSupPr>
                                          <m:ctrlP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p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type m:val="lin"/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den>
                      </m:f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37</m:t>
                              </m:r>
                            </m:e>
                            <m:sup>
                              <m:f>
                                <m:fPr>
                                  <m:type m:val="lin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Then, the outside integral is evaluated to find the surface area: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den>
                      </m:f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37</m:t>
                              </m:r>
                            </m:e>
                            <m:sup>
                              <m:f>
                                <m:fPr>
                                  <m:type m:val="lin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37</m:t>
                              </m:r>
                            </m:e>
                            <m:sup>
                              <m:f>
                                <m:fPr>
                                  <m:type m:val="lin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or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about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117.32 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unit</m:t>
                      </m:r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</m:e>
                        <m:sup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60599F0-A48F-9AC5-CC83-F176AFB56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477" y="182880"/>
                <a:ext cx="11317045" cy="5034257"/>
              </a:xfrm>
              <a:prstGeom prst="rect">
                <a:avLst/>
              </a:prstGeom>
              <a:blipFill>
                <a:blip r:embed="rId2"/>
                <a:stretch>
                  <a:fillRect l="-485" t="-605" r="-4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151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D8AAFA2-4485-DD41-0342-63111147FCBC}"/>
                  </a:ext>
                </a:extLst>
              </p:cNvPr>
              <p:cNvSpPr txBox="1"/>
              <p:nvPr/>
            </p:nvSpPr>
            <p:spPr>
              <a:xfrm>
                <a:off x="580913" y="376518"/>
                <a:ext cx="11069619" cy="42212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eneral Surface Integrals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area of a surface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defined parametrically by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𝑢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𝑢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over a region of integration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the input-variable (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uv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plane is given by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𝑑𝑆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𝐫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sub>
                              </m:s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𝐫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𝑑𝐴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a function defined over this surface. The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surface integral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𝐫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</m:d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is given by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𝐫</m:t>
                              </m:r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</m:d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𝑑𝑆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𝐫</m:t>
                              </m:r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</m:d>
                            </m:e>
                          </m:d>
                          <m:d>
                            <m:dPr>
                              <m:begChr m:val="|"/>
                              <m:endChr m:val="|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𝐫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sub>
                              </m:s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𝐫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𝑑𝐴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D8AAFA2-4485-DD41-0342-63111147FC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913" y="376518"/>
                <a:ext cx="11069619" cy="4221284"/>
              </a:xfrm>
              <a:prstGeom prst="rect">
                <a:avLst/>
              </a:prstGeom>
              <a:blipFill>
                <a:blip r:embed="rId2"/>
                <a:stretch>
                  <a:fillRect l="-441" t="-867" r="-4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741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D145FDF-D441-D20A-DFAF-AEFC4F6F20C3}"/>
                  </a:ext>
                </a:extLst>
              </p:cNvPr>
              <p:cNvSpPr txBox="1"/>
              <p:nvPr/>
            </p:nvSpPr>
            <p:spPr>
              <a:xfrm>
                <a:off x="441063" y="355002"/>
                <a:ext cx="11220225" cy="33657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When the surface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defined explicitly by a function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then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the surface integral can be rewritten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</m:d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𝑑𝑆</m:t>
                          </m:r>
                        </m:e>
                      </m:nary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∬"/>
                          <m:limLoc m:val="subSup"/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</m:d>
                          <m:rad>
                            <m:radPr>
                              <m:degHide m:val="on"/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𝑔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sz="16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6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16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16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𝑔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</m:sSub>
                                      <m: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)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𝑑𝐴</m:t>
                          </m:r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 </m:t>
                          </m:r>
                        </m:e>
                      </m:nary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𝑑𝑆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𝐫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sub>
                        </m:s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𝐫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sub>
                        </m:sSub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𝑑𝐴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e>
                                </m:d>
                              </m:e>
                            </m:d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e>
                            </m:d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ra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𝑑𝐴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Surface area integrals are a special case of surface integrals, where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D145FDF-D441-D20A-DFAF-AEFC4F6F2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63" y="355002"/>
                <a:ext cx="11220225" cy="3365793"/>
              </a:xfrm>
              <a:prstGeom prst="rect">
                <a:avLst/>
              </a:prstGeom>
              <a:blipFill>
                <a:blip r:embed="rId2"/>
                <a:stretch>
                  <a:fillRect l="-435" t="-906" r="-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560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1016</Words>
  <Application>Microsoft Office PowerPoint</Application>
  <PresentationFormat>Widescreen</PresentationFormat>
  <Paragraphs>116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Cambria Math</vt:lpstr>
      <vt:lpstr>Times New Roman</vt:lpstr>
      <vt:lpstr>Office Theme</vt:lpstr>
      <vt:lpstr>Surface Integrals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Beth Cousland</dc:creator>
  <cp:lastModifiedBy>Beth Cousland</cp:lastModifiedBy>
  <cp:revision>1</cp:revision>
  <dcterms:created xsi:type="dcterms:W3CDTF">2024-11-15T20:15:43Z</dcterms:created>
  <dcterms:modified xsi:type="dcterms:W3CDTF">2024-11-15T20:29:04Z</dcterms:modified>
</cp:coreProperties>
</file>