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980D8E-1786-45E3-8ACD-9585C336DF75}" v="621" dt="2024-10-15T22:37:52.3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A8F9-BC50-D464-DAD4-D5B4B0BE1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30A059-A163-7DCF-31D1-EA65F651E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18172-4171-4A91-B0BD-4ADC02E7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8BC6-C4A4-463D-84CB-02D856AB32EE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B9226-9585-55D5-33D0-6D25370D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44F7A-2C41-F339-E59E-4E0B4B82B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3491-C214-4AEB-A57E-0110A249A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12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D13FF-3C5D-54B3-F0F0-BB1EA1490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C18FFF-5FC0-C443-1720-F3B03235B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9AF77-CAF6-B4A1-5F09-32E800EA1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8BC6-C4A4-463D-84CB-02D856AB32EE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C2B8C-F972-CA65-4347-7547DBD1A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4EABB-A141-77F3-E677-9E681C053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3491-C214-4AEB-A57E-0110A249A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84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1A55C1-31FA-21E0-C296-A0DEB90098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30B8C5-44EF-7A41-EFEF-45CBBEE6D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B74EB-72EB-AEC3-F65C-52F53CD5A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8BC6-C4A4-463D-84CB-02D856AB32EE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D1F4E-F318-21F1-D3B7-BB0A59D86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DDF36-A4A2-7268-4886-9B0481173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3491-C214-4AEB-A57E-0110A249A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0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A453C-7062-2FC8-9F3D-D6011AF07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39565-890A-36A5-323E-9D7EC315D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EAB94-059F-DB9E-E5C5-C7E86AFDB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8BC6-C4A4-463D-84CB-02D856AB32EE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A271E-5FF5-51D4-9C98-F2BB13E34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A3CAC-7213-6246-AAB9-AB032FA67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3491-C214-4AEB-A57E-0110A249A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8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57F26-EB20-227A-21A4-682AC6B03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0CA8E-9F52-5EEE-EAD2-F70AAAD8A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1172E-0452-3B40-4A4F-056E367C7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8BC6-C4A4-463D-84CB-02D856AB32EE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02734-02DE-D114-BB5C-CD66D755B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63DEF-C654-798A-82C2-A85CFA3EF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3491-C214-4AEB-A57E-0110A249A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85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A5C88-F89D-4FC6-158E-8F69DD70E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3BCFE-9DCB-689D-CA57-4B677C867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BEC03-1CAB-A349-5480-9AACEF9A3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2C470-DA9C-C054-509C-FF70C16A6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8BC6-C4A4-463D-84CB-02D856AB32EE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E66B52-F75F-A46B-2D43-236910E4C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83C53-3764-B1D4-F78B-4FAD71B0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3491-C214-4AEB-A57E-0110A249A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5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BB58-4A59-AB3A-223F-0691F01DC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B67F9-9D8C-68D1-8BE6-DC8C59867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4F7DB1-E81B-6586-149B-968C7487E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12ED27-1E0D-4D69-E850-4766C9FEB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6A9488-3DD9-A0B9-2620-071F037D2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D31008-C70E-6F95-7D09-92DA3CDAB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8BC6-C4A4-463D-84CB-02D856AB32EE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4BD1FE-EEE1-93B8-2E3C-143F2B313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D38513-03DA-D2C3-A45E-7ED87BFE3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3491-C214-4AEB-A57E-0110A249A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80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85804-C6CD-95BC-0D1B-C617DDACD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2997FC-6056-3D4C-5E43-570E7F15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8BC6-C4A4-463D-84CB-02D856AB32EE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94768B-404B-AC3A-5E40-8BF72CF17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50D9E-0FD4-17E1-DF6F-9328F303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3491-C214-4AEB-A57E-0110A249A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45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F79381-75B4-E665-68A8-D5374F4D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8BC6-C4A4-463D-84CB-02D856AB32EE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A7686A-D31C-8A63-C0AD-92A877B30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F7B60-E409-47D4-1184-A87B3F73F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3491-C214-4AEB-A57E-0110A249A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58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D34DF-94A1-E50D-AC73-1A6286D97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0636F-86A0-CD49-C327-A18783482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A84A61-6734-44AF-D0B9-3154C7DA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5A1BAB-15B3-A30C-95BB-297026FF8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8BC6-C4A4-463D-84CB-02D856AB32EE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292220-2E5C-6D4F-ED11-1EC27DED2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4E5B8-D640-DFF3-8AB6-8FE17108F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3491-C214-4AEB-A57E-0110A249A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0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1E91E-2FE6-5CCA-EBCC-532BE7D8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575BCC-6ED4-01EA-81BE-55DDADD3F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F9CF92-404A-668A-45FB-3405BEAAD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BDA26-65D8-CD01-956E-A484C1B5D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8BC6-C4A4-463D-84CB-02D856AB32EE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BFE04-2202-599E-F1FF-E3E317610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04CBD-9E6A-4162-BA1B-1ED9CEC21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3491-C214-4AEB-A57E-0110A249A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1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4BB37D-55BB-27FD-27A2-82A8F53DE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759D7-B96C-E764-845D-922BC7C65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7847A-31E4-2008-C83D-64FDA412E9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178BC6-C4A4-463D-84CB-02D856AB32EE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22D65-7FD7-CBD8-38F5-87AE2DBDC9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BDC1A-7423-0CF7-38EC-FA9107399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B13491-C214-4AEB-A57E-0110A249A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8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568EC-451C-694C-1D74-5E15BE6029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Double Integrals using </a:t>
            </a:r>
            <a:br>
              <a:rPr lang="en-US" dirty="0"/>
            </a:br>
            <a:r>
              <a:rPr lang="en-US" dirty="0"/>
              <a:t>Polar Coordinates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1E3149-8DF4-EB03-C294-B12DBAC4A4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766806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C3BFD1E-6202-EFAE-A5C4-655CFC912465}"/>
                  </a:ext>
                </a:extLst>
              </p:cNvPr>
              <p:cNvSpPr txBox="1"/>
              <p:nvPr/>
            </p:nvSpPr>
            <p:spPr>
              <a:xfrm>
                <a:off x="430306" y="290456"/>
                <a:ext cx="11209468" cy="55435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4: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Find the volume of the solid bounded by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+2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=9−2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Set the two functions equal and simplify: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+2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aln/>
                      </m:rP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9−2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+4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aln/>
                      </m:rP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9</m:t>
                    </m:r>
                  </m:oMath>
                </a14:m>
                <a:r>
                  <a:rPr lang="en-US" sz="20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aln/>
                      </m:rP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.</m:t>
                    </m:r>
                  </m:oMath>
                </a14:m>
                <a:r>
                  <a:rPr lang="en-US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region of integration is the disk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which can be described in polar coordinates as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 the right is a sketch of the solid along with the region of integration.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C3BFD1E-6202-EFAE-A5C4-655CFC9124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06" y="290456"/>
                <a:ext cx="11209468" cy="5543505"/>
              </a:xfrm>
              <a:prstGeom prst="rect">
                <a:avLst/>
              </a:prstGeom>
              <a:blipFill>
                <a:blip r:embed="rId2"/>
                <a:stretch>
                  <a:fillRect l="-598" t="-660" b="-9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2CDA1E84-248C-4B90-9F81-92B6A63FDF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191" y="1548535"/>
            <a:ext cx="5376245" cy="2450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672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EC390B5-01DE-9192-16D0-196B25155DD5}"/>
                  </a:ext>
                </a:extLst>
              </p:cNvPr>
              <p:cNvSpPr txBox="1"/>
              <p:nvPr/>
            </p:nvSpPr>
            <p:spPr>
              <a:xfrm>
                <a:off x="602427" y="355002"/>
                <a:ext cx="11058861" cy="44768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integrand is the “top” boundary (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=9−2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subtracted by the “bottom” boundary (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+2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 This is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9−2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9−4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9−4(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9−4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volume is found by evaluating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f>
                                <m:fPr>
                                  <m:type m:val="li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9−4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𝑑𝑟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or</m:t>
                      </m:r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simplified</m:t>
                      </m:r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as</m:t>
                      </m:r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       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f>
                                <m:fPr>
                                  <m:type m:val="li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9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−4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𝑑𝑟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EC390B5-01DE-9192-16D0-196B25155D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427" y="355002"/>
                <a:ext cx="11058861" cy="4476867"/>
              </a:xfrm>
              <a:prstGeom prst="rect">
                <a:avLst/>
              </a:prstGeom>
              <a:blipFill>
                <a:blip r:embed="rId2"/>
                <a:stretch>
                  <a:fillRect l="-606" t="-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558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A88CFFB-A3C5-8695-E569-6D56C6A1C2A2}"/>
                  </a:ext>
                </a:extLst>
              </p:cNvPr>
              <p:cNvSpPr txBox="1"/>
              <p:nvPr/>
            </p:nvSpPr>
            <p:spPr>
              <a:xfrm>
                <a:off x="484094" y="311972"/>
                <a:ext cx="11155680" cy="6324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the inner integral, we have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type m:val="li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9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type m:val="li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−0</m:t>
                      </m:r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243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16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Finally, the volume is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243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16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243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16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243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16</m:t>
                          </m:r>
                        </m:den>
                      </m:f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243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unit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A88CFFB-A3C5-8695-E569-6D56C6A1C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94" y="311972"/>
                <a:ext cx="11155680" cy="6324552"/>
              </a:xfrm>
              <a:prstGeom prst="rect">
                <a:avLst/>
              </a:prstGeom>
              <a:blipFill>
                <a:blip r:embed="rId2"/>
                <a:stretch>
                  <a:fillRect l="-546" t="-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610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63F5BE2-FEC5-8F4E-FCD5-DAC35D205150}"/>
                  </a:ext>
                </a:extLst>
              </p:cNvPr>
              <p:cNvSpPr txBox="1"/>
              <p:nvPr/>
            </p:nvSpPr>
            <p:spPr>
              <a:xfrm>
                <a:off x="570155" y="387276"/>
                <a:ext cx="11177196" cy="50792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Regions that are formed by circles are better described using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polar coordinates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represents a point in the plane, then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the distance from the point to the origin,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represents the angle that a ray from the origin to the point makes with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usual conversion formulas between rectangular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coordinates to polar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coordinates are: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to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   </m:t>
                    </m:r>
                    <m:d>
                      <m:dPr>
                        <m:begChr m:val="{"/>
                        <m:endChr m:val="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arctan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num>
                                        <m:den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mr>
                        </m:m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to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  </m:t>
                    </m:r>
                    <m:d>
                      <m:dPr>
                        <m:begChr m:val="{"/>
                        <m:endChr m:val="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mr>
                        </m:m>
                      </m:e>
                    </m:d>
                    <m:r>
                      <a:rPr lang="en-US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Circular regions in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-plane can be described using polar coordinates where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are constants.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Such regions are called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polar rectangles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63F5BE2-FEC5-8F4E-FCD5-DAC35D2051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55" y="387276"/>
                <a:ext cx="11177196" cy="5079276"/>
              </a:xfrm>
              <a:prstGeom prst="rect">
                <a:avLst/>
              </a:prstGeom>
              <a:blipFill>
                <a:blip r:embed="rId2"/>
                <a:stretch>
                  <a:fillRect l="-600" t="-720" r="-546" b="-10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12A3F2A-E6FE-742D-4388-22C0A99B0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615" y="2400334"/>
            <a:ext cx="3086531" cy="174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71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DCF92FF-E377-FA83-53AC-AA467EF7A5D5}"/>
              </a:ext>
            </a:extLst>
          </p:cNvPr>
          <p:cNvSpPr txBox="1"/>
          <p:nvPr/>
        </p:nvSpPr>
        <p:spPr>
          <a:xfrm>
            <a:off x="451821" y="376518"/>
            <a:ext cx="8689489" cy="405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 1: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Describe the following regions using polar coordinates.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2B0BC1-F63B-B0D9-D016-02DB1B38B9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21" y="1075708"/>
            <a:ext cx="6043316" cy="1976411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E9AC43-50EB-371D-1187-0BF7F1C1D869}"/>
                  </a:ext>
                </a:extLst>
              </p:cNvPr>
              <p:cNvSpPr txBox="1"/>
              <p:nvPr/>
            </p:nvSpPr>
            <p:spPr>
              <a:xfrm>
                <a:off x="451821" y="3528508"/>
                <a:ext cx="1793837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≤4</m:t>
                    </m:r>
                    <m:r>
                      <a:rPr lang="en-US" sz="20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en-US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E9AC43-50EB-371D-1187-0BF7F1C1D8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21" y="3528508"/>
                <a:ext cx="1793837" cy="707886"/>
              </a:xfrm>
              <a:prstGeom prst="rect">
                <a:avLst/>
              </a:prstGeom>
              <a:blipFill>
                <a:blip r:embed="rId3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27AE8D0-F2B1-434C-E19A-3919B1C34438}"/>
                  </a:ext>
                </a:extLst>
              </p:cNvPr>
              <p:cNvSpPr txBox="1"/>
              <p:nvPr/>
            </p:nvSpPr>
            <p:spPr>
              <a:xfrm>
                <a:off x="2831950" y="3515043"/>
                <a:ext cx="1793837" cy="8510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0≤</m:t>
                      </m:r>
                      <m:r>
                        <a:rPr lang="en-US" sz="20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en-US" sz="20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≤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65</m:t>
                          </m:r>
                        </m:e>
                      </m:rad>
                      <m:r>
                        <a:rPr lang="en-US" sz="20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</m:t>
                      </m:r>
                    </m:oMath>
                  </m:oMathPara>
                </a14:m>
                <a:endParaRPr lang="en-US" sz="2000" b="0" i="0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27AE8D0-F2B1-434C-E19A-3919B1C34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950" y="3515043"/>
                <a:ext cx="1793837" cy="851002"/>
              </a:xfrm>
              <a:prstGeom prst="rect">
                <a:avLst/>
              </a:prstGeom>
              <a:blipFill>
                <a:blip r:embed="rId4"/>
                <a:stretch>
                  <a:fillRect b="-1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1BE292-5E19-935D-5688-A942339494AB}"/>
                  </a:ext>
                </a:extLst>
              </p:cNvPr>
              <p:cNvSpPr txBox="1"/>
              <p:nvPr/>
            </p:nvSpPr>
            <p:spPr>
              <a:xfrm>
                <a:off x="5510810" y="3052119"/>
                <a:ext cx="1464386" cy="8100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0≤</m:t>
                      </m:r>
                      <m:r>
                        <a:rPr lang="en-US" sz="20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en-US" sz="20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≤6</m:t>
                      </m:r>
                      <m:r>
                        <a:rPr lang="en-US" sz="20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000" b="0" i="0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1BE292-5E19-935D-5688-A942339494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0810" y="3052119"/>
                <a:ext cx="1464386" cy="810030"/>
              </a:xfrm>
              <a:prstGeom prst="rect">
                <a:avLst/>
              </a:prstGeom>
              <a:blipFill>
                <a:blip r:embed="rId5"/>
                <a:stretch>
                  <a:fillRect b="-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350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DAEEB1F-9F83-AFA3-1A6A-8759AFCE3705}"/>
                  </a:ext>
                </a:extLst>
              </p:cNvPr>
              <p:cNvSpPr txBox="1"/>
              <p:nvPr/>
            </p:nvSpPr>
            <p:spPr>
              <a:xfrm>
                <a:off x="548640" y="376518"/>
                <a:ext cx="8592670" cy="50167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</a:t>
                </a:r>
                <a:r>
                  <a:rPr lang="en-US" sz="20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polar integral area element</a:t>
                </a: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also known as the </a:t>
                </a:r>
                <a:r>
                  <a:rPr lang="en-US" sz="20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Jacobian</a:t>
                </a: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 a point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described in polar coordinates.</a:t>
                </a:r>
              </a:p>
              <a:p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Extend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slightly, 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units.</a:t>
                </a:r>
              </a:p>
              <a:p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Allow the angle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to increase, 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units.</a:t>
                </a:r>
              </a:p>
              <a:p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length of an arc of a circle of radius r subtended 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radians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In this case, the subtending angle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length of this arc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area of this small region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)(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On small scales, use differentials. The Jacobian of the polar integral is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𝒓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𝒅𝒓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𝒅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𝜽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DAEEB1F-9F83-AFA3-1A6A-8759AFCE3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" y="376518"/>
                <a:ext cx="8592670" cy="5016758"/>
              </a:xfrm>
              <a:prstGeom prst="rect">
                <a:avLst/>
              </a:prstGeom>
              <a:blipFill>
                <a:blip r:embed="rId2"/>
                <a:stretch>
                  <a:fillRect l="-709" t="-729" b="-12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A9D3B27-33D8-A675-1371-7E62023ABB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5190" y="408051"/>
            <a:ext cx="4343712" cy="3163488"/>
          </a:xfrm>
          <a:prstGeom prst="rect">
            <a:avLst/>
          </a:prstGeom>
        </p:spPr>
      </p:pic>
      <p:sp>
        <p:nvSpPr>
          <p:cNvPr id="6" name="Star: 5 Points 5">
            <a:extLst>
              <a:ext uri="{FF2B5EF4-FFF2-40B4-BE49-F238E27FC236}">
                <a16:creationId xmlns:a16="http://schemas.microsoft.com/office/drawing/2014/main" id="{40B830CF-34FC-7AF7-1A98-ED3047F3B267}"/>
              </a:ext>
            </a:extLst>
          </p:cNvPr>
          <p:cNvSpPr/>
          <p:nvPr/>
        </p:nvSpPr>
        <p:spPr>
          <a:xfrm>
            <a:off x="8304904" y="5690795"/>
            <a:ext cx="828338" cy="759154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C34A3798-450F-031E-93E1-E71C20D5F73A}"/>
              </a:ext>
            </a:extLst>
          </p:cNvPr>
          <p:cNvSpPr/>
          <p:nvPr/>
        </p:nvSpPr>
        <p:spPr>
          <a:xfrm>
            <a:off x="8948708" y="4665655"/>
            <a:ext cx="828338" cy="759154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E3A37397-8F8F-FF82-ACD4-BBE5F4119C84}"/>
              </a:ext>
            </a:extLst>
          </p:cNvPr>
          <p:cNvSpPr/>
          <p:nvPr/>
        </p:nvSpPr>
        <p:spPr>
          <a:xfrm>
            <a:off x="7306236" y="5560757"/>
            <a:ext cx="828338" cy="759154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868230A7-D0E4-2827-8925-AAB34DB764F7}"/>
              </a:ext>
            </a:extLst>
          </p:cNvPr>
          <p:cNvSpPr/>
          <p:nvPr/>
        </p:nvSpPr>
        <p:spPr>
          <a:xfrm>
            <a:off x="7729508" y="4014395"/>
            <a:ext cx="828338" cy="759154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8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88E3DDE-6AA8-9BB9-6EA5-E18314D00A93}"/>
                  </a:ext>
                </a:extLst>
              </p:cNvPr>
              <p:cNvSpPr txBox="1"/>
              <p:nvPr/>
            </p:nvSpPr>
            <p:spPr>
              <a:xfrm>
                <a:off x="505609" y="258185"/>
                <a:ext cx="7229139" cy="25385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2: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Evaluate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9−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sup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𝑥𝑦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The region of integration is a quarter circle in the first quadrant, center at the origin, radius 3.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88E3DDE-6AA8-9BB9-6EA5-E18314D00A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09" y="258185"/>
                <a:ext cx="7229139" cy="2538515"/>
              </a:xfrm>
              <a:prstGeom prst="rect">
                <a:avLst/>
              </a:prstGeom>
              <a:blipFill>
                <a:blip r:embed="rId2"/>
                <a:stretch>
                  <a:fillRect l="-927" t="-1199" r="-843" b="-3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435CDAFA-8953-5754-F568-79DA68C623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1227" y="604776"/>
            <a:ext cx="2808944" cy="194679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5553C7-0AB7-A046-FFDD-6A96561EDDDA}"/>
                  </a:ext>
                </a:extLst>
              </p:cNvPr>
              <p:cNvSpPr txBox="1"/>
              <p:nvPr/>
            </p:nvSpPr>
            <p:spPr>
              <a:xfrm>
                <a:off x="505609" y="2883049"/>
                <a:ext cx="11177196" cy="20037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bounds of integration are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≤3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Furthermore, we substitute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and exchange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𝑑𝑥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𝑑𝑟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9−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sup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𝑥𝑦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type m:val="li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  <m:func>
                                    <m:func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  <m:func>
                                    <m:func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𝑑𝑟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type m:val="li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𝑑𝑟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5553C7-0AB7-A046-FFDD-6A96561EDD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09" y="2883049"/>
                <a:ext cx="11177196" cy="2003754"/>
              </a:xfrm>
              <a:prstGeom prst="rect">
                <a:avLst/>
              </a:prstGeom>
              <a:blipFill>
                <a:blip r:embed="rId4"/>
                <a:stretch>
                  <a:fillRect l="-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C685ADE-06AD-6BE5-9D1B-C1AED13E1792}"/>
                  </a:ext>
                </a:extLst>
              </p:cNvPr>
              <p:cNvSpPr txBox="1"/>
              <p:nvPr/>
            </p:nvSpPr>
            <p:spPr>
              <a:xfrm>
                <a:off x="505609" y="5218283"/>
                <a:ext cx="11177196" cy="14865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inside integral is evaluated first: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e>
                      </m:nary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bSup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81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C685ADE-06AD-6BE5-9D1B-C1AED13E1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09" y="5218283"/>
                <a:ext cx="11177196" cy="1486561"/>
              </a:xfrm>
              <a:prstGeom prst="rect">
                <a:avLst/>
              </a:prstGeom>
              <a:blipFill>
                <a:blip r:embed="rId5"/>
                <a:stretch>
                  <a:fillRect l="-600" t="-2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284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AD69C64-3D7C-6B62-0FE4-8A71905AAFC1}"/>
                  </a:ext>
                </a:extLst>
              </p:cNvPr>
              <p:cNvSpPr txBox="1"/>
              <p:nvPr/>
            </p:nvSpPr>
            <p:spPr>
              <a:xfrm>
                <a:off x="376518" y="290456"/>
                <a:ext cx="11456894" cy="35807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(Ex. 2 continued) This is integrated with respect to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using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du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substitution, with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𝑑𝑢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81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type m:val="li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81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type m:val="li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81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−0</m:t>
                          </m:r>
                        </m:e>
                      </m:d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81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AD69C64-3D7C-6B62-0FE4-8A71905AA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18" y="290456"/>
                <a:ext cx="11456894" cy="3580788"/>
              </a:xfrm>
              <a:prstGeom prst="rect">
                <a:avLst/>
              </a:prstGeom>
              <a:blipFill>
                <a:blip r:embed="rId2"/>
                <a:stretch>
                  <a:fillRect l="-585" t="-1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825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3F1CE9-ADE6-F269-E691-17648C1E2B67}"/>
                  </a:ext>
                </a:extLst>
              </p:cNvPr>
              <p:cNvSpPr txBox="1"/>
              <p:nvPr/>
            </p:nvSpPr>
            <p:spPr>
              <a:xfrm>
                <a:off x="408791" y="258184"/>
                <a:ext cx="11381590" cy="22056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3: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Evaluate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−5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25−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sup>
                            <m: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4−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25−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sup>
                            <m: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25−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sup>
                            <m: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The region of integration as suggested by the bounds in the three integrals is shown below 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3F1CE9-ADE6-F269-E691-17648C1E2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91" y="258184"/>
                <a:ext cx="11381590" cy="2205668"/>
              </a:xfrm>
              <a:prstGeom prst="rect">
                <a:avLst/>
              </a:prstGeom>
              <a:blipFill>
                <a:blip r:embed="rId2"/>
                <a:stretch>
                  <a:fillRect l="-536" t="-1381" b="-35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93E7214-03AE-25A9-E029-6A4B4A642F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929" y="2990214"/>
            <a:ext cx="5922876" cy="25499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787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8279DFE-A954-7B89-48E0-3E5F0405D241}"/>
                  </a:ext>
                </a:extLst>
              </p:cNvPr>
              <p:cNvSpPr txBox="1"/>
              <p:nvPr/>
            </p:nvSpPr>
            <p:spPr>
              <a:xfrm>
                <a:off x="451821" y="268940"/>
                <a:ext cx="11381591" cy="51994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polar coordinates, the region is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≤5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Replace the integrand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  <m:func>
                              <m:func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𝜃</m:t>
                                </m:r>
                              </m:e>
                            </m:func>
                          </m:e>
                        </m:d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and the area element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𝑑𝑥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𝑑𝑟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three double integrals in rectangular coordinates are equivalent to one double integral in polar coordinates, with constant bounds: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which</m:t>
                      </m:r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simplifies</m:t>
                      </m:r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to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𝑑𝑟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inside integral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evaluated first: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e>
                      </m:nary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bSup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609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8279DFE-A954-7B89-48E0-3E5F0405D2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21" y="268940"/>
                <a:ext cx="11381591" cy="5199437"/>
              </a:xfrm>
              <a:prstGeom prst="rect">
                <a:avLst/>
              </a:prstGeom>
              <a:blipFill>
                <a:blip r:embed="rId2"/>
                <a:stretch>
                  <a:fillRect l="-536" t="-586" r="-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093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3B2D429-8335-2505-74B3-54E247BEB957}"/>
                  </a:ext>
                </a:extLst>
              </p:cNvPr>
              <p:cNvSpPr txBox="1"/>
              <p:nvPr/>
            </p:nvSpPr>
            <p:spPr>
              <a:xfrm>
                <a:off x="494851" y="268942"/>
                <a:ext cx="11187953" cy="59519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This expression is next integrated with respect to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 </a:t>
                </a:r>
                <a:r>
                  <a:rPr lang="en-US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antidifferentiate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use the identity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609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609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1+</m:t>
                                  </m:r>
                                  <m:func>
                                    <m:func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609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609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</m:sSubSup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609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</m:d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609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3B2D429-8335-2505-74B3-54E247BEB9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51" y="268942"/>
                <a:ext cx="11187953" cy="5951950"/>
              </a:xfrm>
              <a:prstGeom prst="rect">
                <a:avLst/>
              </a:prstGeom>
              <a:blipFill>
                <a:blip r:embed="rId2"/>
                <a:stretch>
                  <a:fillRect l="-545" t="-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979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856</Words>
  <Application>Microsoft Office PowerPoint</Application>
  <PresentationFormat>Widescreen</PresentationFormat>
  <Paragraphs>105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Double Integrals using  Polar Coordinates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2</cp:revision>
  <dcterms:created xsi:type="dcterms:W3CDTF">2024-10-15T22:00:12Z</dcterms:created>
  <dcterms:modified xsi:type="dcterms:W3CDTF">2024-10-15T22:40:35Z</dcterms:modified>
</cp:coreProperties>
</file>