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377037F-AEC4-4585-8B73-40BC98FA649E}" v="167" dt="2024-09-13T15:33:11.27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76" autoAdjust="0"/>
    <p:restoredTop sz="94660"/>
  </p:normalViewPr>
  <p:slideViewPr>
    <p:cSldViewPr snapToGrid="0">
      <p:cViewPr varScale="1">
        <p:scale>
          <a:sx n="89" d="100"/>
          <a:sy n="89" d="100"/>
        </p:scale>
        <p:origin x="384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28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eth Cousland" userId="0add9dda42c7579b" providerId="LiveId" clId="{3377037F-AEC4-4585-8B73-40BC98FA649E}"/>
    <pc:docChg chg="undo custSel addSld modSld">
      <pc:chgData name="Beth Cousland" userId="0add9dda42c7579b" providerId="LiveId" clId="{3377037F-AEC4-4585-8B73-40BC98FA649E}" dt="2024-09-13T15:33:11.279" v="341"/>
      <pc:docMkLst>
        <pc:docMk/>
      </pc:docMkLst>
      <pc:sldChg chg="addSp modSp new mod modAnim">
        <pc:chgData name="Beth Cousland" userId="0add9dda42c7579b" providerId="LiveId" clId="{3377037F-AEC4-4585-8B73-40BC98FA649E}" dt="2024-09-13T15:30:06.343" v="289"/>
        <pc:sldMkLst>
          <pc:docMk/>
          <pc:sldMk cId="2531756718" sldId="257"/>
        </pc:sldMkLst>
        <pc:spChg chg="add mod">
          <ac:chgData name="Beth Cousland" userId="0add9dda42c7579b" providerId="LiveId" clId="{3377037F-AEC4-4585-8B73-40BC98FA649E}" dt="2024-09-13T14:57:54.163" v="17" actId="1076"/>
          <ac:spMkLst>
            <pc:docMk/>
            <pc:sldMk cId="2531756718" sldId="257"/>
            <ac:spMk id="3" creationId="{2D46A7C0-AB7B-C876-921A-FBCD87180E4D}"/>
          </ac:spMkLst>
        </pc:spChg>
      </pc:sldChg>
      <pc:sldChg chg="addSp modSp new mod modAnim">
        <pc:chgData name="Beth Cousland" userId="0add9dda42c7579b" providerId="LiveId" clId="{3377037F-AEC4-4585-8B73-40BC98FA649E}" dt="2024-09-13T15:30:17.781" v="292"/>
        <pc:sldMkLst>
          <pc:docMk/>
          <pc:sldMk cId="1213575151" sldId="258"/>
        </pc:sldMkLst>
        <pc:spChg chg="add mod">
          <ac:chgData name="Beth Cousland" userId="0add9dda42c7579b" providerId="LiveId" clId="{3377037F-AEC4-4585-8B73-40BC98FA649E}" dt="2024-09-13T14:59:25.421" v="29" actId="20577"/>
          <ac:spMkLst>
            <pc:docMk/>
            <pc:sldMk cId="1213575151" sldId="258"/>
            <ac:spMk id="3" creationId="{1AE7CDA9-9F15-4820-91E3-6043DF8F9C39}"/>
          </ac:spMkLst>
        </pc:spChg>
      </pc:sldChg>
      <pc:sldChg chg="addSp modSp new mod modAnim">
        <pc:chgData name="Beth Cousland" userId="0add9dda42c7579b" providerId="LiveId" clId="{3377037F-AEC4-4585-8B73-40BC98FA649E}" dt="2024-09-13T15:30:32.289" v="296"/>
        <pc:sldMkLst>
          <pc:docMk/>
          <pc:sldMk cId="2865274868" sldId="259"/>
        </pc:sldMkLst>
        <pc:spChg chg="add mod">
          <ac:chgData name="Beth Cousland" userId="0add9dda42c7579b" providerId="LiveId" clId="{3377037F-AEC4-4585-8B73-40BC98FA649E}" dt="2024-09-13T15:00:15.547" v="37" actId="255"/>
          <ac:spMkLst>
            <pc:docMk/>
            <pc:sldMk cId="2865274868" sldId="259"/>
            <ac:spMk id="3" creationId="{6B69BE31-228D-EBBB-930B-4757F7F995BD}"/>
          </ac:spMkLst>
        </pc:spChg>
      </pc:sldChg>
      <pc:sldChg chg="addSp modSp new mod setBg modAnim">
        <pc:chgData name="Beth Cousland" userId="0add9dda42c7579b" providerId="LiveId" clId="{3377037F-AEC4-4585-8B73-40BC98FA649E}" dt="2024-09-13T15:30:57.186" v="302"/>
        <pc:sldMkLst>
          <pc:docMk/>
          <pc:sldMk cId="289122301" sldId="260"/>
        </pc:sldMkLst>
        <pc:spChg chg="add mod ord">
          <ac:chgData name="Beth Cousland" userId="0add9dda42c7579b" providerId="LiveId" clId="{3377037F-AEC4-4585-8B73-40BC98FA649E}" dt="2024-09-13T15:01:41.843" v="60" actId="255"/>
          <ac:spMkLst>
            <pc:docMk/>
            <pc:sldMk cId="289122301" sldId="260"/>
            <ac:spMk id="3" creationId="{7DA14F26-CF7B-671C-6474-8B12E2FAA3F9}"/>
          </ac:spMkLst>
        </pc:spChg>
        <pc:spChg chg="add mod">
          <ac:chgData name="Beth Cousland" userId="0add9dda42c7579b" providerId="LiveId" clId="{3377037F-AEC4-4585-8B73-40BC98FA649E}" dt="2024-09-13T15:01:56.491" v="63" actId="255"/>
          <ac:spMkLst>
            <pc:docMk/>
            <pc:sldMk cId="289122301" sldId="260"/>
            <ac:spMk id="6" creationId="{912DEF86-DED0-CBE4-8379-407FE6039CE8}"/>
          </ac:spMkLst>
        </pc:spChg>
        <pc:picChg chg="add mod">
          <ac:chgData name="Beth Cousland" userId="0add9dda42c7579b" providerId="LiveId" clId="{3377037F-AEC4-4585-8B73-40BC98FA649E}" dt="2024-09-13T15:01:51.332" v="62" actId="1076"/>
          <ac:picMkLst>
            <pc:docMk/>
            <pc:sldMk cId="289122301" sldId="260"/>
            <ac:picMk id="4" creationId="{8C477226-4E79-4E13-86C3-C4B8FB44C4C4}"/>
          </ac:picMkLst>
        </pc:picChg>
      </pc:sldChg>
      <pc:sldChg chg="addSp modSp new mod modAnim">
        <pc:chgData name="Beth Cousland" userId="0add9dda42c7579b" providerId="LiveId" clId="{3377037F-AEC4-4585-8B73-40BC98FA649E}" dt="2024-09-13T15:31:10.206" v="306"/>
        <pc:sldMkLst>
          <pc:docMk/>
          <pc:sldMk cId="2611718234" sldId="261"/>
        </pc:sldMkLst>
        <pc:spChg chg="add mod">
          <ac:chgData name="Beth Cousland" userId="0add9dda42c7579b" providerId="LiveId" clId="{3377037F-AEC4-4585-8B73-40BC98FA649E}" dt="2024-09-13T15:03:10.673" v="78" actId="255"/>
          <ac:spMkLst>
            <pc:docMk/>
            <pc:sldMk cId="2611718234" sldId="261"/>
            <ac:spMk id="3" creationId="{3DB44FB7-93BD-CFBC-B0CD-769DBE22708F}"/>
          </ac:spMkLst>
        </pc:spChg>
        <pc:picChg chg="add mod">
          <ac:chgData name="Beth Cousland" userId="0add9dda42c7579b" providerId="LiveId" clId="{3377037F-AEC4-4585-8B73-40BC98FA649E}" dt="2024-09-13T15:03:16.976" v="79" actId="1076"/>
          <ac:picMkLst>
            <pc:docMk/>
            <pc:sldMk cId="2611718234" sldId="261"/>
            <ac:picMk id="4" creationId="{2D430AAD-CDB5-DF49-CFBC-67809B6B78C4}"/>
          </ac:picMkLst>
        </pc:picChg>
      </pc:sldChg>
      <pc:sldChg chg="addSp modSp new mod modAnim">
        <pc:chgData name="Beth Cousland" userId="0add9dda42c7579b" providerId="LiveId" clId="{3377037F-AEC4-4585-8B73-40BC98FA649E}" dt="2024-09-13T15:31:23.163" v="309"/>
        <pc:sldMkLst>
          <pc:docMk/>
          <pc:sldMk cId="503224161" sldId="262"/>
        </pc:sldMkLst>
        <pc:spChg chg="add mod">
          <ac:chgData name="Beth Cousland" userId="0add9dda42c7579b" providerId="LiveId" clId="{3377037F-AEC4-4585-8B73-40BC98FA649E}" dt="2024-09-13T15:04:02.381" v="89" actId="255"/>
          <ac:spMkLst>
            <pc:docMk/>
            <pc:sldMk cId="503224161" sldId="262"/>
            <ac:spMk id="3" creationId="{E090F11B-1C24-7023-8BA8-4D5809C3032D}"/>
          </ac:spMkLst>
        </pc:spChg>
        <pc:picChg chg="add mod">
          <ac:chgData name="Beth Cousland" userId="0add9dda42c7579b" providerId="LiveId" clId="{3377037F-AEC4-4585-8B73-40BC98FA649E}" dt="2024-09-13T15:04:07.438" v="92" actId="1076"/>
          <ac:picMkLst>
            <pc:docMk/>
            <pc:sldMk cId="503224161" sldId="262"/>
            <ac:picMk id="4" creationId="{F6A14550-A020-6C7D-CB5D-07CCCF7965B9}"/>
          </ac:picMkLst>
        </pc:picChg>
      </pc:sldChg>
      <pc:sldChg chg="addSp modSp new mod modAnim">
        <pc:chgData name="Beth Cousland" userId="0add9dda42c7579b" providerId="LiveId" clId="{3377037F-AEC4-4585-8B73-40BC98FA649E}" dt="2024-09-13T15:31:36.106" v="313"/>
        <pc:sldMkLst>
          <pc:docMk/>
          <pc:sldMk cId="3642218214" sldId="263"/>
        </pc:sldMkLst>
        <pc:spChg chg="add mod">
          <ac:chgData name="Beth Cousland" userId="0add9dda42c7579b" providerId="LiveId" clId="{3377037F-AEC4-4585-8B73-40BC98FA649E}" dt="2024-09-13T15:04:28.650" v="97" actId="255"/>
          <ac:spMkLst>
            <pc:docMk/>
            <pc:sldMk cId="3642218214" sldId="263"/>
            <ac:spMk id="3" creationId="{AC0EA354-EC44-0484-1F40-33052A41A2E0}"/>
          </ac:spMkLst>
        </pc:spChg>
        <pc:spChg chg="add mod">
          <ac:chgData name="Beth Cousland" userId="0add9dda42c7579b" providerId="LiveId" clId="{3377037F-AEC4-4585-8B73-40BC98FA649E}" dt="2024-09-13T15:05:06.759" v="105" actId="255"/>
          <ac:spMkLst>
            <pc:docMk/>
            <pc:sldMk cId="3642218214" sldId="263"/>
            <ac:spMk id="6" creationId="{093CD5FC-9DE1-32E5-DE92-5449D6AFC9FA}"/>
          </ac:spMkLst>
        </pc:spChg>
        <pc:picChg chg="add mod">
          <ac:chgData name="Beth Cousland" userId="0add9dda42c7579b" providerId="LiveId" clId="{3377037F-AEC4-4585-8B73-40BC98FA649E}" dt="2024-09-13T15:05:10.569" v="106" actId="1076"/>
          <ac:picMkLst>
            <pc:docMk/>
            <pc:sldMk cId="3642218214" sldId="263"/>
            <ac:picMk id="4" creationId="{DA20B2BA-5A38-67AA-9C26-59F7BFA9DBA6}"/>
          </ac:picMkLst>
        </pc:picChg>
        <pc:picChg chg="add mod">
          <ac:chgData name="Beth Cousland" userId="0add9dda42c7579b" providerId="LiveId" clId="{3377037F-AEC4-4585-8B73-40BC98FA649E}" dt="2024-09-13T15:05:19.949" v="110" actId="1076"/>
          <ac:picMkLst>
            <pc:docMk/>
            <pc:sldMk cId="3642218214" sldId="263"/>
            <ac:picMk id="7" creationId="{C5148571-A49A-98AD-3F00-5B79606C4C46}"/>
          </ac:picMkLst>
        </pc:picChg>
      </pc:sldChg>
      <pc:sldChg chg="addSp modSp new mod modAnim">
        <pc:chgData name="Beth Cousland" userId="0add9dda42c7579b" providerId="LiveId" clId="{3377037F-AEC4-4585-8B73-40BC98FA649E}" dt="2024-09-13T15:31:58.758" v="320"/>
        <pc:sldMkLst>
          <pc:docMk/>
          <pc:sldMk cId="2116890948" sldId="264"/>
        </pc:sldMkLst>
        <pc:spChg chg="add mod">
          <ac:chgData name="Beth Cousland" userId="0add9dda42c7579b" providerId="LiveId" clId="{3377037F-AEC4-4585-8B73-40BC98FA649E}" dt="2024-09-13T15:06:32.290" v="122" actId="255"/>
          <ac:spMkLst>
            <pc:docMk/>
            <pc:sldMk cId="2116890948" sldId="264"/>
            <ac:spMk id="3" creationId="{403CE2F3-6143-B4ED-5C9A-A5DB1D79679E}"/>
          </ac:spMkLst>
        </pc:spChg>
        <pc:spChg chg="add mod">
          <ac:chgData name="Beth Cousland" userId="0add9dda42c7579b" providerId="LiveId" clId="{3377037F-AEC4-4585-8B73-40BC98FA649E}" dt="2024-09-13T15:07:10.034" v="130" actId="123"/>
          <ac:spMkLst>
            <pc:docMk/>
            <pc:sldMk cId="2116890948" sldId="264"/>
            <ac:spMk id="6" creationId="{AE017FAA-B785-E778-1DB8-1EFE43ECC0A7}"/>
          </ac:spMkLst>
        </pc:spChg>
        <pc:picChg chg="add mod">
          <ac:chgData name="Beth Cousland" userId="0add9dda42c7579b" providerId="LiveId" clId="{3377037F-AEC4-4585-8B73-40BC98FA649E}" dt="2024-09-13T15:06:38.307" v="125" actId="1076"/>
          <ac:picMkLst>
            <pc:docMk/>
            <pc:sldMk cId="2116890948" sldId="264"/>
            <ac:picMk id="4" creationId="{14BA63BF-81E5-B82E-99E9-76487248D567}"/>
          </ac:picMkLst>
        </pc:picChg>
      </pc:sldChg>
      <pc:sldChg chg="addSp modSp new mod modAnim">
        <pc:chgData name="Beth Cousland" userId="0add9dda42c7579b" providerId="LiveId" clId="{3377037F-AEC4-4585-8B73-40BC98FA649E}" dt="2024-09-13T15:32:17.987" v="325"/>
        <pc:sldMkLst>
          <pc:docMk/>
          <pc:sldMk cId="2262149585" sldId="265"/>
        </pc:sldMkLst>
        <pc:spChg chg="add mod">
          <ac:chgData name="Beth Cousland" userId="0add9dda42c7579b" providerId="LiveId" clId="{3377037F-AEC4-4585-8B73-40BC98FA649E}" dt="2024-09-13T15:10:32.918" v="178" actId="113"/>
          <ac:spMkLst>
            <pc:docMk/>
            <pc:sldMk cId="2262149585" sldId="265"/>
            <ac:spMk id="3" creationId="{33F19BCF-18EB-DEA8-09BF-59D972B518D0}"/>
          </ac:spMkLst>
        </pc:spChg>
        <pc:picChg chg="add mod">
          <ac:chgData name="Beth Cousland" userId="0add9dda42c7579b" providerId="LiveId" clId="{3377037F-AEC4-4585-8B73-40BC98FA649E}" dt="2024-09-13T15:10:20.734" v="177" actId="1076"/>
          <ac:picMkLst>
            <pc:docMk/>
            <pc:sldMk cId="2262149585" sldId="265"/>
            <ac:picMk id="4" creationId="{20683566-9851-036E-4170-C5B6AE7A80E6}"/>
          </ac:picMkLst>
        </pc:picChg>
      </pc:sldChg>
      <pc:sldChg chg="addSp modSp new mod modAnim">
        <pc:chgData name="Beth Cousland" userId="0add9dda42c7579b" providerId="LiveId" clId="{3377037F-AEC4-4585-8B73-40BC98FA649E}" dt="2024-09-13T15:32:27.472" v="328"/>
        <pc:sldMkLst>
          <pc:docMk/>
          <pc:sldMk cId="4210707481" sldId="266"/>
        </pc:sldMkLst>
        <pc:spChg chg="add mod">
          <ac:chgData name="Beth Cousland" userId="0add9dda42c7579b" providerId="LiveId" clId="{3377037F-AEC4-4585-8B73-40BC98FA649E}" dt="2024-09-13T15:11:27.972" v="188" actId="6549"/>
          <ac:spMkLst>
            <pc:docMk/>
            <pc:sldMk cId="4210707481" sldId="266"/>
            <ac:spMk id="3" creationId="{19F22B65-8E97-5DFF-023C-7FCD500713F7}"/>
          </ac:spMkLst>
        </pc:spChg>
        <pc:picChg chg="add mod">
          <ac:chgData name="Beth Cousland" userId="0add9dda42c7579b" providerId="LiveId" clId="{3377037F-AEC4-4585-8B73-40BC98FA649E}" dt="2024-09-13T15:12:40.057" v="197" actId="14100"/>
          <ac:picMkLst>
            <pc:docMk/>
            <pc:sldMk cId="4210707481" sldId="266"/>
            <ac:picMk id="5" creationId="{04DC77D6-6879-F282-5483-C99FB1BF8797}"/>
          </ac:picMkLst>
        </pc:picChg>
        <pc:picChg chg="add mod">
          <ac:chgData name="Beth Cousland" userId="0add9dda42c7579b" providerId="LiveId" clId="{3377037F-AEC4-4585-8B73-40BC98FA649E}" dt="2024-09-13T15:12:42.722" v="198" actId="1076"/>
          <ac:picMkLst>
            <pc:docMk/>
            <pc:sldMk cId="4210707481" sldId="266"/>
            <ac:picMk id="7" creationId="{01211F6F-64F5-3B79-CDB5-E190C46A87B8}"/>
          </ac:picMkLst>
        </pc:picChg>
      </pc:sldChg>
      <pc:sldChg chg="addSp modSp new mod modAnim">
        <pc:chgData name="Beth Cousland" userId="0add9dda42c7579b" providerId="LiveId" clId="{3377037F-AEC4-4585-8B73-40BC98FA649E}" dt="2024-09-13T15:32:34.451" v="330"/>
        <pc:sldMkLst>
          <pc:docMk/>
          <pc:sldMk cId="2972715435" sldId="267"/>
        </pc:sldMkLst>
        <pc:spChg chg="add mod">
          <ac:chgData name="Beth Cousland" userId="0add9dda42c7579b" providerId="LiveId" clId="{3377037F-AEC4-4585-8B73-40BC98FA649E}" dt="2024-09-13T15:13:21.131" v="204" actId="255"/>
          <ac:spMkLst>
            <pc:docMk/>
            <pc:sldMk cId="2972715435" sldId="267"/>
            <ac:spMk id="3" creationId="{B0CE8C44-7931-A63F-391F-E9B4E5921C1E}"/>
          </ac:spMkLst>
        </pc:spChg>
        <pc:picChg chg="add mod">
          <ac:chgData name="Beth Cousland" userId="0add9dda42c7579b" providerId="LiveId" clId="{3377037F-AEC4-4585-8B73-40BC98FA649E}" dt="2024-09-13T15:13:32.881" v="207" actId="1076"/>
          <ac:picMkLst>
            <pc:docMk/>
            <pc:sldMk cId="2972715435" sldId="267"/>
            <ac:picMk id="4" creationId="{AE8C3B2F-DCBB-6F76-7947-5E52BFFFE644}"/>
          </ac:picMkLst>
        </pc:picChg>
      </pc:sldChg>
      <pc:sldChg chg="addSp modSp new mod modAnim">
        <pc:chgData name="Beth Cousland" userId="0add9dda42c7579b" providerId="LiveId" clId="{3377037F-AEC4-4585-8B73-40BC98FA649E}" dt="2024-09-13T15:32:42.590" v="332"/>
        <pc:sldMkLst>
          <pc:docMk/>
          <pc:sldMk cId="339611406" sldId="268"/>
        </pc:sldMkLst>
        <pc:spChg chg="add mod">
          <ac:chgData name="Beth Cousland" userId="0add9dda42c7579b" providerId="LiveId" clId="{3377037F-AEC4-4585-8B73-40BC98FA649E}" dt="2024-09-13T15:14:14.902" v="213" actId="255"/>
          <ac:spMkLst>
            <pc:docMk/>
            <pc:sldMk cId="339611406" sldId="268"/>
            <ac:spMk id="3" creationId="{9885FFBA-36D1-BB25-73B3-13CA1F9BDB84}"/>
          </ac:spMkLst>
        </pc:spChg>
        <pc:picChg chg="add mod">
          <ac:chgData name="Beth Cousland" userId="0add9dda42c7579b" providerId="LiveId" clId="{3377037F-AEC4-4585-8B73-40BC98FA649E}" dt="2024-09-13T15:14:25.281" v="216" actId="1076"/>
          <ac:picMkLst>
            <pc:docMk/>
            <pc:sldMk cId="339611406" sldId="268"/>
            <ac:picMk id="4" creationId="{20A7F9BF-2411-46A5-6CD9-8D67F0C8BD12}"/>
          </ac:picMkLst>
        </pc:picChg>
      </pc:sldChg>
      <pc:sldChg chg="addSp modSp new mod modAnim">
        <pc:chgData name="Beth Cousland" userId="0add9dda42c7579b" providerId="LiveId" clId="{3377037F-AEC4-4585-8B73-40BC98FA649E}" dt="2024-09-13T15:32:51.509" v="335"/>
        <pc:sldMkLst>
          <pc:docMk/>
          <pc:sldMk cId="1789980077" sldId="269"/>
        </pc:sldMkLst>
        <pc:spChg chg="add mod">
          <ac:chgData name="Beth Cousland" userId="0add9dda42c7579b" providerId="LiveId" clId="{3377037F-AEC4-4585-8B73-40BC98FA649E}" dt="2024-09-13T15:14:51.743" v="223" actId="20577"/>
          <ac:spMkLst>
            <pc:docMk/>
            <pc:sldMk cId="1789980077" sldId="269"/>
            <ac:spMk id="3" creationId="{E2B2A6DA-6873-9EF9-4CAD-4DB46F0573E3}"/>
          </ac:spMkLst>
        </pc:spChg>
        <pc:picChg chg="add mod">
          <ac:chgData name="Beth Cousland" userId="0add9dda42c7579b" providerId="LiveId" clId="{3377037F-AEC4-4585-8B73-40BC98FA649E}" dt="2024-09-13T15:15:01.420" v="226" actId="1076"/>
          <ac:picMkLst>
            <pc:docMk/>
            <pc:sldMk cId="1789980077" sldId="269"/>
            <ac:picMk id="4" creationId="{2A5E54FC-18FD-0BA4-C3B6-A6BED5F460DD}"/>
          </ac:picMkLst>
        </pc:picChg>
      </pc:sldChg>
      <pc:sldChg chg="addSp modSp new mod modAnim">
        <pc:chgData name="Beth Cousland" userId="0add9dda42c7579b" providerId="LiveId" clId="{3377037F-AEC4-4585-8B73-40BC98FA649E}" dt="2024-09-13T15:33:11.279" v="341"/>
        <pc:sldMkLst>
          <pc:docMk/>
          <pc:sldMk cId="3094374498" sldId="270"/>
        </pc:sldMkLst>
        <pc:spChg chg="add mod">
          <ac:chgData name="Beth Cousland" userId="0add9dda42c7579b" providerId="LiveId" clId="{3377037F-AEC4-4585-8B73-40BC98FA649E}" dt="2024-09-13T15:15:55.204" v="232" actId="255"/>
          <ac:spMkLst>
            <pc:docMk/>
            <pc:sldMk cId="3094374498" sldId="270"/>
            <ac:spMk id="3" creationId="{0A0E9FA8-BE97-7EAC-E8E4-A09818944069}"/>
          </ac:spMkLst>
        </pc:spChg>
        <pc:spChg chg="add mod">
          <ac:chgData name="Beth Cousland" userId="0add9dda42c7579b" providerId="LiveId" clId="{3377037F-AEC4-4585-8B73-40BC98FA649E}" dt="2024-09-13T15:16:37.668" v="241" actId="255"/>
          <ac:spMkLst>
            <pc:docMk/>
            <pc:sldMk cId="3094374498" sldId="270"/>
            <ac:spMk id="6" creationId="{0D78462F-C020-CEDD-F289-F7492FB7B9A5}"/>
          </ac:spMkLst>
        </pc:spChg>
        <pc:spChg chg="add mod">
          <ac:chgData name="Beth Cousland" userId="0add9dda42c7579b" providerId="LiveId" clId="{3377037F-AEC4-4585-8B73-40BC98FA649E}" dt="2024-09-13T15:17:18.502" v="250" actId="20577"/>
          <ac:spMkLst>
            <pc:docMk/>
            <pc:sldMk cId="3094374498" sldId="270"/>
            <ac:spMk id="8" creationId="{35E9BE44-63BF-8443-946E-A6C63FE77107}"/>
          </ac:spMkLst>
        </pc:spChg>
        <pc:spChg chg="add mod">
          <ac:chgData name="Beth Cousland" userId="0add9dda42c7579b" providerId="LiveId" clId="{3377037F-AEC4-4585-8B73-40BC98FA649E}" dt="2024-09-13T15:17:43.663" v="256" actId="255"/>
          <ac:spMkLst>
            <pc:docMk/>
            <pc:sldMk cId="3094374498" sldId="270"/>
            <ac:spMk id="10" creationId="{81EBB045-9984-8A69-2C11-8BBA6FC19769}"/>
          </ac:spMkLst>
        </pc:spChg>
        <pc:spChg chg="add mod">
          <ac:chgData name="Beth Cousland" userId="0add9dda42c7579b" providerId="LiveId" clId="{3377037F-AEC4-4585-8B73-40BC98FA649E}" dt="2024-09-13T15:18:11.396" v="262" actId="255"/>
          <ac:spMkLst>
            <pc:docMk/>
            <pc:sldMk cId="3094374498" sldId="270"/>
            <ac:spMk id="12" creationId="{89BC02D1-FBED-2E4B-515D-1F269FDECC6A}"/>
          </ac:spMkLst>
        </pc:spChg>
        <pc:picChg chg="add mod">
          <ac:chgData name="Beth Cousland" userId="0add9dda42c7579b" providerId="LiveId" clId="{3377037F-AEC4-4585-8B73-40BC98FA649E}" dt="2024-09-13T15:16:03.902" v="235" actId="14100"/>
          <ac:picMkLst>
            <pc:docMk/>
            <pc:sldMk cId="3094374498" sldId="270"/>
            <ac:picMk id="4" creationId="{21546951-7342-93E4-C9C7-3C25778927EF}"/>
          </ac:picMkLst>
        </pc:picChg>
      </pc:sldChg>
      <pc:sldChg chg="addSp modSp new mod">
        <pc:chgData name="Beth Cousland" userId="0add9dda42c7579b" providerId="LiveId" clId="{3377037F-AEC4-4585-8B73-40BC98FA649E}" dt="2024-09-13T15:21:03.443" v="266" actId="1076"/>
        <pc:sldMkLst>
          <pc:docMk/>
          <pc:sldMk cId="613586295" sldId="271"/>
        </pc:sldMkLst>
        <pc:picChg chg="add mod">
          <ac:chgData name="Beth Cousland" userId="0add9dda42c7579b" providerId="LiveId" clId="{3377037F-AEC4-4585-8B73-40BC98FA649E}" dt="2024-09-13T15:21:03.443" v="266" actId="1076"/>
          <ac:picMkLst>
            <pc:docMk/>
            <pc:sldMk cId="613586295" sldId="271"/>
            <ac:picMk id="3" creationId="{C7B305C3-950F-80B9-1303-2AEFCA033477}"/>
          </ac:picMkLst>
        </pc:picChg>
      </pc:sldChg>
      <pc:sldChg chg="addSp new mod">
        <pc:chgData name="Beth Cousland" userId="0add9dda42c7579b" providerId="LiveId" clId="{3377037F-AEC4-4585-8B73-40BC98FA649E}" dt="2024-09-13T15:21:59.591" v="268" actId="22"/>
        <pc:sldMkLst>
          <pc:docMk/>
          <pc:sldMk cId="1657663849" sldId="272"/>
        </pc:sldMkLst>
        <pc:picChg chg="add">
          <ac:chgData name="Beth Cousland" userId="0add9dda42c7579b" providerId="LiveId" clId="{3377037F-AEC4-4585-8B73-40BC98FA649E}" dt="2024-09-13T15:21:59.591" v="268" actId="22"/>
          <ac:picMkLst>
            <pc:docMk/>
            <pc:sldMk cId="1657663849" sldId="272"/>
            <ac:picMk id="3" creationId="{B36A39CD-15F9-F4A5-F229-251800124C70}"/>
          </ac:picMkLst>
        </pc:picChg>
      </pc:sldChg>
      <pc:sldChg chg="addSp modSp new mod">
        <pc:chgData name="Beth Cousland" userId="0add9dda42c7579b" providerId="LiveId" clId="{3377037F-AEC4-4585-8B73-40BC98FA649E}" dt="2024-09-13T15:23:12.235" v="272" actId="1076"/>
        <pc:sldMkLst>
          <pc:docMk/>
          <pc:sldMk cId="2198952253" sldId="273"/>
        </pc:sldMkLst>
        <pc:picChg chg="add mod">
          <ac:chgData name="Beth Cousland" userId="0add9dda42c7579b" providerId="LiveId" clId="{3377037F-AEC4-4585-8B73-40BC98FA649E}" dt="2024-09-13T15:23:12.235" v="272" actId="1076"/>
          <ac:picMkLst>
            <pc:docMk/>
            <pc:sldMk cId="2198952253" sldId="273"/>
            <ac:picMk id="3" creationId="{E0129211-6109-1BF3-08BE-155215311A12}"/>
          </ac:picMkLst>
        </pc:picChg>
      </pc:sldChg>
      <pc:sldChg chg="addSp new mod">
        <pc:chgData name="Beth Cousland" userId="0add9dda42c7579b" providerId="LiveId" clId="{3377037F-AEC4-4585-8B73-40BC98FA649E}" dt="2024-09-13T15:23:54.766" v="274" actId="22"/>
        <pc:sldMkLst>
          <pc:docMk/>
          <pc:sldMk cId="3076717869" sldId="274"/>
        </pc:sldMkLst>
        <pc:picChg chg="add">
          <ac:chgData name="Beth Cousland" userId="0add9dda42c7579b" providerId="LiveId" clId="{3377037F-AEC4-4585-8B73-40BC98FA649E}" dt="2024-09-13T15:23:54.766" v="274" actId="22"/>
          <ac:picMkLst>
            <pc:docMk/>
            <pc:sldMk cId="3076717869" sldId="274"/>
            <ac:picMk id="3" creationId="{7CA030FA-93A9-72F3-6EF9-00837E672809}"/>
          </ac:picMkLst>
        </pc:picChg>
      </pc:sldChg>
      <pc:sldChg chg="addSp modSp new mod">
        <pc:chgData name="Beth Cousland" userId="0add9dda42c7579b" providerId="LiveId" clId="{3377037F-AEC4-4585-8B73-40BC98FA649E}" dt="2024-09-13T15:28:14.477" v="279" actId="14100"/>
        <pc:sldMkLst>
          <pc:docMk/>
          <pc:sldMk cId="3321068670" sldId="275"/>
        </pc:sldMkLst>
        <pc:picChg chg="add mod">
          <ac:chgData name="Beth Cousland" userId="0add9dda42c7579b" providerId="LiveId" clId="{3377037F-AEC4-4585-8B73-40BC98FA649E}" dt="2024-09-13T15:28:14.477" v="279" actId="14100"/>
          <ac:picMkLst>
            <pc:docMk/>
            <pc:sldMk cId="3321068670" sldId="275"/>
            <ac:picMk id="3" creationId="{77FF9077-C44F-EB94-05C5-ABEAB29704EE}"/>
          </ac:picMkLst>
        </pc:picChg>
      </pc:sldChg>
      <pc:sldChg chg="addSp modSp new mod">
        <pc:chgData name="Beth Cousland" userId="0add9dda42c7579b" providerId="LiveId" clId="{3377037F-AEC4-4585-8B73-40BC98FA649E}" dt="2024-09-13T15:29:28.661" v="283" actId="14100"/>
        <pc:sldMkLst>
          <pc:docMk/>
          <pc:sldMk cId="631404187" sldId="276"/>
        </pc:sldMkLst>
        <pc:picChg chg="add mod">
          <ac:chgData name="Beth Cousland" userId="0add9dda42c7579b" providerId="LiveId" clId="{3377037F-AEC4-4585-8B73-40BC98FA649E}" dt="2024-09-13T15:29:28.661" v="283" actId="14100"/>
          <ac:picMkLst>
            <pc:docMk/>
            <pc:sldMk cId="631404187" sldId="276"/>
            <ac:picMk id="3" creationId="{922C16D5-F1D4-8B75-E9EA-669C00679B5D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44157F-17D2-18FD-0795-3C069F605A0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1C9B53B-C0D4-8549-FEA9-9EF420EB41C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BA943B9-CA02-13B6-66B4-2BCEDCECD0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943D9B-ECE8-479E-B5FB-AF997B70F0DA}" type="datetimeFigureOut">
              <a:rPr lang="en-US" smtClean="0"/>
              <a:t>9/13/2024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CDEB113-D8A5-5D8F-9BF0-CCFE3D518B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93AD807-2408-8C1E-4877-EF0321833B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E2E8B2-3D2B-4E2D-9EE9-80A0BCC9C4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55646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CC006A-5356-E20E-7402-720FCE261F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1912897-24FA-08F4-1A9A-F25BD2B57EC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7488734-CDED-DEC5-1DA6-352352305F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943D9B-ECE8-479E-B5FB-AF997B70F0DA}" type="datetimeFigureOut">
              <a:rPr lang="en-US" smtClean="0"/>
              <a:t>9/13/2024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CA1FC73-3EE0-DAD8-2B70-A03A630091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6505424-D124-402F-66AC-5452E16862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E2E8B2-3D2B-4E2D-9EE9-80A0BCC9C4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11990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F16D7F5-FBE9-A98B-B522-0413B1AC7A6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A2790C0-3F88-6F0B-9192-450A8A3D25C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0C37865-67B2-F6C4-AEDC-12EE4D5045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943D9B-ECE8-479E-B5FB-AF997B70F0DA}" type="datetimeFigureOut">
              <a:rPr lang="en-US" smtClean="0"/>
              <a:t>9/13/2024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FB87FF4-E171-37BE-3C7E-6FA9CC1C36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D853468-A70B-AD0A-E982-4E8E7B6C3D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E2E8B2-3D2B-4E2D-9EE9-80A0BCC9C4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36434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E14D46-CADD-B412-4126-20D9E2AD86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E07F5A-3C9B-4F18-64B6-CF6ED094239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71DDCB0-CFD5-4DA8-7A3A-77C3456111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943D9B-ECE8-479E-B5FB-AF997B70F0DA}" type="datetimeFigureOut">
              <a:rPr lang="en-US" smtClean="0"/>
              <a:t>9/13/2024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C6DD642-0666-AD05-F668-9658470F01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A09F79A-14E3-A239-31F9-3021B02886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E2E8B2-3D2B-4E2D-9EE9-80A0BCC9C4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86258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FCC22F-F8A2-CBDF-82CA-77EFEF2691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044E2F0-5418-7395-4157-21CC963FDE2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DBD3EBE-4007-F543-712E-4174229E26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943D9B-ECE8-479E-B5FB-AF997B70F0DA}" type="datetimeFigureOut">
              <a:rPr lang="en-US" smtClean="0"/>
              <a:t>9/13/2024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C2857A0-7DDD-A706-1427-673D7FF12D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9C59C56-9D69-8005-BA92-C4AA249E65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E2E8B2-3D2B-4E2D-9EE9-80A0BCC9C4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63936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99B767-9E5E-9151-B900-1D6D8C9B63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93DE8A-33FA-1715-6D99-AB1A8AD2ED3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F69A1A1-3BB1-1719-3D61-8B251D2C7BB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D1262BE-D06C-D6E3-E3C5-8D50B24046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943D9B-ECE8-479E-B5FB-AF997B70F0DA}" type="datetimeFigureOut">
              <a:rPr lang="en-US" smtClean="0"/>
              <a:t>9/13/2024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92BC9FA-BA06-E7EC-5F60-E304FEBC75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1B0D317-9B4F-A6E9-2E25-31C1274140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E2E8B2-3D2B-4E2D-9EE9-80A0BCC9C4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80905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7B344D-3A40-82D2-9DC9-7978D0E3EB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B48D6E7-0F66-E1C5-C16B-829DAA16717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361AA0C-3F1C-D29D-498C-EDCD77F0C7A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C7445B1-6806-668C-FFE4-882A236BD7B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BDE6A02-817B-EB67-750A-7752B689E71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924207C-36B4-9E08-5C02-5273A6E45D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943D9B-ECE8-479E-B5FB-AF997B70F0DA}" type="datetimeFigureOut">
              <a:rPr lang="en-US" smtClean="0"/>
              <a:t>9/13/2024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95F20D4-B048-3FE7-875C-3591FB8392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7F3F1B8-4297-6EBE-E2A3-54CB7A4901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E2E8B2-3D2B-4E2D-9EE9-80A0BCC9C4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77448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7BD0BC-E14A-1968-0A07-107B2D829F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D9A918D-4F53-4320-4942-E623FF6BEB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943D9B-ECE8-479E-B5FB-AF997B70F0DA}" type="datetimeFigureOut">
              <a:rPr lang="en-US" smtClean="0"/>
              <a:t>9/13/2024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D92D0DB-FBC7-883C-D1D7-FD769356CC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6ECA014-9DA3-5C33-D4C8-61DE92BB26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E2E8B2-3D2B-4E2D-9EE9-80A0BCC9C4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00647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BCD0D82-74C4-79C8-150D-A7BCAB3000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943D9B-ECE8-479E-B5FB-AF997B70F0DA}" type="datetimeFigureOut">
              <a:rPr lang="en-US" smtClean="0"/>
              <a:t>9/13/2024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0F24F4F-B6E8-C691-479F-30A23EC81F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915E671-9467-ABFF-9373-B0BAC56683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E2E8B2-3D2B-4E2D-9EE9-80A0BCC9C4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01849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1F2353-B571-9F38-D379-7CB458CEB4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4B8D780-336A-76D2-7F75-F8063C563E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B63554E-6CA1-58D7-6B99-80B77A00BFB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2D51113-9848-3BBD-81A2-FEF060119F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943D9B-ECE8-479E-B5FB-AF997B70F0DA}" type="datetimeFigureOut">
              <a:rPr lang="en-US" smtClean="0"/>
              <a:t>9/13/2024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1348282-B5E8-AB2E-472D-A81EDE3CD1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84E4DCC-B825-7CB0-36B7-16D2E4456B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E2E8B2-3D2B-4E2D-9EE9-80A0BCC9C4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46533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F8ECE1-4773-34D2-A27A-D09141909D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3F77D70-D537-E1E2-4D07-5B425D37A55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22725C5-31B4-A2BC-9F07-BE29751D858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3C84B02-1C3F-6AEF-301A-8204541668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943D9B-ECE8-479E-B5FB-AF997B70F0DA}" type="datetimeFigureOut">
              <a:rPr lang="en-US" smtClean="0"/>
              <a:t>9/13/2024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5268ED5-D5C4-7A53-B639-3AAB14379D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D87CD5F-28A7-6049-81E8-D29789E008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E2E8B2-3D2B-4E2D-9EE9-80A0BCC9C4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96309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D987864-F27E-A719-4FAF-DE4A07181C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355F0D2-C98D-83B4-AACD-7A8278B353F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8AAADBD-BD27-3E08-79A9-5AA12E6B1A0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5C943D9B-ECE8-479E-B5FB-AF997B70F0DA}" type="datetimeFigureOut">
              <a:rPr lang="en-US" smtClean="0"/>
              <a:t>9/13/2024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2A3162C-6B61-2160-9BD8-EF1783C622B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E8A1CE6-5BD8-510A-2EBE-A13BA9D1F2B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6E2E8B2-3D2B-4E2D-9EE9-80A0BCC9C4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36646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7" Type="http://schemas.openxmlformats.org/officeDocument/2006/relationships/image" Target="../media/image29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D0D8AC-88E8-3D4B-9583-5639D6A508B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Multivariable Functions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B7A9A5F-D5B5-AD81-D0F6-7333B23C955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Scott Surgent</a:t>
            </a:r>
          </a:p>
        </p:txBody>
      </p:sp>
    </p:spTree>
    <p:extLst>
      <p:ext uri="{BB962C8B-B14F-4D97-AF65-F5344CB8AC3E}">
        <p14:creationId xmlns:p14="http://schemas.microsoft.com/office/powerpoint/2010/main" val="150486237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33F19BCF-18EB-DEA8-09BF-59D972B518D0}"/>
                  </a:ext>
                </a:extLst>
              </p:cNvPr>
              <p:cNvSpPr txBox="1"/>
              <p:nvPr/>
            </p:nvSpPr>
            <p:spPr>
              <a:xfrm>
                <a:off x="376518" y="268941"/>
                <a:ext cx="6734288" cy="560531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algn="just">
                  <a:lnSpc>
                    <a:spcPct val="107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2400" b="1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Level Curves and Contour Maps</a:t>
                </a:r>
              </a:p>
              <a:p>
                <a:pPr marL="0" marR="0" algn="just">
                  <a:lnSpc>
                    <a:spcPct val="107000"/>
                  </a:lnSpc>
                  <a:spcBef>
                    <a:spcPts val="0"/>
                  </a:spcBef>
                  <a:spcAft>
                    <a:spcPts val="0"/>
                  </a:spcAft>
                </a:pPr>
                <a:endParaRPr lang="en-US" sz="2400" dirty="0"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marR="0" algn="just">
                  <a:lnSpc>
                    <a:spcPct val="107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2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The intersection of </a:t>
                </a:r>
                <a14:m>
                  <m:oMath xmlns:m="http://schemas.openxmlformats.org/officeDocument/2006/math">
                    <m:r>
                      <a:rPr lang="en-US" sz="2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𝑧</m:t>
                    </m:r>
                    <m:r>
                      <a:rPr lang="en-US" sz="2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2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𝑓</m:t>
                    </m:r>
                    <m:r>
                      <a:rPr lang="en-US" sz="2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en-US" sz="2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2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</m:t>
                    </m:r>
                    <m:r>
                      <a:rPr lang="en-US" sz="2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en-US" sz="2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en-US" sz="2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with </a:t>
                </a:r>
                <a14:m>
                  <m:oMath xmlns:m="http://schemas.openxmlformats.org/officeDocument/2006/math">
                    <m:r>
                      <a:rPr lang="en-US" sz="2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𝑧</m:t>
                    </m:r>
                    <m:r>
                      <a:rPr lang="en-US" sz="2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2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𝑘</m:t>
                    </m:r>
                  </m:oMath>
                </a14:m>
                <a:r>
                  <a:rPr lang="en-US" sz="2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forms a </a:t>
                </a:r>
                <a:r>
                  <a:rPr lang="en-US" sz="2400" b="1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level curve</a:t>
                </a:r>
                <a:r>
                  <a:rPr lang="en-US" sz="2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on the surface of </a:t>
                </a:r>
                <a14:m>
                  <m:oMath xmlns:m="http://schemas.openxmlformats.org/officeDocument/2006/math">
                    <m:r>
                      <a:rPr lang="en-US" sz="2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𝑓</m:t>
                    </m:r>
                  </m:oMath>
                </a14:m>
                <a:r>
                  <a:rPr lang="en-US" sz="2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</a:p>
              <a:p>
                <a:pPr marL="0" marR="0" algn="just">
                  <a:lnSpc>
                    <a:spcPct val="107000"/>
                  </a:lnSpc>
                  <a:spcBef>
                    <a:spcPts val="0"/>
                  </a:spcBef>
                  <a:spcAft>
                    <a:spcPts val="0"/>
                  </a:spcAft>
                </a:pPr>
                <a:endParaRPr lang="en-US" sz="2400" dirty="0"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marR="0" algn="just">
                  <a:lnSpc>
                    <a:spcPct val="107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2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It is a curve where </a:t>
                </a:r>
                <a:r>
                  <a:rPr lang="en-US" sz="2400" i="1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sz="2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and </a:t>
                </a:r>
                <a:r>
                  <a:rPr lang="en-US" sz="2400" i="1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en-US" sz="2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can vary, but </a:t>
                </a:r>
                <a:r>
                  <a:rPr lang="en-US" sz="2400" i="1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z</a:t>
                </a:r>
                <a:r>
                  <a:rPr lang="en-US" sz="2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does not change. </a:t>
                </a:r>
              </a:p>
              <a:p>
                <a:pPr marL="0" marR="0" algn="just">
                  <a:lnSpc>
                    <a:spcPct val="107000"/>
                  </a:lnSpc>
                  <a:spcBef>
                    <a:spcPts val="0"/>
                  </a:spcBef>
                  <a:spcAft>
                    <a:spcPts val="0"/>
                  </a:spcAft>
                </a:pPr>
                <a:endParaRPr lang="en-US" sz="2400" dirty="0"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marR="0" algn="just">
                  <a:lnSpc>
                    <a:spcPct val="107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2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Imagine standing on a hill and taking a step such that you neither go uphill nor downhill. </a:t>
                </a:r>
              </a:p>
              <a:p>
                <a:pPr marL="0" marR="0" algn="just">
                  <a:lnSpc>
                    <a:spcPct val="107000"/>
                  </a:lnSpc>
                  <a:spcBef>
                    <a:spcPts val="0"/>
                  </a:spcBef>
                  <a:spcAft>
                    <a:spcPts val="0"/>
                  </a:spcAft>
                </a:pPr>
                <a:endParaRPr lang="en-US" sz="2400" dirty="0"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marR="0" algn="just">
                  <a:lnSpc>
                    <a:spcPct val="107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2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If you do this repeatedly, you will (theoretically) walk along a path that is level, and end at the same point from which you started.</a:t>
                </a:r>
                <a:endParaRPr lang="en-US" sz="24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33F19BCF-18EB-DEA8-09BF-59D972B518D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6518" y="268941"/>
                <a:ext cx="6734288" cy="5605317"/>
              </a:xfrm>
              <a:prstGeom prst="rect">
                <a:avLst/>
              </a:prstGeom>
              <a:blipFill>
                <a:blip r:embed="rId2"/>
                <a:stretch>
                  <a:fillRect l="-1449" t="-870" r="-1359" b="-14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>
            <a:extLst>
              <a:ext uri="{FF2B5EF4-FFF2-40B4-BE49-F238E27FC236}">
                <a16:creationId xmlns:a16="http://schemas.microsoft.com/office/drawing/2014/main" id="{20683566-9851-036E-4170-C5B6AE7A80E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0192" y="1878638"/>
            <a:ext cx="4010887" cy="310072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621495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19F22B65-8E97-5DFF-023C-7FCD500713F7}"/>
              </a:ext>
            </a:extLst>
          </p:cNvPr>
          <p:cNvSpPr txBox="1"/>
          <p:nvPr/>
        </p:nvSpPr>
        <p:spPr>
          <a:xfrm>
            <a:off x="551328" y="395244"/>
            <a:ext cx="10905565" cy="12584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 contours are marked by the </a:t>
            </a:r>
            <a:r>
              <a:rPr lang="en-US" sz="24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z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-values for reference. For complicated surfaces, the </a:t>
            </a:r>
            <a:r>
              <a:rPr lang="en-US" sz="24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z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-values may differ by some set value, </a:t>
            </a:r>
            <a:r>
              <a:rPr lang="en-US" sz="24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e.g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by multiples of 10. Too many contours, and the map is cluttered, while too few contours, important details may be lost.</a:t>
            </a: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4DC77D6-6879-F282-5483-C99FB1BF879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1328" y="1857770"/>
            <a:ext cx="5031891" cy="232566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1211F6F-64F5-3B79-CDB5-E190C46A87B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07986" y="1853169"/>
            <a:ext cx="5648907" cy="22839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07074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B0CE8C44-7931-A63F-391F-E9B4E5921C1E}"/>
                  </a:ext>
                </a:extLst>
              </p:cNvPr>
              <p:cNvSpPr txBox="1"/>
              <p:nvPr/>
            </p:nvSpPr>
            <p:spPr>
              <a:xfrm>
                <a:off x="451821" y="301214"/>
                <a:ext cx="11435379" cy="156966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en-US" sz="2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Contour lines for different </a:t>
                </a:r>
                <a:r>
                  <a:rPr lang="en-US" sz="2400" i="1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z</a:t>
                </a:r>
                <a:r>
                  <a:rPr lang="en-US" sz="2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-values never touch. This would violate the vertical-line rule for functions in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𝑅</m:t>
                        </m:r>
                      </m:e>
                      <m:sup>
                        <m:r>
                          <a:rPr lang="en-US" sz="2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3</m:t>
                        </m:r>
                      </m:sup>
                    </m:sSup>
                  </m:oMath>
                </a14:m>
                <a:r>
                  <a:rPr lang="en-US" sz="2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. Contours that are close together indicate a large change in </a:t>
                </a:r>
                <a:r>
                  <a:rPr lang="en-US" sz="2400" i="1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z</a:t>
                </a:r>
                <a:r>
                  <a:rPr lang="en-US" sz="2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, or “steepness”, while contours spaced apart indicate flatter terrain. Some topographical maps may show what appears to be contours that “touch”. These represent cliffs.</a:t>
                </a:r>
                <a:endParaRPr lang="en-US" sz="2400" dirty="0"/>
              </a:p>
            </p:txBody>
          </p:sp>
        </mc:Choice>
        <mc:Fallback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B0CE8C44-7931-A63F-391F-E9B4E5921C1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1821" y="301214"/>
                <a:ext cx="11435379" cy="1569660"/>
              </a:xfrm>
              <a:prstGeom prst="rect">
                <a:avLst/>
              </a:prstGeom>
              <a:blipFill>
                <a:blip r:embed="rId2"/>
                <a:stretch>
                  <a:fillRect l="-800" t="-3101" r="-853" b="-736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>
            <a:extLst>
              <a:ext uri="{FF2B5EF4-FFF2-40B4-BE49-F238E27FC236}">
                <a16:creationId xmlns:a16="http://schemas.microsoft.com/office/drawing/2014/main" id="{AE8C3B2F-DCBB-6F76-7947-5E52BFFFE64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9385" y="2101159"/>
            <a:ext cx="4973395" cy="393976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727154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9885FFBA-36D1-BB25-73B3-13CA1F9BDB84}"/>
              </a:ext>
            </a:extLst>
          </p:cNvPr>
          <p:cNvSpPr txBox="1"/>
          <p:nvPr/>
        </p:nvSpPr>
        <p:spPr>
          <a:xfrm>
            <a:off x="473336" y="387275"/>
            <a:ext cx="11467652" cy="12584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Contours can form closed loops and nest (and or may be nested within) other contours. Hills are found where the nested contours increase in values of </a:t>
            </a:r>
            <a:r>
              <a:rPr lang="en-US" sz="24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z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Basins are found where the nested contours decrease in values of </a:t>
            </a:r>
            <a:r>
              <a:rPr lang="en-US" sz="24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z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0A7F9BF-2411-46A5-6CD9-8D67F0C8BD1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7340" y="2299446"/>
            <a:ext cx="6461313" cy="25845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96114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E2B2A6DA-6873-9EF9-4CAD-4DB46F0573E3}"/>
              </a:ext>
            </a:extLst>
          </p:cNvPr>
          <p:cNvSpPr txBox="1"/>
          <p:nvPr/>
        </p:nvSpPr>
        <p:spPr>
          <a:xfrm>
            <a:off x="462579" y="344245"/>
            <a:ext cx="11306287" cy="20487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Saddle points are locations where the point may be a minimum along some paths crossing through the point, and a maximum for other paths passing through the point. </a:t>
            </a:r>
          </a:p>
          <a:p>
            <a:pPr marL="0" marR="0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endParaRPr lang="en-US" sz="2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On most contour maps, a saddle is usually inferred where a contour “pinches” in, then widens again.</a:t>
            </a: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A5E54FC-18FD-0BA4-C3B6-A6BED5F460D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9546" y="3019369"/>
            <a:ext cx="7483699" cy="260688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899800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0A0E9FA8-BE97-7EAC-E8E4-A09818944069}"/>
                  </a:ext>
                </a:extLst>
              </p:cNvPr>
              <p:cNvSpPr txBox="1"/>
              <p:nvPr/>
            </p:nvSpPr>
            <p:spPr>
              <a:xfrm>
                <a:off x="398033" y="355002"/>
                <a:ext cx="11413863" cy="86325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algn="just">
                  <a:lnSpc>
                    <a:spcPct val="107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2400" b="1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Example 7:</a:t>
                </a:r>
                <a:r>
                  <a:rPr lang="en-US" sz="2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Given the contour map below for </a:t>
                </a:r>
                <a14:m>
                  <m:oMath xmlns:m="http://schemas.openxmlformats.org/officeDocument/2006/math">
                    <m:r>
                      <a:rPr lang="en-US" sz="2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𝑧</m:t>
                    </m:r>
                    <m:r>
                      <a:rPr lang="en-US" sz="2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2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𝑓</m:t>
                    </m:r>
                    <m:r>
                      <a:rPr lang="en-US" sz="2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en-US" sz="2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2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,</m:t>
                    </m:r>
                    <m:r>
                      <a:rPr lang="en-US" sz="2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en-US" sz="2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en-US" sz="2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where </a:t>
                </a:r>
                <a14:m>
                  <m:oMath xmlns:m="http://schemas.openxmlformats.org/officeDocument/2006/math">
                    <m:r>
                      <a:rPr lang="en-US" sz="2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0≤</m:t>
                    </m:r>
                    <m:r>
                      <a:rPr lang="en-US" sz="2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2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≤5</m:t>
                    </m:r>
                  </m:oMath>
                </a14:m>
                <a:r>
                  <a:rPr lang="en-US" sz="2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US" sz="2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0≤</m:t>
                    </m:r>
                    <m:r>
                      <a:rPr lang="en-US" sz="2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en-US" sz="2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≤5</m:t>
                    </m:r>
                  </m:oMath>
                </a14:m>
                <a:r>
                  <a:rPr lang="en-US" sz="2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 Find the following: (a) </a:t>
                </a:r>
                <a14:m>
                  <m:oMath xmlns:m="http://schemas.openxmlformats.org/officeDocument/2006/math">
                    <m:r>
                      <a:rPr lang="en-US" sz="2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𝑓</m:t>
                    </m:r>
                    <m:r>
                      <a:rPr lang="en-US" sz="2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(2,4)</m:t>
                    </m:r>
                  </m:oMath>
                </a14:m>
                <a:r>
                  <a:rPr lang="en-US" sz="2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; (b) </a:t>
                </a:r>
                <a14:m>
                  <m:oMath xmlns:m="http://schemas.openxmlformats.org/officeDocument/2006/math">
                    <m:r>
                      <a:rPr lang="en-US" sz="2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𝑓</m:t>
                    </m:r>
                    <m:r>
                      <a:rPr lang="en-US" sz="2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(3,2)</m:t>
                    </m:r>
                  </m:oMath>
                </a14:m>
                <a:r>
                  <a:rPr lang="en-US" sz="2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; (c) </a:t>
                </a:r>
                <a14:m>
                  <m:oMath xmlns:m="http://schemas.openxmlformats.org/officeDocument/2006/math">
                    <m:r>
                      <a:rPr lang="en-US" sz="2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𝑓</m:t>
                    </m:r>
                    <m:r>
                      <a:rPr lang="en-US" sz="2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(3,4)</m:t>
                    </m:r>
                  </m:oMath>
                </a14:m>
                <a:r>
                  <a:rPr lang="en-US" sz="2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; (d) </a:t>
                </a:r>
                <a14:m>
                  <m:oMath xmlns:m="http://schemas.openxmlformats.org/officeDocument/2006/math">
                    <m:r>
                      <a:rPr lang="en-US" sz="2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𝑓</m:t>
                    </m:r>
                    <m:d>
                      <m:dPr>
                        <m:ctrlPr>
                          <a:rPr lang="en-US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2,</m:t>
                        </m:r>
                        <m:r>
                          <a:rPr lang="en-US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𝑦</m:t>
                        </m:r>
                      </m:e>
                    </m:d>
                    <m:r>
                      <a:rPr lang="en-US" sz="2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=70</m:t>
                    </m:r>
                  </m:oMath>
                </a14:m>
                <a:r>
                  <a:rPr lang="en-US" sz="2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en-US" sz="24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0A0E9FA8-BE97-7EAC-E8E4-A0981894406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8033" y="355002"/>
                <a:ext cx="11413863" cy="863250"/>
              </a:xfrm>
              <a:prstGeom prst="rect">
                <a:avLst/>
              </a:prstGeom>
              <a:blipFill>
                <a:blip r:embed="rId2"/>
                <a:stretch>
                  <a:fillRect l="-801" t="-5634" r="-53" b="-140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>
            <a:extLst>
              <a:ext uri="{FF2B5EF4-FFF2-40B4-BE49-F238E27FC236}">
                <a16:creationId xmlns:a16="http://schemas.microsoft.com/office/drawing/2014/main" id="{21546951-7342-93E4-C9C7-3C25778927E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410" y="1457325"/>
            <a:ext cx="4266548" cy="4287259"/>
          </a:xfrm>
          <a:prstGeom prst="rect">
            <a:avLst/>
          </a:prstGeom>
          <a:noFill/>
          <a:ln>
            <a:noFill/>
          </a:ln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0D78462F-C020-CEDD-F289-F7492FB7B9A5}"/>
                  </a:ext>
                </a:extLst>
              </p:cNvPr>
              <p:cNvSpPr txBox="1"/>
              <p:nvPr/>
            </p:nvSpPr>
            <p:spPr>
              <a:xfrm>
                <a:off x="5099123" y="1837771"/>
                <a:ext cx="3697941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a) </a:t>
                </a:r>
                <a14:m>
                  <m:oMath xmlns:m="http://schemas.openxmlformats.org/officeDocument/2006/math">
                    <m:r>
                      <a:rPr lang="en-US" sz="2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𝑓</m:t>
                    </m:r>
                    <m:d>
                      <m:dPr>
                        <m:ctrlPr>
                          <a:rPr lang="en-US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2,4</m:t>
                        </m:r>
                      </m:e>
                    </m:d>
                    <m:r>
                      <a:rPr lang="en-US" sz="2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=60</m:t>
                    </m:r>
                  </m:oMath>
                </a14:m>
                <a:r>
                  <a:rPr lang="en-US" sz="2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.</a:t>
                </a:r>
                <a:endParaRPr lang="en-US" sz="2400" dirty="0"/>
              </a:p>
            </p:txBody>
          </p:sp>
        </mc:Choice>
        <mc:Fallback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0D78462F-C020-CEDD-F289-F7492FB7B9A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99123" y="1837771"/>
                <a:ext cx="3697941" cy="461665"/>
              </a:xfrm>
              <a:prstGeom prst="rect">
                <a:avLst/>
              </a:prstGeom>
              <a:blipFill>
                <a:blip r:embed="rId4"/>
                <a:stretch>
                  <a:fillRect l="-2471" t="-11842" b="-276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35E9BE44-63BF-8443-946E-A6C63FE77107}"/>
                  </a:ext>
                </a:extLst>
              </p:cNvPr>
              <p:cNvSpPr txBox="1"/>
              <p:nvPr/>
            </p:nvSpPr>
            <p:spPr>
              <a:xfrm>
                <a:off x="5099123" y="2463065"/>
                <a:ext cx="6712773" cy="83099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400" dirty="0"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b) </a:t>
                </a:r>
                <a14:m>
                  <m:oMath xmlns:m="http://schemas.openxmlformats.org/officeDocument/2006/math">
                    <m:r>
                      <a:rPr lang="en-US" sz="2400" i="1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𝑓</m:t>
                    </m:r>
                    <m:d>
                      <m:dPr>
                        <m:ctrlPr>
                          <a:rPr lang="en-US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3,2</m:t>
                        </m:r>
                      </m:e>
                    </m:d>
                    <m:r>
                      <a:rPr lang="en-US" sz="2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≈73</m:t>
                    </m:r>
                  </m:oMath>
                </a14:m>
                <a:r>
                  <a:rPr lang="en-US" sz="2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, for example. However, any </a:t>
                </a:r>
                <a14:m>
                  <m:oMath xmlns:m="http://schemas.openxmlformats.org/officeDocument/2006/math">
                    <m:r>
                      <a:rPr lang="en-US" sz="2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𝑧</m:t>
                    </m:r>
                  </m:oMath>
                </a14:m>
                <a:r>
                  <a:rPr lang="en-US" sz="2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value such that </a:t>
                </a:r>
                <a14:m>
                  <m:oMath xmlns:m="http://schemas.openxmlformats.org/officeDocument/2006/math">
                    <m:r>
                      <a:rPr lang="en-US" sz="2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70&lt;</m:t>
                    </m:r>
                    <m:r>
                      <a:rPr lang="en-US" sz="2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𝑧</m:t>
                    </m:r>
                    <m:r>
                      <a:rPr lang="en-US" sz="2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&lt;80</m:t>
                    </m:r>
                  </m:oMath>
                </a14:m>
                <a:r>
                  <a:rPr lang="en-US" sz="2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would be a plausible answer</a:t>
                </a:r>
                <a:endParaRPr lang="en-US" sz="2400" dirty="0"/>
              </a:p>
            </p:txBody>
          </p:sp>
        </mc:Choice>
        <mc:Fallback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35E9BE44-63BF-8443-946E-A6C63FE7710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99123" y="2463065"/>
                <a:ext cx="6712773" cy="830997"/>
              </a:xfrm>
              <a:prstGeom prst="rect">
                <a:avLst/>
              </a:prstGeom>
              <a:blipFill>
                <a:blip r:embed="rId5"/>
                <a:stretch>
                  <a:fillRect l="-1361" t="-6618" b="-154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81EBB045-9984-8A69-2C11-8BBA6FC19769}"/>
                  </a:ext>
                </a:extLst>
              </p:cNvPr>
              <p:cNvSpPr txBox="1"/>
              <p:nvPr/>
            </p:nvSpPr>
            <p:spPr>
              <a:xfrm>
                <a:off x="5099123" y="3600954"/>
                <a:ext cx="6094206" cy="83099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400" dirty="0"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c) </a:t>
                </a:r>
                <a14:m>
                  <m:oMath xmlns:m="http://schemas.openxmlformats.org/officeDocument/2006/math">
                    <m:r>
                      <a:rPr lang="en-US" sz="2400" i="1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𝑓</m:t>
                    </m:r>
                    <m:d>
                      <m:dPr>
                        <m:ctrlPr>
                          <a:rPr lang="en-US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3,4</m:t>
                        </m:r>
                      </m:e>
                    </m:d>
                    <m:r>
                      <a:rPr lang="en-US" sz="2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≈67</m:t>
                    </m:r>
                  </m:oMath>
                </a14:m>
                <a:r>
                  <a:rPr lang="en-US" sz="2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, although any </a:t>
                </a:r>
                <a14:m>
                  <m:oMath xmlns:m="http://schemas.openxmlformats.org/officeDocument/2006/math">
                    <m:r>
                      <a:rPr lang="en-US" sz="2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𝑧</m:t>
                    </m:r>
                  </m:oMath>
                </a14:m>
                <a:r>
                  <a:rPr lang="en-US" sz="2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value such that </a:t>
                </a:r>
                <a14:m>
                  <m:oMath xmlns:m="http://schemas.openxmlformats.org/officeDocument/2006/math">
                    <m:r>
                      <a:rPr lang="en-US" sz="2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60&lt;</m:t>
                    </m:r>
                    <m:r>
                      <a:rPr lang="en-US" sz="2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𝑧</m:t>
                    </m:r>
                    <m:r>
                      <a:rPr lang="en-US" sz="2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&lt;70</m:t>
                    </m:r>
                  </m:oMath>
                </a14:m>
                <a:r>
                  <a:rPr lang="en-US" sz="2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is a plausible answer</a:t>
                </a:r>
                <a:endParaRPr lang="en-US" sz="2400" dirty="0"/>
              </a:p>
            </p:txBody>
          </p:sp>
        </mc:Choice>
        <mc:Fallback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81EBB045-9984-8A69-2C11-8BBA6FC1976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99123" y="3600954"/>
                <a:ext cx="6094206" cy="830997"/>
              </a:xfrm>
              <a:prstGeom prst="rect">
                <a:avLst/>
              </a:prstGeom>
              <a:blipFill>
                <a:blip r:embed="rId6"/>
                <a:stretch>
                  <a:fillRect l="-1500" t="-6618" b="-154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89BC02D1-FBED-2E4B-515D-1F269FDECC6A}"/>
                  </a:ext>
                </a:extLst>
              </p:cNvPr>
              <p:cNvSpPr txBox="1"/>
              <p:nvPr/>
            </p:nvSpPr>
            <p:spPr>
              <a:xfrm>
                <a:off x="5099123" y="4757837"/>
                <a:ext cx="6094206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:r>
                  <a:rPr lang="en-US" sz="2400" dirty="0"/>
                  <a:t>d) </a:t>
                </a:r>
                <a14:m>
                  <m:oMath xmlns:m="http://schemas.openxmlformats.org/officeDocument/2006/math">
                    <m:r>
                      <a:rPr lang="en-US" sz="240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sz="2400" i="1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0">
                            <a:latin typeface="Cambria Math" panose="02040503050406030204" pitchFamily="18" charset="0"/>
                          </a:rPr>
                          <m:t>2, 1.5</m:t>
                        </m:r>
                      </m:e>
                    </m:d>
                    <m:r>
                      <a:rPr lang="en-US" sz="2400" i="0">
                        <a:latin typeface="Cambria Math" panose="02040503050406030204" pitchFamily="18" charset="0"/>
                      </a:rPr>
                      <m:t>=70</m:t>
                    </m:r>
                  </m:oMath>
                </a14:m>
                <a:endParaRPr lang="en-US" sz="2400" dirty="0"/>
              </a:p>
            </p:txBody>
          </p:sp>
        </mc:Choice>
        <mc:Fallback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89BC02D1-FBED-2E4B-515D-1F269FDECC6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99123" y="4757837"/>
                <a:ext cx="6094206" cy="461665"/>
              </a:xfrm>
              <a:prstGeom prst="rect">
                <a:avLst/>
              </a:prstGeom>
              <a:blipFill>
                <a:blip r:embed="rId7"/>
                <a:stretch>
                  <a:fillRect l="-1500" t="-10526" b="-28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943744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7B305C3-950F-80B9-1303-2AEFCA03347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6295" y="247206"/>
            <a:ext cx="8745170" cy="6363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358629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36A39CD-15F9-F4A5-F229-251800124C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1808" y="342469"/>
            <a:ext cx="10088383" cy="61730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766384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0129211-6109-1BF3-08BE-155215311A1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3855" y="152749"/>
            <a:ext cx="8659433" cy="65525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895225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CA030FA-93A9-72F3-6EF9-00837E67280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4097" y="475838"/>
            <a:ext cx="10783805" cy="59063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67178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2D46A7C0-AB7B-C876-921A-FBCD87180E4D}"/>
                  </a:ext>
                </a:extLst>
              </p:cNvPr>
              <p:cNvSpPr txBox="1"/>
              <p:nvPr/>
            </p:nvSpPr>
            <p:spPr>
              <a:xfrm>
                <a:off x="333486" y="231458"/>
                <a:ext cx="11360075" cy="639508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algn="just">
                  <a:lnSpc>
                    <a:spcPct val="107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2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A function in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𝑅</m:t>
                        </m:r>
                      </m:e>
                      <m:sup>
                        <m:r>
                          <a:rPr lang="en-US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</m:sup>
                    </m:sSup>
                  </m:oMath>
                </a14:m>
                <a:r>
                  <a:rPr lang="en-US" sz="2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has two independent variables, and a third variable dependent on the first two. </a:t>
                </a:r>
              </a:p>
              <a:p>
                <a:pPr marL="0" marR="0" algn="just">
                  <a:lnSpc>
                    <a:spcPct val="107000"/>
                  </a:lnSpc>
                  <a:spcBef>
                    <a:spcPts val="0"/>
                  </a:spcBef>
                  <a:spcAft>
                    <a:spcPts val="0"/>
                  </a:spcAft>
                </a:pPr>
                <a:endParaRPr lang="en-US" sz="2400" dirty="0"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marR="0" algn="just">
                  <a:lnSpc>
                    <a:spcPct val="107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2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If </a:t>
                </a:r>
                <a:r>
                  <a:rPr lang="en-US" sz="2400" i="1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sz="2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and </a:t>
                </a:r>
                <a:r>
                  <a:rPr lang="en-US" sz="2400" i="1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en-US" sz="2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represent the independent variables, and </a:t>
                </a:r>
                <a:r>
                  <a:rPr lang="en-US" sz="2400" i="1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z</a:t>
                </a:r>
                <a:r>
                  <a:rPr lang="en-US" sz="2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the dependent variable, a </a:t>
                </a:r>
                <a:r>
                  <a:rPr lang="en-US" sz="2400" b="1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function in two variables</a:t>
                </a:r>
                <a:r>
                  <a:rPr lang="en-US" sz="2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can be written </a:t>
                </a:r>
                <a14:m>
                  <m:oMath xmlns:m="http://schemas.openxmlformats.org/officeDocument/2006/math">
                    <m:r>
                      <a:rPr lang="en-US" sz="2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𝑧</m:t>
                    </m:r>
                    <m:r>
                      <a:rPr lang="en-US" sz="2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2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𝑓</m:t>
                    </m:r>
                    <m:r>
                      <a:rPr lang="en-US" sz="2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en-US" sz="2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2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,</m:t>
                    </m:r>
                    <m:r>
                      <a:rPr lang="en-US" sz="2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en-US" sz="2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en-US" sz="2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</a:p>
              <a:p>
                <a:pPr marL="0" marR="0" algn="just">
                  <a:lnSpc>
                    <a:spcPct val="107000"/>
                  </a:lnSpc>
                  <a:spcBef>
                    <a:spcPts val="0"/>
                  </a:spcBef>
                  <a:spcAft>
                    <a:spcPts val="0"/>
                  </a:spcAft>
                </a:pPr>
                <a:endParaRPr lang="en-US" sz="2400" dirty="0"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marR="0" algn="just">
                  <a:lnSpc>
                    <a:spcPct val="107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2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Depending on the situation, we can let </a:t>
                </a:r>
                <a:r>
                  <a:rPr lang="en-US" sz="2400" i="1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en-US" sz="2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be the dependent variable, so that </a:t>
                </a:r>
                <a14:m>
                  <m:oMath xmlns:m="http://schemas.openxmlformats.org/officeDocument/2006/math">
                    <m:r>
                      <a:rPr lang="en-US" sz="2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en-US" sz="2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2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𝑓</m:t>
                    </m:r>
                    <m:r>
                      <a:rPr lang="en-US" sz="2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en-US" sz="2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2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,</m:t>
                    </m:r>
                    <m:r>
                      <a:rPr lang="en-US" sz="2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𝑧</m:t>
                    </m:r>
                    <m:r>
                      <a:rPr lang="en-US" sz="2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en-US" sz="2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, or let </a:t>
                </a:r>
                <a:r>
                  <a:rPr lang="en-US" sz="2400" i="1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sz="2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be the dependent variable, so that </a:t>
                </a:r>
                <a14:m>
                  <m:oMath xmlns:m="http://schemas.openxmlformats.org/officeDocument/2006/math">
                    <m:r>
                      <a:rPr lang="en-US" sz="2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2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2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𝑓</m:t>
                    </m:r>
                    <m:r>
                      <a:rPr lang="en-US" sz="2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en-US" sz="2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en-US" sz="2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,</m:t>
                    </m:r>
                    <m:r>
                      <a:rPr lang="en-US" sz="2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𝑧</m:t>
                    </m:r>
                    <m:r>
                      <a:rPr lang="en-US" sz="2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en-US" sz="2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  <a:p>
                <a:pPr marL="0" marR="0" algn="just">
                  <a:lnSpc>
                    <a:spcPct val="107000"/>
                  </a:lnSpc>
                  <a:spcBef>
                    <a:spcPts val="0"/>
                  </a:spcBef>
                  <a:spcAft>
                    <a:spcPts val="0"/>
                  </a:spcAft>
                </a:pPr>
                <a:endParaRPr lang="en-US" sz="24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07000"/>
                  </a:lnSpc>
                </a:pPr>
                <a:r>
                  <a:rPr lang="en-US" sz="2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The </a:t>
                </a:r>
                <a:r>
                  <a:rPr lang="en-US" sz="2400" b="1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domain</a:t>
                </a:r>
                <a:r>
                  <a:rPr lang="en-US" sz="2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of an </a:t>
                </a:r>
                <a14:m>
                  <m:oMath xmlns:m="http://schemas.openxmlformats.org/officeDocument/2006/math">
                    <m:r>
                      <a:rPr lang="en-US" sz="2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𝑛</m:t>
                    </m:r>
                  </m:oMath>
                </a14:m>
                <a:r>
                  <a:rPr lang="en-US" sz="2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-variable function is the set of ordered </a:t>
                </a:r>
                <a14:m>
                  <m:oMath xmlns:m="http://schemas.openxmlformats.org/officeDocument/2006/math">
                    <m:r>
                      <a:rPr lang="en-US" sz="2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𝑛</m:t>
                    </m:r>
                  </m:oMath>
                </a14:m>
                <a:r>
                  <a:rPr lang="en-US" sz="2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-tuples in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𝑅</m:t>
                        </m:r>
                      </m:e>
                      <m:sup>
                        <m:r>
                          <a:rPr lang="en-US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sz="2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for which the function is defined. </a:t>
                </a:r>
              </a:p>
              <a:p>
                <a:pPr algn="just">
                  <a:lnSpc>
                    <a:spcPct val="107000"/>
                  </a:lnSpc>
                </a:pPr>
                <a:endParaRPr lang="en-US" sz="2400" dirty="0"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07000"/>
                  </a:lnSpc>
                </a:pPr>
                <a:r>
                  <a:rPr lang="en-US" sz="2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The </a:t>
                </a:r>
                <a:r>
                  <a:rPr lang="en-US" sz="2400" b="1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range</a:t>
                </a:r>
                <a:r>
                  <a:rPr lang="en-US" sz="2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is the set of values in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𝑅</m:t>
                        </m:r>
                      </m:e>
                      <m:sup>
                        <m:r>
                          <a:rPr lang="en-US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sup>
                    </m:sSup>
                  </m:oMath>
                </a14:m>
                <a:r>
                  <a:rPr lang="en-US" sz="2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for which the dependent variable can assume. </a:t>
                </a:r>
              </a:p>
              <a:p>
                <a:pPr algn="just">
                  <a:lnSpc>
                    <a:spcPct val="107000"/>
                  </a:lnSpc>
                </a:pPr>
                <a:endParaRPr lang="en-US" sz="2400" dirty="0"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07000"/>
                  </a:lnSpc>
                </a:pPr>
                <a:r>
                  <a:rPr lang="en-US" sz="2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The visual representation of the set of points (ordered </a:t>
                </a:r>
                <a:r>
                  <a:rPr lang="en-US" sz="2400" i="1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sz="2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-tuples) for which a function is defined is called a </a:t>
                </a:r>
                <a:r>
                  <a:rPr lang="en-US" sz="2400" b="1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graph</a:t>
                </a:r>
                <a:r>
                  <a:rPr lang="en-US" sz="2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 In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𝑅</m:t>
                        </m:r>
                      </m:e>
                      <m:sup>
                        <m:r>
                          <a:rPr lang="en-US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</m:sup>
                    </m:sSup>
                  </m:oMath>
                </a14:m>
                <a:r>
                  <a:rPr lang="en-US" sz="2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, the graph is often called a </a:t>
                </a:r>
                <a:r>
                  <a:rPr lang="en-US" sz="2400" b="1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surface</a:t>
                </a:r>
                <a:r>
                  <a:rPr lang="en-US" sz="2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en-US" sz="24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2D46A7C0-AB7B-C876-921A-FBCD87180E4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3486" y="231458"/>
                <a:ext cx="11360075" cy="6395084"/>
              </a:xfrm>
              <a:prstGeom prst="rect">
                <a:avLst/>
              </a:prstGeom>
              <a:blipFill>
                <a:blip r:embed="rId2"/>
                <a:stretch>
                  <a:fillRect l="-859" t="-763" r="-805" b="-11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317567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7FF9077-C44F-EB94-05C5-ABEAB29704E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44706" y="485751"/>
            <a:ext cx="9316122" cy="57320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106867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22C16D5-F1D4-8B75-E9EA-669C00679B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24113" y="233527"/>
            <a:ext cx="5282005" cy="6089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14041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1AE7CDA9-9F15-4820-91E3-6043DF8F9C39}"/>
                  </a:ext>
                </a:extLst>
              </p:cNvPr>
              <p:cNvSpPr txBox="1"/>
              <p:nvPr/>
            </p:nvSpPr>
            <p:spPr>
              <a:xfrm>
                <a:off x="258183" y="42813"/>
                <a:ext cx="11672048" cy="537134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algn="just">
                  <a:lnSpc>
                    <a:spcPct val="107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2400" b="1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Example 1:</a:t>
                </a:r>
                <a:r>
                  <a:rPr lang="en-US" sz="2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Given </a:t>
                </a:r>
                <a14:m>
                  <m:oMath xmlns:m="http://schemas.openxmlformats.org/officeDocument/2006/math">
                    <m:r>
                      <a:rPr lang="en-US" sz="2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𝑧</m:t>
                    </m:r>
                    <m:r>
                      <a:rPr lang="en-US" sz="2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2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𝑓</m:t>
                    </m:r>
                    <m:d>
                      <m:dPr>
                        <m:ctrlPr>
                          <a:rPr lang="en-US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en-US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,</m:t>
                        </m:r>
                        <m:r>
                          <a:rPr lang="en-US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𝑦</m:t>
                        </m:r>
                      </m:e>
                    </m:d>
                    <m:r>
                      <a:rPr lang="en-US" sz="2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den>
                    </m:f>
                    <m:r>
                      <a:rPr lang="en-US" sz="2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+2</m:t>
                    </m:r>
                    <m:r>
                      <a:rPr lang="en-US" sz="2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𝑦</m:t>
                    </m:r>
                  </m:oMath>
                </a14:m>
                <a:r>
                  <a:rPr lang="en-US" sz="2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 Find </a:t>
                </a:r>
                <a14:m>
                  <m:oMath xmlns:m="http://schemas.openxmlformats.org/officeDocument/2006/math">
                    <m:r>
                      <a:rPr lang="en-US" sz="2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𝑓</m:t>
                    </m:r>
                    <m:d>
                      <m:dPr>
                        <m:ctrlPr>
                          <a:rPr lang="en-US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2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sz="2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sz="2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3</m:t>
                            </m:r>
                          </m:den>
                        </m:f>
                        <m:r>
                          <a:rPr lang="en-US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, 4</m:t>
                        </m:r>
                      </m:e>
                    </m:d>
                  </m:oMath>
                </a14:m>
                <a:r>
                  <a:rPr lang="en-US" sz="2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and the domain of </a:t>
                </a:r>
                <a14:m>
                  <m:oMath xmlns:m="http://schemas.openxmlformats.org/officeDocument/2006/math">
                    <m:r>
                      <a:rPr lang="en-US" sz="2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𝑓</m:t>
                    </m:r>
                  </m:oMath>
                </a14:m>
                <a:r>
                  <a:rPr lang="en-US" sz="2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en-US" sz="24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marR="0" algn="just">
                  <a:lnSpc>
                    <a:spcPct val="107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2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 </a:t>
                </a:r>
                <a:endParaRPr lang="en-US" sz="24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marR="0" algn="just">
                  <a:lnSpc>
                    <a:spcPct val="107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2400" b="1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Solution:</a:t>
                </a:r>
                <a:r>
                  <a:rPr lang="en-US" sz="2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We have </a:t>
                </a:r>
                <a:endParaRPr lang="en-US" sz="24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marR="0" algn="just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sz="2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24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4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24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3</m:t>
                              </m:r>
                            </m:den>
                          </m:f>
                          <m:r>
                            <a:rPr lang="en-US" sz="2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, 4</m:t>
                          </m:r>
                        </m:e>
                      </m:d>
                      <m:r>
                        <m:rPr>
                          <m:aln/>
                        </m:rPr>
                        <a:rPr lang="en-US" sz="24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2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1</m:t>
                          </m:r>
                        </m:num>
                        <m:den>
                          <m:f>
                            <m:fPr>
                              <m:type m:val="lin"/>
                              <m:ctrlPr>
                                <a:rPr lang="en-US" sz="24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4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24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3</m:t>
                              </m:r>
                            </m:den>
                          </m:f>
                        </m:den>
                      </m:f>
                      <m:r>
                        <a:rPr lang="en-US" sz="24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+2</m:t>
                      </m:r>
                      <m:d>
                        <m:dPr>
                          <m:ctrlPr>
                            <a:rPr lang="en-US" sz="2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4</m:t>
                          </m:r>
                        </m:e>
                      </m:d>
                      <m:r>
                        <m:rPr>
                          <m:aln/>
                        </m:rPr>
                        <a:rPr lang="en-US" sz="24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sz="24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3+8</m:t>
                      </m:r>
                      <m:r>
                        <m:rPr>
                          <m:aln/>
                        </m:rPr>
                        <a:rPr lang="en-US" sz="24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sz="24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11.</m:t>
                      </m:r>
                    </m:oMath>
                  </m:oMathPara>
                </a14:m>
                <a:endParaRPr lang="en-US" sz="24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marR="0" algn="just">
                  <a:lnSpc>
                    <a:spcPct val="107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2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 </a:t>
                </a:r>
                <a:endParaRPr lang="en-US" sz="24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marR="0" algn="just">
                  <a:lnSpc>
                    <a:spcPct val="107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2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This is an ordered triple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2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sz="2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sz="2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3</m:t>
                            </m:r>
                          </m:den>
                        </m:f>
                        <m:r>
                          <a:rPr lang="en-US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, 4, 11</m:t>
                        </m:r>
                      </m:e>
                    </m:d>
                  </m:oMath>
                </a14:m>
                <a:r>
                  <a:rPr lang="en-US" sz="2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on the graph of </a:t>
                </a:r>
                <a14:m>
                  <m:oMath xmlns:m="http://schemas.openxmlformats.org/officeDocument/2006/math">
                    <m:r>
                      <a:rPr lang="en-US" sz="2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𝑓</m:t>
                    </m:r>
                  </m:oMath>
                </a14:m>
                <a:r>
                  <a:rPr lang="en-US" sz="2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 Note that since </a:t>
                </a:r>
                <a:r>
                  <a:rPr lang="en-US" sz="2400" i="1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sz="2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is in the denominator, we must have </a:t>
                </a:r>
                <a14:m>
                  <m:oMath xmlns:m="http://schemas.openxmlformats.org/officeDocument/2006/math">
                    <m:r>
                      <a:rPr lang="en-US" sz="2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2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≠0</m:t>
                    </m:r>
                  </m:oMath>
                </a14:m>
                <a:r>
                  <a:rPr lang="en-US" sz="2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 Thus, the domain is the set of </a:t>
                </a:r>
                <a:r>
                  <a:rPr lang="en-US" sz="2400" i="1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sz="2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and </a:t>
                </a:r>
                <a:r>
                  <a:rPr lang="en-US" sz="2400" i="1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en-US" sz="2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values for which </a:t>
                </a:r>
                <a14:m>
                  <m:oMath xmlns:m="http://schemas.openxmlformats.org/officeDocument/2006/math">
                    <m:r>
                      <a:rPr lang="en-US" sz="2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2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≠0</m:t>
                    </m:r>
                  </m:oMath>
                </a14:m>
                <a:r>
                  <a:rPr lang="en-US" sz="2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 Using set-builder notation, we can write this as</a:t>
                </a:r>
                <a:endParaRPr lang="en-US" sz="24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marR="0" algn="just">
                  <a:lnSpc>
                    <a:spcPct val="107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2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 </a:t>
                </a:r>
                <a:endParaRPr lang="en-US" sz="24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marR="0" algn="just">
                  <a:lnSpc>
                    <a:spcPct val="107000"/>
                  </a:lnSpc>
                  <a:spcBef>
                    <a:spcPts val="0"/>
                  </a:spcBef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40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Dom</m:t>
                      </m:r>
                      <m:r>
                        <a:rPr lang="en-US" sz="24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a:rPr lang="en-US" sz="24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𝑓</m:t>
                      </m:r>
                      <m:r>
                        <a:rPr lang="en-US" sz="24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}"/>
                          <m:ctrlPr>
                            <a:rPr lang="en-US" sz="2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d>
                            <m:dPr>
                              <m:ctrlPr>
                                <a:rPr lang="en-US" sz="24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  <m:r>
                                <a:rPr lang="en-US" sz="24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,</m:t>
                              </m:r>
                              <m:r>
                                <a:rPr lang="en-US" sz="24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𝑦</m:t>
                              </m:r>
                            </m:e>
                          </m:d>
                          <m:r>
                            <a:rPr lang="en-US" sz="2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| </m:t>
                          </m:r>
                          <m:r>
                            <a:rPr lang="en-US" sz="2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𝑥</m:t>
                          </m:r>
                          <m:r>
                            <a:rPr lang="en-US" sz="2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∈</m:t>
                          </m:r>
                          <m:r>
                            <a:rPr lang="en-US" sz="2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𝑅</m:t>
                          </m:r>
                          <m:r>
                            <a:rPr lang="en-US" sz="2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 sz="2400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and</m:t>
                          </m:r>
                          <m:r>
                            <a:rPr lang="en-US" sz="2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 </m:t>
                          </m:r>
                          <m:r>
                            <a:rPr lang="en-US" sz="2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𝑦</m:t>
                          </m:r>
                          <m:r>
                            <a:rPr lang="en-US" sz="2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∈</m:t>
                          </m:r>
                          <m:r>
                            <a:rPr lang="en-US" sz="2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𝑅</m:t>
                          </m:r>
                          <m:r>
                            <a:rPr lang="en-US" sz="2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 sz="2400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such</m:t>
                          </m:r>
                          <m:r>
                            <a:rPr lang="en-US" sz="2400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 sz="2400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that</m:t>
                          </m:r>
                          <m:r>
                            <a:rPr lang="en-US" sz="2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 </m:t>
                          </m:r>
                          <m:r>
                            <a:rPr lang="en-US" sz="2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𝑥</m:t>
                          </m:r>
                          <m:r>
                            <a:rPr lang="en-US" sz="2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≠0</m:t>
                          </m:r>
                        </m:e>
                      </m:d>
                      <m:r>
                        <a:rPr lang="en-US" sz="24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.</m:t>
                      </m:r>
                    </m:oMath>
                  </m:oMathPara>
                </a14:m>
                <a:endParaRPr lang="en-US" sz="24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marR="0" algn="just">
                  <a:lnSpc>
                    <a:spcPct val="107000"/>
                  </a:lnSpc>
                  <a:spcBef>
                    <a:spcPts val="0"/>
                  </a:spcBef>
                  <a:spcAft>
                    <a:spcPts val="0"/>
                  </a:spcAft>
                </a:pPr>
                <a:endParaRPr lang="en-US" sz="24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1AE7CDA9-9F15-4820-91E3-6043DF8F9C3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8183" y="42813"/>
                <a:ext cx="11672048" cy="5371342"/>
              </a:xfrm>
              <a:prstGeom prst="rect">
                <a:avLst/>
              </a:prstGeom>
              <a:blipFill>
                <a:blip r:embed="rId2"/>
                <a:stretch>
                  <a:fillRect l="-783" r="-8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135751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6B69BE31-228D-EBBB-930B-4757F7F995BD}"/>
                  </a:ext>
                </a:extLst>
              </p:cNvPr>
              <p:cNvSpPr txBox="1"/>
              <p:nvPr/>
            </p:nvSpPr>
            <p:spPr>
              <a:xfrm>
                <a:off x="236669" y="225911"/>
                <a:ext cx="11564470" cy="410798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>
                  <a:lnSpc>
                    <a:spcPct val="107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2400" b="1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Example </a:t>
                </a:r>
                <a:r>
                  <a:rPr lang="en-US" sz="2400" b="1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sz="2400" b="1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  <a:r>
                  <a:rPr lang="en-US" sz="2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Find the domain and range of </a:t>
                </a:r>
                <a14:m>
                  <m:oMath xmlns:m="http://schemas.openxmlformats.org/officeDocument/2006/math">
                    <m:r>
                      <a:rPr lang="en-US" sz="2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𝑧</m:t>
                    </m:r>
                    <m:r>
                      <a:rPr lang="en-US" sz="2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2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𝑔</m:t>
                    </m:r>
                    <m:d>
                      <m:dPr>
                        <m:ctrlPr>
                          <a:rPr lang="en-US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en-US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,</m:t>
                        </m:r>
                        <m:r>
                          <a:rPr lang="en-US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𝑦</m:t>
                        </m:r>
                      </m:e>
                    </m:d>
                    <m:r>
                      <a:rPr lang="en-US" sz="2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81−</m:t>
                        </m:r>
                        <m:sSup>
                          <m:sSupPr>
                            <m:ctrlPr>
                              <a:rPr lang="en-US" sz="2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2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2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sSup>
                          <m:sSupPr>
                            <m:ctrlPr>
                              <a:rPr lang="en-US" sz="2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2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𝑦</m:t>
                            </m:r>
                          </m:e>
                          <m:sup>
                            <m:r>
                              <a:rPr lang="en-US" sz="2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</m:e>
                    </m:rad>
                  </m:oMath>
                </a14:m>
                <a:r>
                  <a:rPr lang="en-US" sz="2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en-US" sz="24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marR="0" algn="just">
                  <a:lnSpc>
                    <a:spcPct val="107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2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 </a:t>
                </a:r>
                <a:endParaRPr lang="en-US" sz="24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marR="0" algn="just">
                  <a:lnSpc>
                    <a:spcPct val="107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2400" b="1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Solution:</a:t>
                </a:r>
                <a:r>
                  <a:rPr lang="en-US" sz="2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The expression inside the radical must be non-negative. Thus, we have</a:t>
                </a:r>
                <a:endParaRPr lang="en-US" sz="24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marR="0" algn="just">
                  <a:lnSpc>
                    <a:spcPct val="107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2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 </a:t>
                </a:r>
                <a:endParaRPr lang="en-US" sz="24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marR="0" algn="just">
                  <a:lnSpc>
                    <a:spcPct val="107000"/>
                  </a:lnSpc>
                  <a:spcBef>
                    <a:spcPts val="0"/>
                  </a:spcBef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81−</m:t>
                      </m:r>
                      <m:sSup>
                        <m:sSupPr>
                          <m:ctrlPr>
                            <a:rPr lang="en-US" sz="2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2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2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4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−</m:t>
                      </m:r>
                      <m:sSup>
                        <m:sSupPr>
                          <m:ctrlPr>
                            <a:rPr lang="en-US" sz="2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2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𝑦</m:t>
                          </m:r>
                        </m:e>
                        <m:sup>
                          <m:r>
                            <a:rPr lang="en-US" sz="2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4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≥0.</m:t>
                      </m:r>
                    </m:oMath>
                  </m:oMathPara>
                </a14:m>
                <a:endParaRPr lang="en-US" sz="24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marR="0" algn="just">
                  <a:lnSpc>
                    <a:spcPct val="107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2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 </a:t>
                </a:r>
                <a:endParaRPr lang="en-US" sz="24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marR="0" algn="just">
                  <a:lnSpc>
                    <a:spcPct val="107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2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Rearranging the terms, the domain of </a:t>
                </a:r>
                <a14:m>
                  <m:oMath xmlns:m="http://schemas.openxmlformats.org/officeDocument/2006/math">
                    <m:r>
                      <a:rPr lang="en-US" sz="2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𝑔</m:t>
                    </m:r>
                  </m:oMath>
                </a14:m>
                <a:r>
                  <a:rPr lang="en-US" sz="2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is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US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d>
                          <m:dPr>
                            <m:ctrlPr>
                              <a:rPr lang="en-US" sz="2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sz="2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  <m:r>
                              <a:rPr lang="en-US" sz="2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,</m:t>
                            </m:r>
                            <m:r>
                              <a:rPr lang="en-US" sz="2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𝑦</m:t>
                            </m:r>
                          </m:e>
                        </m:d>
                        <m:r>
                          <a:rPr lang="en-US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 | </m:t>
                        </m:r>
                        <m:sSup>
                          <m:sSupPr>
                            <m:ctrlPr>
                              <a:rPr lang="en-US" sz="2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2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2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en-US" sz="2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2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𝑦</m:t>
                            </m:r>
                          </m:e>
                          <m:sup>
                            <m:r>
                              <a:rPr lang="en-US" sz="2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≤81</m:t>
                        </m:r>
                      </m:e>
                    </m:d>
                    <m:r>
                      <a:rPr lang="en-US" sz="2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.</m:t>
                    </m:r>
                  </m:oMath>
                </a14:m>
                <a:endParaRPr lang="en-US" sz="24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marR="0" algn="just">
                  <a:lnSpc>
                    <a:spcPct val="107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2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 </a:t>
                </a:r>
                <a:endParaRPr lang="en-US" sz="24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marR="0" algn="just">
                  <a:lnSpc>
                    <a:spcPct val="107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2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The surface of </a:t>
                </a:r>
                <a14:m>
                  <m:oMath xmlns:m="http://schemas.openxmlformats.org/officeDocument/2006/math">
                    <m:r>
                      <a:rPr lang="en-US" sz="2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𝑔</m:t>
                    </m:r>
                  </m:oMath>
                </a14:m>
                <a:r>
                  <a:rPr lang="en-US" sz="2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is a hemisphere of radius 9, and its domain is a filled-in circle of radius 9, centered at (0,0) on the </a:t>
                </a:r>
                <a:r>
                  <a:rPr lang="en-US" sz="2400" i="1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xy</a:t>
                </a:r>
                <a:r>
                  <a:rPr lang="en-US" sz="2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-plane. The range of </a:t>
                </a:r>
                <a14:m>
                  <m:oMath xmlns:m="http://schemas.openxmlformats.org/officeDocument/2006/math">
                    <m:r>
                      <a:rPr lang="en-US" sz="2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𝑔</m:t>
                    </m:r>
                  </m:oMath>
                </a14:m>
                <a:r>
                  <a:rPr lang="en-US" sz="2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is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US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𝑧</m:t>
                        </m:r>
                        <m:r>
                          <a:rPr lang="en-US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 | 0≤</m:t>
                        </m:r>
                        <m:r>
                          <a:rPr lang="en-US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𝑧</m:t>
                        </m:r>
                        <m:r>
                          <a:rPr lang="en-US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≤9 </m:t>
                        </m:r>
                      </m:e>
                    </m:d>
                  </m:oMath>
                </a14:m>
                <a:r>
                  <a:rPr lang="en-US" sz="2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en-US" sz="24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6B69BE31-228D-EBBB-930B-4757F7F995B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6669" y="225911"/>
                <a:ext cx="11564470" cy="4107984"/>
              </a:xfrm>
              <a:prstGeom prst="rect">
                <a:avLst/>
              </a:prstGeom>
              <a:blipFill>
                <a:blip r:embed="rId2"/>
                <a:stretch>
                  <a:fillRect l="-843" r="-791" b="-22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652748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7DA14F26-CF7B-671C-6474-8B12E2FAA3F9}"/>
                  </a:ext>
                </a:extLst>
              </p:cNvPr>
              <p:cNvSpPr txBox="1"/>
              <p:nvPr/>
            </p:nvSpPr>
            <p:spPr>
              <a:xfrm>
                <a:off x="258184" y="279700"/>
                <a:ext cx="11456894" cy="303993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algn="just">
                  <a:lnSpc>
                    <a:spcPct val="107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2000" b="1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Example </a:t>
                </a:r>
                <a:r>
                  <a:rPr lang="en-US" sz="2000" b="1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  <a:r>
                  <a:rPr lang="en-US" sz="2000" b="1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  <a:r>
                  <a:rPr lang="en-US" sz="20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Sketch </a:t>
                </a:r>
                <a14:m>
                  <m:oMath xmlns:m="http://schemas.openxmlformats.org/officeDocument/2006/math">
                    <m:r>
                      <a:rPr lang="en-US" sz="2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𝑧</m:t>
                    </m:r>
                    <m:r>
                      <a:rPr lang="en-US" sz="2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lang="en-US" sz="2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sz="2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+</m:t>
                    </m:r>
                    <m:sSup>
                      <m:sSupPr>
                        <m:ctrlPr>
                          <a:rPr lang="en-US" sz="2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𝑦</m:t>
                        </m:r>
                      </m:e>
                      <m:sup>
                        <m:r>
                          <a:rPr lang="en-US" sz="2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20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en-US" sz="20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marR="0" algn="just">
                  <a:lnSpc>
                    <a:spcPct val="107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20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 </a:t>
                </a:r>
                <a:endParaRPr lang="en-US" sz="20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marR="0" algn="just">
                  <a:lnSpc>
                    <a:spcPct val="107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2000" b="1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Solution:</a:t>
                </a:r>
                <a:r>
                  <a:rPr lang="en-US" sz="20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When </a:t>
                </a:r>
                <a14:m>
                  <m:oMath xmlns:m="http://schemas.openxmlformats.org/officeDocument/2006/math">
                    <m:r>
                      <a:rPr lang="en-US" sz="2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2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=0</m:t>
                    </m:r>
                  </m:oMath>
                </a14:m>
                <a:r>
                  <a:rPr lang="en-US" sz="20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, we have </a:t>
                </a:r>
                <a14:m>
                  <m:oMath xmlns:m="http://schemas.openxmlformats.org/officeDocument/2006/math">
                    <m:r>
                      <a:rPr lang="en-US" sz="2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𝑧</m:t>
                    </m:r>
                    <m:r>
                      <a:rPr lang="en-US" sz="2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lang="en-US" sz="2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𝑦</m:t>
                        </m:r>
                      </m:e>
                      <m:sup>
                        <m:r>
                          <a:rPr lang="en-US" sz="2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20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, which is a parabola opening in the positive </a:t>
                </a:r>
                <a:r>
                  <a:rPr lang="en-US" sz="2000" i="1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z</a:t>
                </a:r>
                <a:r>
                  <a:rPr lang="en-US" sz="20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direction on the </a:t>
                </a:r>
                <a:r>
                  <a:rPr lang="en-US" sz="2000" i="1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yz</a:t>
                </a:r>
                <a:r>
                  <a:rPr lang="en-US" sz="20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-plane. </a:t>
                </a:r>
              </a:p>
              <a:p>
                <a:pPr marL="0" marR="0" algn="just">
                  <a:lnSpc>
                    <a:spcPct val="107000"/>
                  </a:lnSpc>
                  <a:spcBef>
                    <a:spcPts val="0"/>
                  </a:spcBef>
                  <a:spcAft>
                    <a:spcPts val="0"/>
                  </a:spcAft>
                </a:pPr>
                <a:endParaRPr lang="en-US" sz="2000" dirty="0"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marR="0" algn="just">
                  <a:lnSpc>
                    <a:spcPct val="107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20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Similarly, when </a:t>
                </a:r>
                <a14:m>
                  <m:oMath xmlns:m="http://schemas.openxmlformats.org/officeDocument/2006/math">
                    <m:r>
                      <a:rPr lang="en-US" sz="2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en-US" sz="2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=0</m:t>
                    </m:r>
                  </m:oMath>
                </a14:m>
                <a:r>
                  <a:rPr lang="en-US" sz="20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, we have another parabola </a:t>
                </a:r>
                <a14:m>
                  <m:oMath xmlns:m="http://schemas.openxmlformats.org/officeDocument/2006/math">
                    <m:r>
                      <a:rPr lang="en-US" sz="2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𝑧</m:t>
                    </m:r>
                    <m:r>
                      <a:rPr lang="en-US" sz="2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lang="en-US" sz="2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20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opening in the positive </a:t>
                </a:r>
                <a:r>
                  <a:rPr lang="en-US" sz="2000" i="1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z</a:t>
                </a:r>
                <a:r>
                  <a:rPr lang="en-US" sz="20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direction on the </a:t>
                </a:r>
                <a:r>
                  <a:rPr lang="en-US" sz="2000" i="1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xz</a:t>
                </a:r>
                <a:r>
                  <a:rPr lang="en-US" sz="20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-plane. </a:t>
                </a:r>
              </a:p>
              <a:p>
                <a:pPr marL="0" marR="0" algn="just">
                  <a:lnSpc>
                    <a:spcPct val="107000"/>
                  </a:lnSpc>
                  <a:spcBef>
                    <a:spcPts val="0"/>
                  </a:spcBef>
                  <a:spcAft>
                    <a:spcPts val="0"/>
                  </a:spcAft>
                </a:pPr>
                <a:endParaRPr lang="en-US" sz="2000" dirty="0"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marR="0" algn="just">
                  <a:lnSpc>
                    <a:spcPct val="107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20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Together, the two parabola traces suggest that the surface of the function </a:t>
                </a:r>
                <a14:m>
                  <m:oMath xmlns:m="http://schemas.openxmlformats.org/officeDocument/2006/math">
                    <m:r>
                      <a:rPr lang="en-US" sz="2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𝑧</m:t>
                    </m:r>
                    <m:r>
                      <a:rPr lang="en-US" sz="2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lang="en-US" sz="2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sz="2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+</m:t>
                    </m:r>
                    <m:sSup>
                      <m:sSupPr>
                        <m:ctrlPr>
                          <a:rPr lang="en-US" sz="2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𝑦</m:t>
                        </m:r>
                      </m:e>
                      <m:sup>
                        <m:r>
                          <a:rPr lang="en-US" sz="2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20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is a parabolic bowl, or </a:t>
                </a:r>
                <a:r>
                  <a:rPr lang="en-US" sz="2000" b="1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paraboloid</a:t>
                </a:r>
                <a:r>
                  <a:rPr lang="en-US" sz="20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en-US" sz="20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7DA14F26-CF7B-671C-6474-8B12E2FAA3F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8184" y="279700"/>
                <a:ext cx="11456894" cy="3039935"/>
              </a:xfrm>
              <a:prstGeom prst="rect">
                <a:avLst/>
              </a:prstGeom>
              <a:blipFill>
                <a:blip r:embed="rId2"/>
                <a:stretch>
                  <a:fillRect l="-532" t="-1202" r="-532" b="-24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>
            <a:extLst>
              <a:ext uri="{FF2B5EF4-FFF2-40B4-BE49-F238E27FC236}">
                <a16:creationId xmlns:a16="http://schemas.microsoft.com/office/drawing/2014/main" id="{8C477226-4E79-4E13-86C3-C4B8FB44C4C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6364" y="3164148"/>
            <a:ext cx="5626333" cy="2151871"/>
          </a:xfrm>
          <a:prstGeom prst="rect">
            <a:avLst/>
          </a:prstGeom>
          <a:noFill/>
          <a:ln>
            <a:noFill/>
          </a:ln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912DEF86-DED0-CBE4-8379-407FE6039CE8}"/>
                  </a:ext>
                </a:extLst>
              </p:cNvPr>
              <p:cNvSpPr txBox="1"/>
              <p:nvPr/>
            </p:nvSpPr>
            <p:spPr>
              <a:xfrm>
                <a:off x="376536" y="5730747"/>
                <a:ext cx="11338542" cy="73468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algn="just">
                  <a:lnSpc>
                    <a:spcPct val="107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20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Note that this paraboloid has a vertex at (0,0,0). If positive</a:t>
                </a:r>
                <a:r>
                  <a:rPr lang="en-US" sz="2000" i="1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z</a:t>
                </a:r>
                <a:r>
                  <a:rPr lang="en-US" sz="20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is considered “up”, then we say this paraboloid opens upward. The domain is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US" sz="2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d>
                          <m:dPr>
                            <m:ctrlPr>
                              <a:rPr lang="en-US" sz="20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sz="20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  <m:r>
                              <a:rPr lang="en-US" sz="20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,</m:t>
                            </m:r>
                            <m:r>
                              <a:rPr lang="en-US" sz="20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𝑦</m:t>
                            </m:r>
                          </m:e>
                        </m:d>
                        <m:r>
                          <a:rPr lang="en-US" sz="2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|</m:t>
                        </m:r>
                        <m:r>
                          <a:rPr lang="en-US" sz="2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en-US" sz="2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∈</m:t>
                        </m:r>
                        <m:r>
                          <a:rPr lang="en-US" sz="2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𝑅</m:t>
                        </m:r>
                        <m:r>
                          <a:rPr lang="en-US" sz="2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, </m:t>
                        </m:r>
                        <m:r>
                          <a:rPr lang="en-US" sz="2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𝑦</m:t>
                        </m:r>
                        <m:r>
                          <a:rPr lang="en-US" sz="2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∈</m:t>
                        </m:r>
                        <m:r>
                          <a:rPr lang="en-US" sz="2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𝑅</m:t>
                        </m:r>
                      </m:e>
                    </m:d>
                  </m:oMath>
                </a14:m>
                <a:r>
                  <a:rPr lang="en-US" sz="20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, and the range is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US" sz="2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𝑧</m:t>
                        </m:r>
                        <m:r>
                          <a:rPr lang="en-US" sz="2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|</m:t>
                        </m:r>
                        <m:r>
                          <a:rPr lang="en-US" sz="2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𝑧</m:t>
                        </m:r>
                        <m:r>
                          <a:rPr lang="en-US" sz="2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≥0</m:t>
                        </m:r>
                      </m:e>
                    </m:d>
                  </m:oMath>
                </a14:m>
                <a:r>
                  <a:rPr lang="en-US" sz="20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en-US" sz="20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912DEF86-DED0-CBE4-8379-407FE6039CE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6536" y="5730747"/>
                <a:ext cx="11338542" cy="734688"/>
              </a:xfrm>
              <a:prstGeom prst="rect">
                <a:avLst/>
              </a:prstGeom>
              <a:blipFill>
                <a:blip r:embed="rId4"/>
                <a:stretch>
                  <a:fillRect l="-591" t="-4132" r="-538" b="-1322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91223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3DB44FB7-93BD-CFBC-B0CD-769DBE22708F}"/>
                  </a:ext>
                </a:extLst>
              </p:cNvPr>
              <p:cNvSpPr txBox="1"/>
              <p:nvPr/>
            </p:nvSpPr>
            <p:spPr>
              <a:xfrm>
                <a:off x="494852" y="247426"/>
                <a:ext cx="11209468" cy="430944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algn="just">
                  <a:lnSpc>
                    <a:spcPct val="107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2400" b="1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Example 4:</a:t>
                </a:r>
                <a:r>
                  <a:rPr lang="en-US" sz="2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Describe the surface </a:t>
                </a:r>
                <a14:m>
                  <m:oMath xmlns:m="http://schemas.openxmlformats.org/officeDocument/2006/math">
                    <m:r>
                      <a:rPr lang="en-US" sz="2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𝑧</m:t>
                    </m:r>
                    <m:r>
                      <a:rPr lang="en-US" sz="2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en-US" sz="2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2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2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en-US" sz="2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2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𝑦</m:t>
                            </m:r>
                          </m:e>
                          <m:sup>
                            <m:r>
                              <a:rPr lang="en-US" sz="2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</m:e>
                    </m:rad>
                  </m:oMath>
                </a14:m>
                <a:r>
                  <a:rPr lang="en-US" sz="2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en-US" sz="24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marR="0" algn="just">
                  <a:lnSpc>
                    <a:spcPct val="107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2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 </a:t>
                </a:r>
                <a:endParaRPr lang="en-US" sz="24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marR="0" algn="just">
                  <a:lnSpc>
                    <a:spcPct val="107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2400" b="1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Solution:</a:t>
                </a:r>
                <a:r>
                  <a:rPr lang="en-US" sz="2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First, note that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sz="2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+</m:t>
                    </m:r>
                    <m:sSup>
                      <m:sSupPr>
                        <m:ctrlPr>
                          <a:rPr lang="en-US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𝑦</m:t>
                        </m:r>
                      </m:e>
                      <m:sup>
                        <m:r>
                          <a:rPr lang="en-US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sz="2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≥0</m:t>
                    </m:r>
                  </m:oMath>
                </a14:m>
                <a:r>
                  <a:rPr lang="en-US" sz="2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for all </a:t>
                </a:r>
                <a:r>
                  <a:rPr lang="en-US" sz="2400" i="1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sz="2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and </a:t>
                </a:r>
                <a:r>
                  <a:rPr lang="en-US" sz="2400" i="1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en-US" sz="2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, so that the domain is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US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d>
                          <m:dPr>
                            <m:ctrlPr>
                              <a:rPr lang="en-US" sz="2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sz="2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  <m:r>
                              <a:rPr lang="en-US" sz="2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,</m:t>
                            </m:r>
                            <m:r>
                              <a:rPr lang="en-US" sz="2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𝑦</m:t>
                            </m:r>
                          </m:e>
                        </m:d>
                        <m:r>
                          <a:rPr lang="en-US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|</m:t>
                        </m:r>
                        <m:r>
                          <a:rPr lang="en-US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en-US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∈</m:t>
                        </m:r>
                        <m:r>
                          <a:rPr lang="en-US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𝑅</m:t>
                        </m:r>
                        <m:r>
                          <a:rPr lang="en-US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, </m:t>
                        </m:r>
                        <m:r>
                          <a:rPr lang="en-US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𝑦</m:t>
                        </m:r>
                        <m:r>
                          <a:rPr lang="en-US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∈</m:t>
                        </m:r>
                        <m:r>
                          <a:rPr lang="en-US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𝑅</m:t>
                        </m:r>
                      </m:e>
                    </m:d>
                  </m:oMath>
                </a14:m>
                <a:r>
                  <a:rPr lang="en-US" sz="2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 Note also that the radical results in non-negative values for </a:t>
                </a:r>
                <a:r>
                  <a:rPr lang="en-US" sz="2400" i="1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z</a:t>
                </a:r>
                <a:r>
                  <a:rPr lang="en-US" sz="2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, so that the range is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US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𝑧</m:t>
                        </m:r>
                        <m:r>
                          <a:rPr lang="en-US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|</m:t>
                        </m:r>
                        <m:r>
                          <a:rPr lang="en-US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𝑧</m:t>
                        </m:r>
                        <m:r>
                          <a:rPr lang="en-US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≥0</m:t>
                        </m:r>
                      </m:e>
                    </m:d>
                  </m:oMath>
                </a14:m>
                <a:r>
                  <a:rPr lang="en-US" sz="2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  <a:p>
                <a:pPr marL="0" marR="0" algn="just">
                  <a:lnSpc>
                    <a:spcPct val="107000"/>
                  </a:lnSpc>
                  <a:spcBef>
                    <a:spcPts val="0"/>
                  </a:spcBef>
                  <a:spcAft>
                    <a:spcPts val="0"/>
                  </a:spcAft>
                </a:pPr>
                <a:endParaRPr lang="en-US" sz="24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07000"/>
                  </a:lnSpc>
                </a:pPr>
                <a:r>
                  <a:rPr lang="en-US" sz="2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L</a:t>
                </a:r>
                <a:r>
                  <a:rPr lang="en-US" sz="2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et </a:t>
                </a:r>
                <a14:m>
                  <m:oMath xmlns:m="http://schemas.openxmlformats.org/officeDocument/2006/math">
                    <m:r>
                      <a:rPr lang="en-US" sz="2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en-US" sz="2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=0</m:t>
                    </m:r>
                  </m:oMath>
                </a14:m>
                <a:r>
                  <a:rPr lang="en-US" sz="2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, so that means </a:t>
                </a:r>
                <a14:m>
                  <m:oMath xmlns:m="http://schemas.openxmlformats.org/officeDocument/2006/math">
                    <m:r>
                      <a:rPr lang="en-US" sz="2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𝑧</m:t>
                    </m:r>
                    <m:r>
                      <a:rPr lang="en-US" sz="2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en-US" sz="2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2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2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+0</m:t>
                        </m:r>
                      </m:e>
                    </m:rad>
                    <m:r>
                      <a:rPr lang="en-US" sz="2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=±</m:t>
                    </m:r>
                    <m:r>
                      <a:rPr lang="en-US" sz="2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𝑥</m:t>
                    </m:r>
                  </m:oMath>
                </a14:m>
                <a:r>
                  <a:rPr lang="en-US" sz="2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 Similarly, when </a:t>
                </a:r>
                <a14:m>
                  <m:oMath xmlns:m="http://schemas.openxmlformats.org/officeDocument/2006/math">
                    <m:r>
                      <a:rPr lang="en-US" sz="2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2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=0</m:t>
                    </m:r>
                  </m:oMath>
                </a14:m>
                <a:r>
                  <a:rPr lang="en-US" sz="2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, we have </a:t>
                </a:r>
                <a14:m>
                  <m:oMath xmlns:m="http://schemas.openxmlformats.org/officeDocument/2006/math">
                    <m:r>
                      <a:rPr lang="en-US" sz="2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𝑧</m:t>
                    </m:r>
                    <m:r>
                      <a:rPr lang="en-US" sz="2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0+</m:t>
                        </m:r>
                        <m:sSup>
                          <m:sSupPr>
                            <m:ctrlPr>
                              <a:rPr lang="en-US" sz="2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2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𝑦</m:t>
                            </m:r>
                          </m:e>
                          <m:sup>
                            <m:r>
                              <a:rPr lang="en-US" sz="2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</m:e>
                    </m:rad>
                    <m:r>
                      <a:rPr lang="en-US" sz="2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=±</m:t>
                    </m:r>
                    <m:r>
                      <a:rPr lang="en-US" sz="2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𝑦</m:t>
                    </m:r>
                  </m:oMath>
                </a14:m>
                <a:r>
                  <a:rPr lang="en-US" sz="2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 These are lines that form a “V” shape in their respective planes. The cross sections parallel to the </a:t>
                </a:r>
                <a:r>
                  <a:rPr lang="en-US" sz="2400" i="1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xy</a:t>
                </a:r>
                <a:r>
                  <a:rPr lang="en-US" sz="2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-plane are circles, and together, these facts suggest that </a:t>
                </a:r>
                <a14:m>
                  <m:oMath xmlns:m="http://schemas.openxmlformats.org/officeDocument/2006/math">
                    <m:r>
                      <a:rPr lang="en-US" sz="2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𝑧</m:t>
                    </m:r>
                    <m:r>
                      <a:rPr lang="en-US" sz="2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en-US" sz="2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2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2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en-US" sz="2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2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𝑦</m:t>
                            </m:r>
                          </m:e>
                          <m:sup>
                            <m:r>
                              <a:rPr lang="en-US" sz="2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</m:e>
                    </m:rad>
                  </m:oMath>
                </a14:m>
                <a:r>
                  <a:rPr lang="en-US" sz="2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is a </a:t>
                </a:r>
                <a:r>
                  <a:rPr lang="en-US" sz="2400" b="1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cone</a:t>
                </a:r>
                <a:r>
                  <a:rPr lang="en-US" sz="2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en-US" sz="24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3DB44FB7-93BD-CFBC-B0CD-769DBE22708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4852" y="247426"/>
                <a:ext cx="11209468" cy="4309449"/>
              </a:xfrm>
              <a:prstGeom prst="rect">
                <a:avLst/>
              </a:prstGeom>
              <a:blipFill>
                <a:blip r:embed="rId2"/>
                <a:stretch>
                  <a:fillRect l="-816" r="-870" b="-198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>
            <a:extLst>
              <a:ext uri="{FF2B5EF4-FFF2-40B4-BE49-F238E27FC236}">
                <a16:creationId xmlns:a16="http://schemas.microsoft.com/office/drawing/2014/main" id="{2D430AAD-CDB5-DF49-CFBC-67809B6B78C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0985" y="4158615"/>
            <a:ext cx="5798737" cy="222067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117182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E090F11B-1C24-7023-8BA8-4D5809C3032D}"/>
                  </a:ext>
                </a:extLst>
              </p:cNvPr>
              <p:cNvSpPr txBox="1"/>
              <p:nvPr/>
            </p:nvSpPr>
            <p:spPr>
              <a:xfrm>
                <a:off x="258184" y="258185"/>
                <a:ext cx="11564470" cy="204876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algn="just">
                  <a:lnSpc>
                    <a:spcPct val="107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2400" b="1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Example 5:</a:t>
                </a:r>
                <a:r>
                  <a:rPr lang="en-US" sz="2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Describe the surface </a:t>
                </a:r>
                <a14:m>
                  <m:oMath xmlns:m="http://schemas.openxmlformats.org/officeDocument/2006/math">
                    <m:r>
                      <a:rPr lang="en-US" sz="2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𝑧</m:t>
                    </m:r>
                    <m:r>
                      <a:rPr lang="en-US" sz="2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lang="en-US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sz="2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−</m:t>
                    </m:r>
                    <m:sSup>
                      <m:sSupPr>
                        <m:ctrlPr>
                          <a:rPr lang="en-US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𝑦</m:t>
                        </m:r>
                      </m:e>
                      <m:sup>
                        <m:r>
                          <a:rPr lang="en-US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2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en-US" sz="24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marR="0" algn="just">
                  <a:lnSpc>
                    <a:spcPct val="107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2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 </a:t>
                </a:r>
                <a:endParaRPr lang="en-US" sz="24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marR="0" algn="just">
                  <a:lnSpc>
                    <a:spcPct val="107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2400" b="1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Solution:</a:t>
                </a:r>
                <a:r>
                  <a:rPr lang="en-US" sz="2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When </a:t>
                </a:r>
                <a14:m>
                  <m:oMath xmlns:m="http://schemas.openxmlformats.org/officeDocument/2006/math">
                    <m:r>
                      <a:rPr lang="en-US" sz="2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en-US" sz="2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=0</m:t>
                    </m:r>
                  </m:oMath>
                </a14:m>
                <a:r>
                  <a:rPr lang="en-US" sz="2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, the surface’s trace on the </a:t>
                </a:r>
                <a:r>
                  <a:rPr lang="en-US" sz="2400" i="1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xz</a:t>
                </a:r>
                <a:r>
                  <a:rPr lang="en-US" sz="2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-plane is </a:t>
                </a:r>
                <a14:m>
                  <m:oMath xmlns:m="http://schemas.openxmlformats.org/officeDocument/2006/math">
                    <m:r>
                      <a:rPr lang="en-US" sz="2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en-US" sz="2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lang="en-US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2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, a parabola that opens in the positive </a:t>
                </a:r>
                <a:r>
                  <a:rPr lang="en-US" sz="2400" i="1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z</a:t>
                </a:r>
                <a:r>
                  <a:rPr lang="en-US" sz="2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direction. When </a:t>
                </a:r>
                <a14:m>
                  <m:oMath xmlns:m="http://schemas.openxmlformats.org/officeDocument/2006/math">
                    <m:r>
                      <a:rPr lang="en-US" sz="2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2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=0</m:t>
                    </m:r>
                  </m:oMath>
                </a14:m>
                <a:r>
                  <a:rPr lang="en-US" sz="2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, the trace on the </a:t>
                </a:r>
                <a:r>
                  <a:rPr lang="en-US" sz="2400" i="1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yz</a:t>
                </a:r>
                <a:r>
                  <a:rPr lang="en-US" sz="2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-plane is </a:t>
                </a:r>
                <a14:m>
                  <m:oMath xmlns:m="http://schemas.openxmlformats.org/officeDocument/2006/math">
                    <m:r>
                      <a:rPr lang="en-US" sz="2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𝑧</m:t>
                    </m:r>
                    <m:r>
                      <a:rPr lang="en-US" sz="2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=−</m:t>
                    </m:r>
                    <m:sSup>
                      <m:sSupPr>
                        <m:ctrlPr>
                          <a:rPr lang="en-US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𝑦</m:t>
                        </m:r>
                      </m:e>
                      <m:sup>
                        <m:r>
                          <a:rPr lang="en-US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2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, a parabola that opens in the negative </a:t>
                </a:r>
                <a:r>
                  <a:rPr lang="en-US" sz="2400" i="1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z</a:t>
                </a:r>
                <a:r>
                  <a:rPr lang="en-US" sz="2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direction. </a:t>
                </a:r>
                <a:endParaRPr lang="en-US" sz="24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E090F11B-1C24-7023-8BA8-4D5809C3032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8184" y="258185"/>
                <a:ext cx="11564470" cy="2048766"/>
              </a:xfrm>
              <a:prstGeom prst="rect">
                <a:avLst/>
              </a:prstGeom>
              <a:blipFill>
                <a:blip r:embed="rId2"/>
                <a:stretch>
                  <a:fillRect l="-791" t="-2381" r="-843" b="-56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>
            <a:extLst>
              <a:ext uri="{FF2B5EF4-FFF2-40B4-BE49-F238E27FC236}">
                <a16:creationId xmlns:a16="http://schemas.microsoft.com/office/drawing/2014/main" id="{F6A14550-A020-6C7D-CB5D-07CCCF7965B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3166" y="2476667"/>
            <a:ext cx="6508939" cy="204876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032241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AC0EA354-EC44-0484-1F40-33052A41A2E0}"/>
                  </a:ext>
                </a:extLst>
              </p:cNvPr>
              <p:cNvSpPr txBox="1"/>
              <p:nvPr/>
            </p:nvSpPr>
            <p:spPr>
              <a:xfrm>
                <a:off x="408791" y="279699"/>
                <a:ext cx="11413863" cy="125842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algn="just">
                  <a:lnSpc>
                    <a:spcPct val="107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2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When a plane parallel to the </a:t>
                </a:r>
                <a:r>
                  <a:rPr lang="en-US" sz="2400" i="1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xz</a:t>
                </a:r>
                <a:r>
                  <a:rPr lang="en-US" sz="2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-plane intersect the surface </a:t>
                </a:r>
                <a14:m>
                  <m:oMath xmlns:m="http://schemas.openxmlformats.org/officeDocument/2006/math">
                    <m:r>
                      <a:rPr lang="en-US" sz="2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𝑧</m:t>
                    </m:r>
                    <m:r>
                      <a:rPr lang="en-US" sz="2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lang="en-US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sz="2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−</m:t>
                    </m:r>
                    <m:sSup>
                      <m:sSupPr>
                        <m:ctrlPr>
                          <a:rPr lang="en-US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𝑦</m:t>
                        </m:r>
                      </m:e>
                      <m:sup>
                        <m:r>
                          <a:rPr lang="en-US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2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, it forms a parabola that opens up. When a plane parallel to the </a:t>
                </a:r>
                <a:r>
                  <a:rPr lang="en-US" sz="2400" i="1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yz</a:t>
                </a:r>
                <a:r>
                  <a:rPr lang="en-US" sz="2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-plane intersects the surface, it forms a parabola that opens down.</a:t>
                </a:r>
                <a:endParaRPr lang="en-US" sz="24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AC0EA354-EC44-0484-1F40-33052A41A2E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8791" y="279699"/>
                <a:ext cx="11413863" cy="1258421"/>
              </a:xfrm>
              <a:prstGeom prst="rect">
                <a:avLst/>
              </a:prstGeom>
              <a:blipFill>
                <a:blip r:embed="rId2"/>
                <a:stretch>
                  <a:fillRect l="-801" t="-3883" r="-855" b="-101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>
            <a:extLst>
              <a:ext uri="{FF2B5EF4-FFF2-40B4-BE49-F238E27FC236}">
                <a16:creationId xmlns:a16="http://schemas.microsoft.com/office/drawing/2014/main" id="{DA20B2BA-5A38-67AA-9C26-59F7BFA9DBA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802" y="1731758"/>
            <a:ext cx="4536142" cy="2669709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93CD5FC-9DE1-32E5-DE92-5449D6AFC9FA}"/>
              </a:ext>
            </a:extLst>
          </p:cNvPr>
          <p:cNvSpPr txBox="1"/>
          <p:nvPr/>
        </p:nvSpPr>
        <p:spPr>
          <a:xfrm>
            <a:off x="572846" y="4836478"/>
            <a:ext cx="11249808" cy="8632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 surface is called a 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hyperbolic paraboloid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It is shaped like a saddle and is informally called a saddle. The origin in this case is the saddle point.</a:t>
            </a: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5148571-A49A-98AD-3F00-5B79606C4C4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6842" y="1505950"/>
            <a:ext cx="4645958" cy="289551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422182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403CE2F3-6143-B4ED-5C9A-A5DB1D79679E}"/>
                  </a:ext>
                </a:extLst>
              </p:cNvPr>
              <p:cNvSpPr txBox="1"/>
              <p:nvPr/>
            </p:nvSpPr>
            <p:spPr>
              <a:xfrm>
                <a:off x="451821" y="290457"/>
                <a:ext cx="11650532" cy="369812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>
                  <a:lnSpc>
                    <a:spcPct val="107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2000" b="1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Example </a:t>
                </a:r>
                <a:r>
                  <a:rPr lang="en-US" sz="2000" b="1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6</a:t>
                </a:r>
                <a:r>
                  <a:rPr lang="en-US" sz="2000" b="1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  <a:r>
                  <a:rPr lang="en-US" sz="20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Describe the surface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sz="2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+</m:t>
                    </m:r>
                    <m:sSup>
                      <m:sSupPr>
                        <m:ctrlPr>
                          <a:rPr lang="en-US" sz="2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𝑦</m:t>
                        </m:r>
                      </m:e>
                      <m:sup>
                        <m:r>
                          <a:rPr lang="en-US" sz="2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sz="2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−</m:t>
                    </m:r>
                    <m:sSup>
                      <m:sSupPr>
                        <m:ctrlPr>
                          <a:rPr lang="en-US" sz="2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𝑧</m:t>
                        </m:r>
                      </m:e>
                      <m:sup>
                        <m:r>
                          <a:rPr lang="en-US" sz="2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sz="2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=1</m:t>
                    </m:r>
                  </m:oMath>
                </a14:m>
                <a:r>
                  <a:rPr lang="en-US" sz="20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en-US" sz="20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marR="0">
                  <a:lnSpc>
                    <a:spcPct val="107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20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 </a:t>
                </a:r>
                <a:endParaRPr lang="en-US" sz="20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marR="0" algn="just">
                  <a:lnSpc>
                    <a:spcPct val="107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2000" b="1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Solution:</a:t>
                </a:r>
                <a:r>
                  <a:rPr lang="en-US" sz="20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We can infer the surface’s appearance by setting each variable to 0, one at a time.</a:t>
                </a:r>
                <a:endParaRPr lang="en-US" sz="20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marR="0" algn="just">
                  <a:lnSpc>
                    <a:spcPct val="107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20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 </a:t>
                </a:r>
                <a:endParaRPr lang="en-US" sz="20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114300" marR="137160" algn="just">
                  <a:lnSpc>
                    <a:spcPct val="107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20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When </a:t>
                </a:r>
                <a:r>
                  <a:rPr lang="en-US" sz="2000" i="1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sz="20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= 0, we have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𝑦</m:t>
                        </m:r>
                      </m:e>
                      <m:sup>
                        <m:r>
                          <a:rPr lang="en-US" sz="2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sz="2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−</m:t>
                    </m:r>
                    <m:sSup>
                      <m:sSupPr>
                        <m:ctrlPr>
                          <a:rPr lang="en-US" sz="2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𝑧</m:t>
                        </m:r>
                      </m:e>
                      <m:sup>
                        <m:r>
                          <a:rPr lang="en-US" sz="2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sz="2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=1</m:t>
                    </m:r>
                  </m:oMath>
                </a14:m>
                <a:r>
                  <a:rPr lang="en-US" sz="20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, which is a hyperbola in the </a:t>
                </a:r>
                <a:r>
                  <a:rPr lang="en-US" sz="2000" i="1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yz</a:t>
                </a:r>
                <a:r>
                  <a:rPr lang="en-US" sz="20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-plane where the two halves open in the positive and negative </a:t>
                </a:r>
                <a:r>
                  <a:rPr lang="en-US" sz="2000" i="1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en-US" sz="20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-directions.</a:t>
                </a:r>
                <a:endParaRPr lang="en-US" sz="20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114300" marR="137160" algn="just">
                  <a:lnSpc>
                    <a:spcPct val="107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20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 </a:t>
                </a:r>
                <a:endParaRPr lang="en-US" sz="20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114300" marR="137160" algn="just">
                  <a:lnSpc>
                    <a:spcPct val="107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20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When </a:t>
                </a:r>
                <a:r>
                  <a:rPr lang="en-US" sz="2000" i="1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en-US" sz="20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= 0, we have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sz="2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−</m:t>
                    </m:r>
                    <m:sSup>
                      <m:sSupPr>
                        <m:ctrlPr>
                          <a:rPr lang="en-US" sz="2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𝑧</m:t>
                        </m:r>
                      </m:e>
                      <m:sup>
                        <m:r>
                          <a:rPr lang="en-US" sz="2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sz="2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=1</m:t>
                    </m:r>
                  </m:oMath>
                </a14:m>
                <a:r>
                  <a:rPr lang="en-US" sz="20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, which is a hyperbola in the </a:t>
                </a:r>
                <a:r>
                  <a:rPr lang="en-US" sz="2000" i="1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xz</a:t>
                </a:r>
                <a:r>
                  <a:rPr lang="en-US" sz="20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-plane where the two halves open in the positive and negative </a:t>
                </a:r>
                <a:r>
                  <a:rPr lang="en-US" sz="2000" i="1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sz="20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-directions.</a:t>
                </a:r>
                <a:endParaRPr lang="en-US" sz="20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114300" marR="137160" algn="just">
                  <a:lnSpc>
                    <a:spcPct val="107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20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 </a:t>
                </a:r>
                <a:endParaRPr lang="en-US" sz="20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114300" marR="137160" algn="just">
                  <a:lnSpc>
                    <a:spcPct val="107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20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When </a:t>
                </a:r>
                <a:r>
                  <a:rPr lang="en-US" sz="2000" i="1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z</a:t>
                </a:r>
                <a:r>
                  <a:rPr lang="en-US" sz="20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= 0, we have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sz="2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+</m:t>
                    </m:r>
                    <m:sSup>
                      <m:sSupPr>
                        <m:ctrlPr>
                          <a:rPr lang="en-US" sz="2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𝑦</m:t>
                        </m:r>
                      </m:e>
                      <m:sup>
                        <m:r>
                          <a:rPr lang="en-US" sz="2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sz="2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=1</m:t>
                    </m:r>
                  </m:oMath>
                </a14:m>
                <a:r>
                  <a:rPr lang="en-US" sz="20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, which is a circle of radius 1 in the </a:t>
                </a:r>
                <a:r>
                  <a:rPr lang="en-US" sz="2000" i="1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xy</a:t>
                </a:r>
                <a:r>
                  <a:rPr lang="en-US" sz="20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-plane, centered at the origin.</a:t>
                </a:r>
                <a:endParaRPr lang="en-US" sz="20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403CE2F3-6143-B4ED-5C9A-A5DB1D79679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1821" y="290457"/>
                <a:ext cx="11650532" cy="3698128"/>
              </a:xfrm>
              <a:prstGeom prst="rect">
                <a:avLst/>
              </a:prstGeom>
              <a:blipFill>
                <a:blip r:embed="rId2"/>
                <a:stretch>
                  <a:fillRect l="-523" t="-990" b="-198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>
            <a:extLst>
              <a:ext uri="{FF2B5EF4-FFF2-40B4-BE49-F238E27FC236}">
                <a16:creationId xmlns:a16="http://schemas.microsoft.com/office/drawing/2014/main" id="{14BA63BF-81E5-B82E-99E9-76487248D56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9360" y="4214010"/>
            <a:ext cx="4885261" cy="221362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E017FAA-B785-E778-1DB8-1EFE43ECC0A7}"/>
              </a:ext>
            </a:extLst>
          </p:cNvPr>
          <p:cNvSpPr txBox="1"/>
          <p:nvPr/>
        </p:nvSpPr>
        <p:spPr>
          <a:xfrm>
            <a:off x="562088" y="4214010"/>
            <a:ext cx="570962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The resulting shape is called a </a:t>
            </a:r>
            <a:r>
              <a:rPr lang="en-US" sz="20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hyperboloid of one sheet</a:t>
            </a: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Note that it does not intersect the </a:t>
            </a:r>
            <a:r>
              <a:rPr lang="en-US" sz="20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z</a:t>
            </a: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-axis (the </a:t>
            </a:r>
            <a:r>
              <a:rPr lang="en-US" sz="20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z</a:t>
            </a: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-axis is the axis of symmetry of this surface). 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1168909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37</TotalTime>
  <Words>1345</Words>
  <Application>Microsoft Office PowerPoint</Application>
  <PresentationFormat>Widescreen</PresentationFormat>
  <Paragraphs>78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8" baseType="lpstr">
      <vt:lpstr>Aptos</vt:lpstr>
      <vt:lpstr>Aptos Display</vt:lpstr>
      <vt:lpstr>Arial</vt:lpstr>
      <vt:lpstr>Calibri</vt:lpstr>
      <vt:lpstr>Cambria Math</vt:lpstr>
      <vt:lpstr>Times New Roman</vt:lpstr>
      <vt:lpstr>Office Theme</vt:lpstr>
      <vt:lpstr>Multivariable Functions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Beth Cousland</dc:creator>
  <cp:lastModifiedBy>Beth Cousland</cp:lastModifiedBy>
  <cp:revision>1</cp:revision>
  <dcterms:created xsi:type="dcterms:W3CDTF">2024-09-13T14:56:16Z</dcterms:created>
  <dcterms:modified xsi:type="dcterms:W3CDTF">2024-09-13T15:33:18Z</dcterms:modified>
</cp:coreProperties>
</file>