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412012-1328-4C44-8605-EB15E4CD570B}" v="98" dt="2024-10-11T06:40:23.5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6" autoAdjust="0"/>
    <p:restoredTop sz="94660"/>
  </p:normalViewPr>
  <p:slideViewPr>
    <p:cSldViewPr snapToGrid="0">
      <p:cViewPr varScale="1">
        <p:scale>
          <a:sx n="89" d="100"/>
          <a:sy n="89" d="100"/>
        </p:scale>
        <p:origin x="3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th Cousland" userId="0add9dda42c7579b" providerId="LiveId" clId="{6F412012-1328-4C44-8605-EB15E4CD570B}"/>
    <pc:docChg chg="undo custSel addSld modSld">
      <pc:chgData name="Beth Cousland" userId="0add9dda42c7579b" providerId="LiveId" clId="{6F412012-1328-4C44-8605-EB15E4CD570B}" dt="2024-10-11T06:40:23.586" v="218" actId="20577"/>
      <pc:docMkLst>
        <pc:docMk/>
      </pc:docMkLst>
      <pc:sldChg chg="addSp delSp modSp new mod modAnim">
        <pc:chgData name="Beth Cousland" userId="0add9dda42c7579b" providerId="LiveId" clId="{6F412012-1328-4C44-8605-EB15E4CD570B}" dt="2024-10-05T16:34:16.801" v="181"/>
        <pc:sldMkLst>
          <pc:docMk/>
          <pc:sldMk cId="1479581507" sldId="257"/>
        </pc:sldMkLst>
        <pc:spChg chg="add mod">
          <ac:chgData name="Beth Cousland" userId="0add9dda42c7579b" providerId="LiveId" clId="{6F412012-1328-4C44-8605-EB15E4CD570B}" dt="2024-10-05T16:21:51.029" v="3" actId="255"/>
          <ac:spMkLst>
            <pc:docMk/>
            <pc:sldMk cId="1479581507" sldId="257"/>
            <ac:spMk id="3" creationId="{EC6B83B0-FA88-FF37-1866-5A8E1A0E2509}"/>
          </ac:spMkLst>
        </pc:spChg>
        <pc:spChg chg="add mod">
          <ac:chgData name="Beth Cousland" userId="0add9dda42c7579b" providerId="LiveId" clId="{6F412012-1328-4C44-8605-EB15E4CD570B}" dt="2024-10-05T16:24:34.661" v="41" actId="20577"/>
          <ac:spMkLst>
            <pc:docMk/>
            <pc:sldMk cId="1479581507" sldId="257"/>
            <ac:spMk id="8" creationId="{FC98B133-71F3-55CE-03C7-1ADA086558AD}"/>
          </ac:spMkLst>
        </pc:spChg>
        <pc:spChg chg="add mod">
          <ac:chgData name="Beth Cousland" userId="0add9dda42c7579b" providerId="LiveId" clId="{6F412012-1328-4C44-8605-EB15E4CD570B}" dt="2024-10-05T16:24:49.115" v="44" actId="255"/>
          <ac:spMkLst>
            <pc:docMk/>
            <pc:sldMk cId="1479581507" sldId="257"/>
            <ac:spMk id="10" creationId="{B20806AB-848C-B1C1-2486-CEFC6EA803C6}"/>
          </ac:spMkLst>
        </pc:spChg>
        <pc:spChg chg="add mod">
          <ac:chgData name="Beth Cousland" userId="0add9dda42c7579b" providerId="LiveId" clId="{6F412012-1328-4C44-8605-EB15E4CD570B}" dt="2024-10-05T16:24:19.614" v="33" actId="255"/>
          <ac:spMkLst>
            <pc:docMk/>
            <pc:sldMk cId="1479581507" sldId="257"/>
            <ac:spMk id="14" creationId="{8AD98204-F2A7-0757-8BE1-648ECFAC724A}"/>
          </ac:spMkLst>
        </pc:spChg>
        <pc:picChg chg="add del mod">
          <ac:chgData name="Beth Cousland" userId="0add9dda42c7579b" providerId="LiveId" clId="{6F412012-1328-4C44-8605-EB15E4CD570B}" dt="2024-10-05T16:22:17.240" v="7" actId="478"/>
          <ac:picMkLst>
            <pc:docMk/>
            <pc:sldMk cId="1479581507" sldId="257"/>
            <ac:picMk id="4" creationId="{1673B567-F76B-5E1B-DDAE-2B4D39A9E485}"/>
          </ac:picMkLst>
        </pc:picChg>
        <pc:picChg chg="add mod">
          <ac:chgData name="Beth Cousland" userId="0add9dda42c7579b" providerId="LiveId" clId="{6F412012-1328-4C44-8605-EB15E4CD570B}" dt="2024-10-05T16:24:22.224" v="34" actId="1076"/>
          <ac:picMkLst>
            <pc:docMk/>
            <pc:sldMk cId="1479581507" sldId="257"/>
            <ac:picMk id="6" creationId="{1D8972A8-3D9F-F6EB-C2BE-66CED070AF33}"/>
          </ac:picMkLst>
        </pc:picChg>
        <pc:picChg chg="add mod">
          <ac:chgData name="Beth Cousland" userId="0add9dda42c7579b" providerId="LiveId" clId="{6F412012-1328-4C44-8605-EB15E4CD570B}" dt="2024-10-05T16:24:40.496" v="43" actId="14100"/>
          <ac:picMkLst>
            <pc:docMk/>
            <pc:sldMk cId="1479581507" sldId="257"/>
            <ac:picMk id="12" creationId="{8E5A4DA3-9889-37BA-B517-46320715542F}"/>
          </ac:picMkLst>
        </pc:picChg>
      </pc:sldChg>
      <pc:sldChg chg="addSp modSp new mod modAnim">
        <pc:chgData name="Beth Cousland" userId="0add9dda42c7579b" providerId="LiveId" clId="{6F412012-1328-4C44-8605-EB15E4CD570B}" dt="2024-10-11T06:40:23.586" v="218" actId="20577"/>
        <pc:sldMkLst>
          <pc:docMk/>
          <pc:sldMk cId="2988220310" sldId="258"/>
        </pc:sldMkLst>
        <pc:spChg chg="add mod">
          <ac:chgData name="Beth Cousland" userId="0add9dda42c7579b" providerId="LiveId" clId="{6F412012-1328-4C44-8605-EB15E4CD570B}" dt="2024-10-11T06:40:23.586" v="218" actId="20577"/>
          <ac:spMkLst>
            <pc:docMk/>
            <pc:sldMk cId="2988220310" sldId="258"/>
            <ac:spMk id="3" creationId="{F3F6D77A-E6ED-BA70-0774-19FB1E72A764}"/>
          </ac:spMkLst>
        </pc:spChg>
        <pc:picChg chg="add mod">
          <ac:chgData name="Beth Cousland" userId="0add9dda42c7579b" providerId="LiveId" clId="{6F412012-1328-4C44-8605-EB15E4CD570B}" dt="2024-10-05T16:25:49.187" v="64" actId="1076"/>
          <ac:picMkLst>
            <pc:docMk/>
            <pc:sldMk cId="2988220310" sldId="258"/>
            <ac:picMk id="4" creationId="{3B6EE177-ABD9-1A86-A6A4-06F88742D44E}"/>
          </ac:picMkLst>
        </pc:picChg>
        <pc:picChg chg="add mod">
          <ac:chgData name="Beth Cousland" userId="0add9dda42c7579b" providerId="LiveId" clId="{6F412012-1328-4C44-8605-EB15E4CD570B}" dt="2024-10-05T16:27:10.538" v="72" actId="14100"/>
          <ac:picMkLst>
            <pc:docMk/>
            <pc:sldMk cId="2988220310" sldId="258"/>
            <ac:picMk id="6" creationId="{28B4AE57-C1A8-1578-2BBA-E451B373AA50}"/>
          </ac:picMkLst>
        </pc:picChg>
      </pc:sldChg>
      <pc:sldChg chg="addSp delSp modSp new mod setBg modAnim">
        <pc:chgData name="Beth Cousland" userId="0add9dda42c7579b" providerId="LiveId" clId="{6F412012-1328-4C44-8605-EB15E4CD570B}" dt="2024-10-05T16:35:15.238" v="197"/>
        <pc:sldMkLst>
          <pc:docMk/>
          <pc:sldMk cId="2432275555" sldId="259"/>
        </pc:sldMkLst>
        <pc:spChg chg="add mod">
          <ac:chgData name="Beth Cousland" userId="0add9dda42c7579b" providerId="LiveId" clId="{6F412012-1328-4C44-8605-EB15E4CD570B}" dt="2024-10-05T16:28:31.107" v="92" actId="26606"/>
          <ac:spMkLst>
            <pc:docMk/>
            <pc:sldMk cId="2432275555" sldId="259"/>
            <ac:spMk id="3" creationId="{CAAD87CC-91C5-222C-FF46-040BBBDDDDAC}"/>
          </ac:spMkLst>
        </pc:spChg>
        <pc:spChg chg="add mod">
          <ac:chgData name="Beth Cousland" userId="0add9dda42c7579b" providerId="LiveId" clId="{6F412012-1328-4C44-8605-EB15E4CD570B}" dt="2024-10-05T16:29:24.679" v="109" actId="1076"/>
          <ac:spMkLst>
            <pc:docMk/>
            <pc:sldMk cId="2432275555" sldId="259"/>
            <ac:spMk id="6" creationId="{7341B506-1C4E-CC2F-B6E8-97E0A406B839}"/>
          </ac:spMkLst>
        </pc:spChg>
        <pc:spChg chg="add del">
          <ac:chgData name="Beth Cousland" userId="0add9dda42c7579b" providerId="LiveId" clId="{6F412012-1328-4C44-8605-EB15E4CD570B}" dt="2024-10-05T16:28:31.107" v="92" actId="26606"/>
          <ac:spMkLst>
            <pc:docMk/>
            <pc:sldMk cId="2432275555" sldId="259"/>
            <ac:spMk id="9" creationId="{E792593F-7429-4C26-9205-C73F129B8E42}"/>
          </ac:spMkLst>
        </pc:spChg>
        <pc:spChg chg="add del">
          <ac:chgData name="Beth Cousland" userId="0add9dda42c7579b" providerId="LiveId" clId="{6F412012-1328-4C44-8605-EB15E4CD570B}" dt="2024-10-05T16:28:31.107" v="92" actId="26606"/>
          <ac:spMkLst>
            <pc:docMk/>
            <pc:sldMk cId="2432275555" sldId="259"/>
            <ac:spMk id="11" creationId="{6F4FEC82-D430-4945-8AA9-240D0EF9DD1F}"/>
          </ac:spMkLst>
        </pc:spChg>
        <pc:picChg chg="add mod">
          <ac:chgData name="Beth Cousland" userId="0add9dda42c7579b" providerId="LiveId" clId="{6F412012-1328-4C44-8605-EB15E4CD570B}" dt="2024-10-05T16:28:35.587" v="93" actId="14100"/>
          <ac:picMkLst>
            <pc:docMk/>
            <pc:sldMk cId="2432275555" sldId="259"/>
            <ac:picMk id="4" creationId="{13E1DB38-B2E5-BA26-728F-9991490A3FC5}"/>
          </ac:picMkLst>
        </pc:picChg>
      </pc:sldChg>
      <pc:sldChg chg="addSp modSp new mod modAnim">
        <pc:chgData name="Beth Cousland" userId="0add9dda42c7579b" providerId="LiveId" clId="{6F412012-1328-4C44-8605-EB15E4CD570B}" dt="2024-10-05T16:35:35.933" v="201"/>
        <pc:sldMkLst>
          <pc:docMk/>
          <pc:sldMk cId="323313112" sldId="260"/>
        </pc:sldMkLst>
        <pc:spChg chg="add mod">
          <ac:chgData name="Beth Cousland" userId="0add9dda42c7579b" providerId="LiveId" clId="{6F412012-1328-4C44-8605-EB15E4CD570B}" dt="2024-10-05T16:29:59.847" v="119" actId="20577"/>
          <ac:spMkLst>
            <pc:docMk/>
            <pc:sldMk cId="323313112" sldId="260"/>
            <ac:spMk id="3" creationId="{11A2D520-15E1-EE85-5AC7-7110048BE09A}"/>
          </ac:spMkLst>
        </pc:spChg>
      </pc:sldChg>
      <pc:sldChg chg="addSp modSp new mod modAnim">
        <pc:chgData name="Beth Cousland" userId="0add9dda42c7579b" providerId="LiveId" clId="{6F412012-1328-4C44-8605-EB15E4CD570B}" dt="2024-10-05T16:36:03.937" v="208"/>
        <pc:sldMkLst>
          <pc:docMk/>
          <pc:sldMk cId="1384940007" sldId="261"/>
        </pc:sldMkLst>
        <pc:spChg chg="add mod">
          <ac:chgData name="Beth Cousland" userId="0add9dda42c7579b" providerId="LiveId" clId="{6F412012-1328-4C44-8605-EB15E4CD570B}" dt="2024-10-05T16:31:52.038" v="145" actId="255"/>
          <ac:spMkLst>
            <pc:docMk/>
            <pc:sldMk cId="1384940007" sldId="261"/>
            <ac:spMk id="3" creationId="{356CE8B9-EEAA-EDD9-3C93-298BB26AFFF1}"/>
          </ac:spMkLst>
        </pc:spChg>
        <pc:spChg chg="add mod">
          <ac:chgData name="Beth Cousland" userId="0add9dda42c7579b" providerId="LiveId" clId="{6F412012-1328-4C44-8605-EB15E4CD570B}" dt="2024-10-05T16:31:46.059" v="144" actId="255"/>
          <ac:spMkLst>
            <pc:docMk/>
            <pc:sldMk cId="1384940007" sldId="261"/>
            <ac:spMk id="6" creationId="{C09BCD90-DA7B-7826-9C53-CF244811632E}"/>
          </ac:spMkLst>
        </pc:spChg>
        <pc:picChg chg="add mod">
          <ac:chgData name="Beth Cousland" userId="0add9dda42c7579b" providerId="LiveId" clId="{6F412012-1328-4C44-8605-EB15E4CD570B}" dt="2024-10-05T16:31:23.428" v="136" actId="1076"/>
          <ac:picMkLst>
            <pc:docMk/>
            <pc:sldMk cId="1384940007" sldId="261"/>
            <ac:picMk id="4" creationId="{2D393A0A-9C5C-E246-532A-CC7D185651A6}"/>
          </ac:picMkLst>
        </pc:picChg>
      </pc:sldChg>
      <pc:sldChg chg="addSp modSp new mod modAnim">
        <pc:chgData name="Beth Cousland" userId="0add9dda42c7579b" providerId="LiveId" clId="{6F412012-1328-4C44-8605-EB15E4CD570B}" dt="2024-10-05T16:36:23.118" v="213"/>
        <pc:sldMkLst>
          <pc:docMk/>
          <pc:sldMk cId="4239745416" sldId="262"/>
        </pc:sldMkLst>
        <pc:spChg chg="add mod">
          <ac:chgData name="Beth Cousland" userId="0add9dda42c7579b" providerId="LiveId" clId="{6F412012-1328-4C44-8605-EB15E4CD570B}" dt="2024-10-05T16:32:49.106" v="155" actId="6549"/>
          <ac:spMkLst>
            <pc:docMk/>
            <pc:sldMk cId="4239745416" sldId="262"/>
            <ac:spMk id="3" creationId="{02C1B857-DD38-1E38-9BF4-B611E7400A99}"/>
          </ac:spMkLst>
        </pc:spChg>
        <pc:picChg chg="add mod">
          <ac:chgData name="Beth Cousland" userId="0add9dda42c7579b" providerId="LiveId" clId="{6F412012-1328-4C44-8605-EB15E4CD570B}" dt="2024-10-05T16:32:56.013" v="159" actId="1076"/>
          <ac:picMkLst>
            <pc:docMk/>
            <pc:sldMk cId="4239745416" sldId="262"/>
            <ac:picMk id="4" creationId="{7CF7AA48-554D-BD80-DB84-801B99A150D9}"/>
          </ac:picMkLst>
        </pc:picChg>
      </pc:sldChg>
      <pc:sldChg chg="addSp modSp new mod modAnim">
        <pc:chgData name="Beth Cousland" userId="0add9dda42c7579b" providerId="LiveId" clId="{6F412012-1328-4C44-8605-EB15E4CD570B}" dt="2024-10-05T16:36:35.989" v="216"/>
        <pc:sldMkLst>
          <pc:docMk/>
          <pc:sldMk cId="1989642536" sldId="263"/>
        </pc:sldMkLst>
        <pc:spChg chg="add mod">
          <ac:chgData name="Beth Cousland" userId="0add9dda42c7579b" providerId="LiveId" clId="{6F412012-1328-4C44-8605-EB15E4CD570B}" dt="2024-10-05T16:33:30.132" v="170" actId="255"/>
          <ac:spMkLst>
            <pc:docMk/>
            <pc:sldMk cId="1989642536" sldId="263"/>
            <ac:spMk id="3" creationId="{D47D2EA3-F972-F993-04FF-B09A9D54D3A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2C481-D334-7C4E-E3B4-AD28E8AEF6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B0CFDD-4308-F9C9-056B-88C24C4A78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23A3DD-F9CB-7176-FF7F-989D100DA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5B895-6E6C-49AC-BA23-0E76BAAC5F4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7E3D7-1888-BF09-02D6-EF806E57E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CB09D5-7421-5C51-B40F-AC67D310B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A76A-8E77-4E11-AA7A-C4E14DB38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730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00D61-4579-7BAF-81BA-FB3522A30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D913A9-DE7F-0BE4-A846-D8CB31307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25EB98-2380-1C5E-60C5-47CA1AC89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5B895-6E6C-49AC-BA23-0E76BAAC5F4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CB953-C1AE-1370-F3ED-CB732EB39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F0AD7F-FD5F-970D-67E9-2F9B63E1C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A76A-8E77-4E11-AA7A-C4E14DB38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583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8FB4C5-BE28-2F1B-7C6F-4CAF113231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65DA90-FF0B-C54F-74F2-E6CAE36CC0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98A2D-076E-5F8E-CA1D-FCF7AF0F9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5B895-6E6C-49AC-BA23-0E76BAAC5F4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70FE2A-6225-AA27-9EB4-A7E70FA68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188953-5C33-DCF6-128F-2BC8EA4F1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A76A-8E77-4E11-AA7A-C4E14DB38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542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B71C1-BA80-F6C4-69ED-5DBDEEC41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E44C9C-609B-8521-5704-3970B9D8A5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82EEDC-6723-5072-A934-D974CFEDF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5B895-6E6C-49AC-BA23-0E76BAAC5F4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30A1DA-5AE3-FF30-F002-A1631A2BB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3AE854-78D8-1E8D-5C5F-2B90CA1C8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A76A-8E77-4E11-AA7A-C4E14DB38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387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F22B2-BDAF-8F1C-8526-F9F45A674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DC6E11-7C30-EA3B-9AEB-3762AE9A22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33ACF2-A7F0-04D8-48DC-698516FA1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5B895-6E6C-49AC-BA23-0E76BAAC5F4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9EEEE2-34CA-C984-5EC8-A7F76AD71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D7B765-8D5C-0A21-989B-5B448510E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A76A-8E77-4E11-AA7A-C4E14DB38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701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C08AA-A27A-1223-4510-E89BD21C1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F321D5-B714-9974-5E6D-C82DAE20C3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DB5DF3-46AC-691E-A1F6-9C6C36E172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47D0E4-BC74-B692-E4ED-A9A86665E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5B895-6E6C-49AC-BA23-0E76BAAC5F4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EE20F2-E071-439F-0ECA-5DF585BED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85C9F4-87B9-39E4-9AD9-BD90D255F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A76A-8E77-4E11-AA7A-C4E14DB38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506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3B679-96BB-F5B1-B611-E3ACFA26D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7AAF93-1732-F86F-5DCD-C32A723E6A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4A2781-2E18-320E-E7C8-60D60E0501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844626-3835-49CA-A8E2-B47D8809F9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CE8328-D768-F87F-ACEE-5E78BE8C44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58471B-1D58-6F43-EC70-531F38D8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5B895-6E6C-49AC-BA23-0E76BAAC5F4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AB4579-A720-49E7-30CF-4B87C23C3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647DFB-A2E7-B258-3A25-9BD8CCD61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A76A-8E77-4E11-AA7A-C4E14DB38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63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E7E1B-8CE1-A62E-ED2D-FC8AA5906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EDF1BB-3CA7-C751-D152-79B7D98DD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5B895-6E6C-49AC-BA23-0E76BAAC5F4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F186ED-1B03-3842-7B45-2F26C1B93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50A93B-AB7F-FBC5-EAC5-596062E28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A76A-8E77-4E11-AA7A-C4E14DB38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693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36A0A0-BA05-2686-F28A-71A5616E6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5B895-6E6C-49AC-BA23-0E76BAAC5F4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4FA69C-9FC9-9EA8-F9B7-26F0BBF68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BE6792-A376-9825-56E8-2610E9251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A76A-8E77-4E11-AA7A-C4E14DB38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88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F8802-9E0C-7CDF-BBCB-02EBACE34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FFB06-74EF-E28F-A72D-9D9135A84A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758ECF-F2C3-ABBC-5078-ABD6B6E88C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C06829-9627-A450-1838-A14A3B5A2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5B895-6E6C-49AC-BA23-0E76BAAC5F4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E26DFA-C167-25F3-6B2E-129E7339B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58A8E8-CDDA-06CD-8A02-4B3EE01EE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A76A-8E77-4E11-AA7A-C4E14DB38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727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E7831-54DE-B7A6-719A-825C10F10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54DB74-DAF0-A6A4-70CF-61BD9AF0A2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CDAE5D-9C23-4221-9A0B-B2A21C5205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08A27F-937E-B020-7902-86CEB2C51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5B895-6E6C-49AC-BA23-0E76BAAC5F4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1C631F-4543-E582-44A2-AD118DCCF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86649F-B950-8F7A-BA74-21504B020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A76A-8E77-4E11-AA7A-C4E14DB38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055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E4B986-D208-2630-7287-B0F4C748F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A35DE3-35DF-5220-BA92-1E020DEA5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0A406-7414-1C04-54ED-79F6B86B3C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25B895-6E6C-49AC-BA23-0E76BAAC5F4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78CD0F-0783-2BC0-CD27-A0694C1473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FDB09F-6E43-703C-325C-382FC18818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E9CA76A-8E77-4E11-AA7A-C4E14DB38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36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28513-2344-F719-DB08-B4FF58994F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Integration over General Regions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B845B3-1584-D536-073B-AD2753A3BB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Scott Surgent</a:t>
            </a:r>
          </a:p>
        </p:txBody>
      </p:sp>
    </p:spTree>
    <p:extLst>
      <p:ext uri="{BB962C8B-B14F-4D97-AF65-F5344CB8AC3E}">
        <p14:creationId xmlns:p14="http://schemas.microsoft.com/office/powerpoint/2010/main" val="3862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C6B83B0-FA88-FF37-1866-5A8E1A0E2509}"/>
                  </a:ext>
                </a:extLst>
              </p:cNvPr>
              <p:cNvSpPr txBox="1"/>
              <p:nvPr/>
            </p:nvSpPr>
            <p:spPr>
              <a:xfrm>
                <a:off x="527125" y="344245"/>
                <a:ext cx="8614185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Consider the region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𝑅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shown below.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C6B83B0-FA88-FF37-1866-5A8E1A0E25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125" y="344245"/>
                <a:ext cx="8614185" cy="400110"/>
              </a:xfrm>
              <a:prstGeom prst="rect">
                <a:avLst/>
              </a:prstGeom>
              <a:blipFill>
                <a:blip r:embed="rId2"/>
                <a:stretch>
                  <a:fillRect l="-707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1D8972A8-3D9F-F6EB-C2BE-66CED070AF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124" y="1076720"/>
            <a:ext cx="3793017" cy="229387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C98B133-71F3-55CE-03C7-1ADA086558AD}"/>
                  </a:ext>
                </a:extLst>
              </p:cNvPr>
              <p:cNvSpPr txBox="1"/>
              <p:nvPr/>
            </p:nvSpPr>
            <p:spPr>
              <a:xfrm>
                <a:off x="4834217" y="344245"/>
                <a:ext cx="6719496" cy="45286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If we set up a double integral is the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𝑑𝑦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𝑑𝑥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ordering of integration, we draw an arrow in the positive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direction 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It enters the region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and exits through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+3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where the subscripts help us remember the order in which the boundaries are crossed. 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The double integral is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C98B133-71F3-55CE-03C7-1ADA086558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4217" y="344245"/>
                <a:ext cx="6719496" cy="4528676"/>
              </a:xfrm>
              <a:prstGeom prst="rect">
                <a:avLst/>
              </a:prstGeom>
              <a:blipFill>
                <a:blip r:embed="rId4"/>
                <a:stretch>
                  <a:fillRect l="-907" t="-673" r="-998" b="-14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20806AB-848C-B1C1-2486-CEFC6EA803C6}"/>
                  </a:ext>
                </a:extLst>
              </p:cNvPr>
              <p:cNvSpPr txBox="1"/>
              <p:nvPr/>
            </p:nvSpPr>
            <p:spPr>
              <a:xfrm>
                <a:off x="4076920" y="5262331"/>
                <a:ext cx="7874825" cy="8424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000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000" i="0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0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000" i="0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type m:val="lin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i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num>
                                    <m:den>
                                      <m:r>
                                        <a:rPr lang="en-US" sz="2000" i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sup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000" i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  <m:r>
                                <a:rPr lang="en-US" sz="2000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𝑑𝑦</m:t>
                              </m:r>
                            </m:e>
                          </m:nary>
                          <m:r>
                            <a:rPr lang="en-US" sz="20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2000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000" i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2000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type m:val="lin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i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num>
                                    <m:den>
                                      <m:r>
                                        <a:rPr lang="en-US" sz="2000" i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sup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000" i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  <m:r>
                                <a:rPr lang="en-US" sz="2000" i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𝑑𝑦</m:t>
                              </m:r>
                            </m:e>
                          </m:nary>
                          <m:r>
                            <a:rPr lang="en-US" sz="20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2000" i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20806AB-848C-B1C1-2486-CEFC6EA803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6920" y="5262331"/>
                <a:ext cx="7874825" cy="8424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8E5A4DA3-9889-37BA-B517-46320715542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31493" y="1133764"/>
            <a:ext cx="2799782" cy="181493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AD98204-F2A7-0757-8BE1-648ECFAC724A}"/>
                  </a:ext>
                </a:extLst>
              </p:cNvPr>
              <p:cNvSpPr txBox="1"/>
              <p:nvPr/>
            </p:nvSpPr>
            <p:spPr>
              <a:xfrm>
                <a:off x="527125" y="3666921"/>
                <a:ext cx="3793017" cy="11431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The region is bounded by the lines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(the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-axis),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(the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-axis), and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+3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AD98204-F2A7-0757-8BE1-648ECFAC72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125" y="3666921"/>
                <a:ext cx="3793017" cy="1143133"/>
              </a:xfrm>
              <a:prstGeom prst="rect">
                <a:avLst/>
              </a:prstGeom>
              <a:blipFill>
                <a:blip r:embed="rId7"/>
                <a:stretch>
                  <a:fillRect l="-1605" t="-3209" r="-1605" b="-32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9581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3F6D77A-E6ED-BA70-0774-19FB1E72A764}"/>
                  </a:ext>
                </a:extLst>
              </p:cNvPr>
              <p:cNvSpPr txBox="1"/>
              <p:nvPr/>
            </p:nvSpPr>
            <p:spPr>
              <a:xfrm>
                <a:off x="279699" y="311972"/>
                <a:ext cx="6884894" cy="47547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As a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𝑑𝑦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integral, draw an arrow drawn in the positive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direction (see image at right). </a:t>
                </a:r>
              </a:p>
              <a:p>
                <a:pPr algn="just"/>
                <a:endParaRPr lang="en-US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/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It enters the region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and exits through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+4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(which is the equation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+3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that has been solved for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). </a:t>
                </a:r>
              </a:p>
              <a:p>
                <a:pPr algn="just"/>
                <a:endParaRPr lang="en-US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/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The resulting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bounds are 0 to 3, and the double integral is:</a:t>
                </a:r>
              </a:p>
              <a:p>
                <a:endParaRPr lang="en-US" sz="2000" dirty="0">
                  <a:latin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20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3</m:t>
                          </m:r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type m:val="lin"/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4</m:t>
                                      </m:r>
                                    </m:num>
                                    <m:den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+4</m:t>
                              </m:r>
                            </m:sup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</m:d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𝑑𝑥</m:t>
                              </m:r>
                            </m:e>
                          </m:nary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𝑑𝑦</m:t>
                          </m:r>
                        </m:e>
                      </m:nary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There is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no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ambiguity where an arrow enters or exits the region. Such a region is called a </a:t>
                </a: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Type I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region. If there is ambiguity, then the region is called a </a:t>
                </a: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Type II 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region. 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3F6D77A-E6ED-BA70-0774-19FB1E72A7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699" y="311972"/>
                <a:ext cx="6884894" cy="4754763"/>
              </a:xfrm>
              <a:prstGeom prst="rect">
                <a:avLst/>
              </a:prstGeom>
              <a:blipFill>
                <a:blip r:embed="rId2"/>
                <a:stretch>
                  <a:fillRect l="-974" t="-641" r="-886" b="-14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3B6EE177-ABD9-1A86-A6A4-06F88742D4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356" y="311972"/>
            <a:ext cx="4177722" cy="289929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8B4AE57-C1A8-1578-2BBA-E451B373AA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9833" y="4752857"/>
            <a:ext cx="5937486" cy="1919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220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AAD87CC-91C5-222C-FF46-040BBBDDDDAC}"/>
                  </a:ext>
                </a:extLst>
              </p:cNvPr>
              <p:cNvSpPr txBox="1"/>
              <p:nvPr/>
            </p:nvSpPr>
            <p:spPr>
              <a:xfrm>
                <a:off x="419547" y="236668"/>
                <a:ext cx="8735211" cy="511858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Example </a:t>
                </a:r>
                <a:r>
                  <a:rPr lang="en-US" sz="2000" b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Evaluate 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∬"/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𝑅</m:t>
                          </m:r>
                        </m:sub>
                        <m:sup/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𝑑𝐴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,</m:t>
                          </m:r>
                        </m:e>
                      </m:nary>
                    </m:oMath>
                  </m:oMathPara>
                </a14:m>
                <a:endParaRPr lang="en-US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where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is in the first quadrant bounded by the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-axis, the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-axis and the parabola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=25−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Solution: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Sketch the region and decide on an ordering of integration. 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If we choose a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𝑑𝑦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𝑑𝑥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ordering, visualize an arrow drawn in the positive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direction. 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It enters the region at the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-axis, which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and exits through the parabola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=25−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The bounds for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are 0 to 5.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AAD87CC-91C5-222C-FF46-040BBBDDDD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547" y="236668"/>
                <a:ext cx="8735211" cy="5118581"/>
              </a:xfrm>
              <a:prstGeom prst="rect">
                <a:avLst/>
              </a:prstGeom>
              <a:blipFill>
                <a:blip r:embed="rId2"/>
                <a:stretch>
                  <a:fillRect l="-768" t="-715" r="-698" b="-13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13E1DB38-B2E5-BA26-728F-9991490A3F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8105" y="467957"/>
            <a:ext cx="2311313" cy="2619488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341B506-1C4E-CC2F-B6E8-97E0A406B839}"/>
                  </a:ext>
                </a:extLst>
              </p:cNvPr>
              <p:cNvSpPr txBox="1"/>
              <p:nvPr/>
            </p:nvSpPr>
            <p:spPr>
              <a:xfrm>
                <a:off x="9018495" y="4817799"/>
                <a:ext cx="2753958" cy="14431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The double integral is</a:t>
                </a:r>
                <a:endParaRPr lang="en-US" sz="20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endParaRPr lang="en-US" sz="20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5</m:t>
                          </m:r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25−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sup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𝑥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𝑑𝑦</m:t>
                          </m:r>
                        </m:e>
                      </m:nary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𝑑𝑥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341B506-1C4E-CC2F-B6E8-97E0A406B8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8495" y="4817799"/>
                <a:ext cx="2753958" cy="1443152"/>
              </a:xfrm>
              <a:prstGeom prst="rect">
                <a:avLst/>
              </a:prstGeom>
              <a:blipFill>
                <a:blip r:embed="rId4"/>
                <a:stretch>
                  <a:fillRect l="-2212" t="-21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2275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1A2D520-15E1-EE85-5AC7-7110048BE09A}"/>
                  </a:ext>
                </a:extLst>
              </p:cNvPr>
              <p:cNvSpPr txBox="1"/>
              <p:nvPr/>
            </p:nvSpPr>
            <p:spPr>
              <a:xfrm>
                <a:off x="451821" y="365760"/>
                <a:ext cx="10789920" cy="59715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The inside integral is determined:</a:t>
                </a:r>
                <a:endPara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  <a:endPara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25−</m:t>
                          </m:r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sup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𝑑𝑦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𝑥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25−</m:t>
                          </m:r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sup>
                      </m:sSub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25−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endParaRPr lang="en-US" sz="28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This is integrated with respect to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using a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substitution, with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𝑢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=25−</m:t>
                    </m:r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: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5</m:t>
                          </m:r>
                        </m:sup>
                        <m:e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25−</m:t>
                                  </m:r>
                                  <m:sSup>
                                    <m:sSup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𝑑𝑥</m:t>
                          </m:r>
                        </m:e>
                      </m:nary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12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25−</m:t>
                                      </m:r>
                                      <m:sSup>
                                        <m:sSupPr>
                                          <m:ctrlP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5</m:t>
                          </m:r>
                        </m:sup>
                      </m:sSubSup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1800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12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25−</m:t>
                                  </m:r>
                                  <m:sSup>
                                    <m:sSup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(5)</m:t>
                                      </m:r>
                                    </m:e>
                                    <m:sup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12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25−</m:t>
                                  </m:r>
                                  <m:sSup>
                                    <m:sSup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(0)</m:t>
                                      </m:r>
                                    </m:e>
                                    <m:sup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1800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0−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12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25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390,625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12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.</m:t>
                      </m:r>
                    </m:oMath>
                  </m:oMathPara>
                </a14:m>
                <a:endParaRPr lang="en-U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1A2D520-15E1-EE85-5AC7-7110048BE0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821" y="365760"/>
                <a:ext cx="10789920" cy="5971507"/>
              </a:xfrm>
              <a:prstGeom prst="rect">
                <a:avLst/>
              </a:prstGeom>
              <a:blipFill>
                <a:blip r:embed="rId2"/>
                <a:stretch>
                  <a:fillRect l="-452" t="-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313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56CE8B9-EEAA-EDD9-3C93-298BB26AFFF1}"/>
                  </a:ext>
                </a:extLst>
              </p:cNvPr>
              <p:cNvSpPr txBox="1"/>
              <p:nvPr/>
            </p:nvSpPr>
            <p:spPr>
              <a:xfrm>
                <a:off x="516367" y="215153"/>
                <a:ext cx="5271247" cy="51433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Example 2: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Given 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5</m:t>
                          </m:r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sSup>
                                <m:sSup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sub>
                            <m:sup>
                              <m:sSup>
                                <m:sSup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sup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</m:d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𝑑𝑦</m:t>
                              </m:r>
                            </m:e>
                          </m:nary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𝑑𝑥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,</m:t>
                          </m:r>
                        </m:e>
                      </m:nary>
                    </m:oMath>
                  </m:oMathPara>
                </a14:m>
                <a:endParaRPr lang="en-US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Reverse the order of integration (that is, rewrite this double integral as a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𝑑𝑥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𝑑𝑦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integral).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Solution: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The ordering of integration tells us that if we visualize an arrow in the positive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direction, it will enter the region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and exit at the line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with the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bounds being 0 to 5. 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The region is shown with all vertices and boundaries identified.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56CE8B9-EEAA-EDD9-3C93-298BB26AFF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367" y="215153"/>
                <a:ext cx="5271247" cy="5143396"/>
              </a:xfrm>
              <a:prstGeom prst="rect">
                <a:avLst/>
              </a:prstGeom>
              <a:blipFill>
                <a:blip r:embed="rId2"/>
                <a:stretch>
                  <a:fillRect l="-1273" t="-592" r="-1273" b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2D393A0A-9C5C-E246-532A-CC7D185651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2426" y="512668"/>
            <a:ext cx="3083857" cy="2275787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09BCD90-DA7B-7826-9C53-CF244811632E}"/>
                  </a:ext>
                </a:extLst>
              </p:cNvPr>
              <p:cNvSpPr txBox="1"/>
              <p:nvPr/>
            </p:nvSpPr>
            <p:spPr>
              <a:xfrm>
                <a:off x="6777317" y="3135178"/>
                <a:ext cx="4898316" cy="29889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To reverse the ordering, now visualize an arrow in the positive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direction. 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It enters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(the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-axis) and exits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func>
                      <m:func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ln</m:t>
                        </m:r>
                      </m:fName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𝑦</m:t>
                        </m:r>
                      </m:e>
                    </m:func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The bounds for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are 1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We have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1</m:t>
                          </m:r>
                        </m:sub>
                        <m:sup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5</m:t>
                              </m:r>
                            </m:sup>
                          </m:sSup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func>
                                <m:func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</m:func>
                            </m:sup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</m:d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𝑑𝑥</m:t>
                              </m:r>
                            </m:e>
                          </m:nary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𝑑𝑦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.</m:t>
                          </m:r>
                        </m:e>
                      </m:nary>
                    </m:oMath>
                  </m:oMathPara>
                </a14:m>
                <a:endParaRPr lang="en-US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09BCD90-DA7B-7826-9C53-CF24481163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7317" y="3135178"/>
                <a:ext cx="4898316" cy="2988960"/>
              </a:xfrm>
              <a:prstGeom prst="rect">
                <a:avLst/>
              </a:prstGeom>
              <a:blipFill>
                <a:blip r:embed="rId4"/>
                <a:stretch>
                  <a:fillRect l="-1370" t="-1018" r="-12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4940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2C1B857-DD38-1E38-9BF4-B611E7400A99}"/>
                  </a:ext>
                </a:extLst>
              </p:cNvPr>
              <p:cNvSpPr txBox="1"/>
              <p:nvPr/>
            </p:nvSpPr>
            <p:spPr>
              <a:xfrm>
                <a:off x="473336" y="268942"/>
                <a:ext cx="11155680" cy="4241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Example 3: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Evaluate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2</m:t>
                          </m:r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𝑦</m:t>
                              </m:r>
                            </m:sub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</m:t>
                              </m:r>
                            </m:sup>
                            <m:e>
                              <m:rad>
                                <m:radPr>
                                  <m:degHide m:val="on"/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𝑑𝑥</m:t>
                              </m:r>
                            </m:e>
                          </m:nary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𝑑𝑦</m:t>
                          </m:r>
                        </m:e>
                      </m:nary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Solution: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If we attempt to evaluate the integrals as written (inside first with respect to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then outside with respect to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), we discover that finding the antiderivative of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with respect to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is challenging (it would require a trigonometric substitution). 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Instead, we reverse the order of integration. 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The double integral, as written, suggests that the region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is bounded by the line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and the line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=2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with the bounds for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being 0 to 2. This region is sketched below, and all vertices and boundaries are identified: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2C1B857-DD38-1E38-9BF4-B611E7400A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336" y="268942"/>
                <a:ext cx="11155680" cy="4241610"/>
              </a:xfrm>
              <a:prstGeom prst="rect">
                <a:avLst/>
              </a:prstGeom>
              <a:blipFill>
                <a:blip r:embed="rId2"/>
                <a:stretch>
                  <a:fillRect l="-601" t="-718" r="-546" b="-15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7CF7AA48-554D-BD80-DB84-801B99A150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4697" y="4328272"/>
            <a:ext cx="2922606" cy="23569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39745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47D2EA3-F972-F993-04FF-B09A9D54D3A8}"/>
                  </a:ext>
                </a:extLst>
              </p:cNvPr>
              <p:cNvSpPr txBox="1"/>
              <p:nvPr/>
            </p:nvSpPr>
            <p:spPr>
              <a:xfrm>
                <a:off x="527125" y="290455"/>
                <a:ext cx="11166437" cy="56598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Reversing the order of integration, we visualize an arrow in the positive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-direction. It enters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and exits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The bounds for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will be 0 to 2, and the double integral in the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𝑑𝑦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𝑑𝑥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ordering is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2</m:t>
                          </m:r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𝑥</m:t>
                              </m:r>
                            </m:sup>
                            <m:e>
                              <m:rad>
                                <m:radPr>
                                  <m:degHide m:val="on"/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e>
                          </m:nary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𝑑𝑦</m:t>
                          </m:r>
                        </m:e>
                      </m:nary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𝑑𝑥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Now, the inside integral is determined. Note that the antiderivative of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with respect to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  <m:rad>
                      <m:radPr>
                        <m:degHide m:val="on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Thus, we have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𝑥</m:t>
                          </m:r>
                        </m:sup>
                        <m:e>
                          <m:rad>
                            <m:radPr>
                              <m:degHide m:val="on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e>
                      </m:nary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𝑑𝑦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𝑦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e>
                          </m:d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𝑥</m:t>
                          </m:r>
                        </m:sup>
                      </m:sSubSup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𝑥</m:t>
                      </m:r>
                      <m:rad>
                        <m:radPr>
                          <m:degHide m:val="on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Now we integrate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ad>
                      <m:radPr>
                        <m:degHide m:val="on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with respect to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The antiderivative of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ad>
                      <m:radPr>
                        <m:degHide m:val="on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is found by a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u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du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substitution. We have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𝑥</m:t>
                          </m:r>
                          <m:rad>
                            <m:radPr>
                              <m:degHide m:val="on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e>
                      </m:nary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𝑑𝑥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1+</m:t>
                                      </m:r>
                                      <m:sSup>
                                        <m:sSupPr>
                                          <m:ctrlP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type m:val="lin"/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3</m:t>
                                      </m:r>
                                    </m:num>
                                    <m:den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5</m:t>
                              </m:r>
                            </m:e>
                            <m:sup>
                              <m:f>
                                <m:fPr>
                                  <m:type m:val="lin"/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47D2EA3-F972-F993-04FF-B09A9D54D3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125" y="290455"/>
                <a:ext cx="11166437" cy="5659819"/>
              </a:xfrm>
              <a:prstGeom prst="rect">
                <a:avLst/>
              </a:prstGeom>
              <a:blipFill>
                <a:blip r:embed="rId2"/>
                <a:stretch>
                  <a:fillRect l="-546" t="-647" r="-6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9642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747</Words>
  <Application>Microsoft Office PowerPoint</Application>
  <PresentationFormat>Widescreen</PresentationFormat>
  <Paragraphs>83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Aptos</vt:lpstr>
      <vt:lpstr>Aptos Display</vt:lpstr>
      <vt:lpstr>Arial</vt:lpstr>
      <vt:lpstr>Cambria Math</vt:lpstr>
      <vt:lpstr>Times New Roman</vt:lpstr>
      <vt:lpstr>Office Theme</vt:lpstr>
      <vt:lpstr>Integration over General Regions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Beth Cousland</dc:creator>
  <cp:lastModifiedBy>Beth Cousland</cp:lastModifiedBy>
  <cp:revision>1</cp:revision>
  <dcterms:created xsi:type="dcterms:W3CDTF">2024-10-05T16:21:08Z</dcterms:created>
  <dcterms:modified xsi:type="dcterms:W3CDTF">2024-10-11T06:40:29Z</dcterms:modified>
</cp:coreProperties>
</file>