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9" r:id="rId9"/>
    <p:sldId id="263" r:id="rId10"/>
    <p:sldId id="264" r:id="rId11"/>
    <p:sldId id="265" r:id="rId12"/>
    <p:sldId id="266" r:id="rId13"/>
    <p:sldId id="267" r:id="rId14"/>
    <p:sldId id="268"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3F2551-0581-457B-9ABA-FEB40352141E}" v="1464" dt="2024-11-11T16:59:22.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6" autoAdjust="0"/>
    <p:restoredTop sz="94660"/>
  </p:normalViewPr>
  <p:slideViewPr>
    <p:cSldViewPr snapToGrid="0">
      <p:cViewPr varScale="1">
        <p:scale>
          <a:sx n="89" d="100"/>
          <a:sy n="89" d="100"/>
        </p:scale>
        <p:origin x="384"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Cousland" userId="0add9dda42c7579b" providerId="LiveId" clId="{2B3F2551-0581-457B-9ABA-FEB40352141E}"/>
    <pc:docChg chg="undo custSel addSld modSld">
      <pc:chgData name="Beth Cousland" userId="0add9dda42c7579b" providerId="LiveId" clId="{2B3F2551-0581-457B-9ABA-FEB40352141E}" dt="2024-11-11T16:59:22.982" v="3409" actId="6549"/>
      <pc:docMkLst>
        <pc:docMk/>
      </pc:docMkLst>
      <pc:sldChg chg="addSp delSp modSp new mod modAnim">
        <pc:chgData name="Beth Cousland" userId="0add9dda42c7579b" providerId="LiveId" clId="{2B3F2551-0581-457B-9ABA-FEB40352141E}" dt="2024-11-11T03:50:26.849" v="3397" actId="20577"/>
        <pc:sldMkLst>
          <pc:docMk/>
          <pc:sldMk cId="1808774803" sldId="257"/>
        </pc:sldMkLst>
        <pc:spChg chg="add mod">
          <ac:chgData name="Beth Cousland" userId="0add9dda42c7579b" providerId="LiveId" clId="{2B3F2551-0581-457B-9ABA-FEB40352141E}" dt="2024-11-11T03:50:26.849" v="3397" actId="20577"/>
          <ac:spMkLst>
            <pc:docMk/>
            <pc:sldMk cId="1808774803" sldId="257"/>
            <ac:spMk id="3" creationId="{2E424086-18B6-674C-93AD-7884A396B8A6}"/>
          </ac:spMkLst>
        </pc:spChg>
        <pc:spChg chg="add del mod">
          <ac:chgData name="Beth Cousland" userId="0add9dda42c7579b" providerId="LiveId" clId="{2B3F2551-0581-457B-9ABA-FEB40352141E}" dt="2024-11-10T23:17:09.123" v="60"/>
          <ac:spMkLst>
            <pc:docMk/>
            <pc:sldMk cId="1808774803" sldId="257"/>
            <ac:spMk id="4" creationId="{4B5FCFD2-F48F-1857-B1AE-B97CD16067FC}"/>
          </ac:spMkLst>
        </pc:spChg>
        <pc:spChg chg="add del mod">
          <ac:chgData name="Beth Cousland" userId="0add9dda42c7579b" providerId="LiveId" clId="{2B3F2551-0581-457B-9ABA-FEB40352141E}" dt="2024-11-10T23:17:09.123" v="62"/>
          <ac:spMkLst>
            <pc:docMk/>
            <pc:sldMk cId="1808774803" sldId="257"/>
            <ac:spMk id="5" creationId="{5E1BA46F-FDEF-1C68-47C8-B38434A5658D}"/>
          </ac:spMkLst>
        </pc:spChg>
        <pc:spChg chg="add mod">
          <ac:chgData name="Beth Cousland" userId="0add9dda42c7579b" providerId="LiveId" clId="{2B3F2551-0581-457B-9ABA-FEB40352141E}" dt="2024-11-10T23:16:48.370" v="56" actId="1076"/>
          <ac:spMkLst>
            <pc:docMk/>
            <pc:sldMk cId="1808774803" sldId="257"/>
            <ac:spMk id="6" creationId="{DC47B2BC-52AE-D368-39C8-ADFB13F4A22E}"/>
          </ac:spMkLst>
        </pc:spChg>
        <pc:cxnChg chg="add">
          <ac:chgData name="Beth Cousland" userId="0add9dda42c7579b" providerId="LiveId" clId="{2B3F2551-0581-457B-9ABA-FEB40352141E}" dt="2024-11-10T23:16:57.131" v="57" actId="11529"/>
          <ac:cxnSpMkLst>
            <pc:docMk/>
            <pc:sldMk cId="1808774803" sldId="257"/>
            <ac:cxnSpMk id="8" creationId="{AD61F217-2104-530C-0B36-63085B24FB5D}"/>
          </ac:cxnSpMkLst>
        </pc:cxnChg>
      </pc:sldChg>
      <pc:sldChg chg="addSp modSp new mod modAnim">
        <pc:chgData name="Beth Cousland" userId="0add9dda42c7579b" providerId="LiveId" clId="{2B3F2551-0581-457B-9ABA-FEB40352141E}" dt="2024-11-11T03:50:43.916" v="3399" actId="20577"/>
        <pc:sldMkLst>
          <pc:docMk/>
          <pc:sldMk cId="1510459868" sldId="258"/>
        </pc:sldMkLst>
        <pc:spChg chg="add mod">
          <ac:chgData name="Beth Cousland" userId="0add9dda42c7579b" providerId="LiveId" clId="{2B3F2551-0581-457B-9ABA-FEB40352141E}" dt="2024-11-11T03:50:43.916" v="3399" actId="20577"/>
          <ac:spMkLst>
            <pc:docMk/>
            <pc:sldMk cId="1510459868" sldId="258"/>
            <ac:spMk id="2" creationId="{B9C59BE3-321B-008E-D1DB-DCB3F8828817}"/>
          </ac:spMkLst>
        </pc:spChg>
        <pc:spChg chg="add mod">
          <ac:chgData name="Beth Cousland" userId="0add9dda42c7579b" providerId="LiveId" clId="{2B3F2551-0581-457B-9ABA-FEB40352141E}" dt="2024-11-10T23:25:58.640" v="728" actId="207"/>
          <ac:spMkLst>
            <pc:docMk/>
            <pc:sldMk cId="1510459868" sldId="258"/>
            <ac:spMk id="5" creationId="{08474CFA-C364-387E-D236-7B91348B1210}"/>
          </ac:spMkLst>
        </pc:spChg>
        <pc:picChg chg="add mod">
          <ac:chgData name="Beth Cousland" userId="0add9dda42c7579b" providerId="LiveId" clId="{2B3F2551-0581-457B-9ABA-FEB40352141E}" dt="2024-11-10T23:20:33.542" v="357" actId="14100"/>
          <ac:picMkLst>
            <pc:docMk/>
            <pc:sldMk cId="1510459868" sldId="258"/>
            <ac:picMk id="4" creationId="{CC843736-DB62-5D44-72CD-7A2F7952A210}"/>
          </ac:picMkLst>
        </pc:picChg>
        <pc:cxnChg chg="add">
          <ac:chgData name="Beth Cousland" userId="0add9dda42c7579b" providerId="LiveId" clId="{2B3F2551-0581-457B-9ABA-FEB40352141E}" dt="2024-11-10T23:26:06.448" v="729" actId="11529"/>
          <ac:cxnSpMkLst>
            <pc:docMk/>
            <pc:sldMk cId="1510459868" sldId="258"/>
            <ac:cxnSpMk id="7" creationId="{8C23C9BE-5D43-A36B-8EDE-DF6C6185D119}"/>
          </ac:cxnSpMkLst>
        </pc:cxnChg>
        <pc:cxnChg chg="add">
          <ac:chgData name="Beth Cousland" userId="0add9dda42c7579b" providerId="LiveId" clId="{2B3F2551-0581-457B-9ABA-FEB40352141E}" dt="2024-11-10T23:26:16.683" v="730" actId="11529"/>
          <ac:cxnSpMkLst>
            <pc:docMk/>
            <pc:sldMk cId="1510459868" sldId="258"/>
            <ac:cxnSpMk id="9" creationId="{257C5CCF-2A31-0440-77FE-5BFF0C7F07DE}"/>
          </ac:cxnSpMkLst>
        </pc:cxnChg>
      </pc:sldChg>
      <pc:sldChg chg="addSp modSp new mod modAnim">
        <pc:chgData name="Beth Cousland" userId="0add9dda42c7579b" providerId="LiveId" clId="{2B3F2551-0581-457B-9ABA-FEB40352141E}" dt="2024-11-11T00:21:37.575" v="3256"/>
        <pc:sldMkLst>
          <pc:docMk/>
          <pc:sldMk cId="1844979199" sldId="259"/>
        </pc:sldMkLst>
        <pc:spChg chg="add mod">
          <ac:chgData name="Beth Cousland" userId="0add9dda42c7579b" providerId="LiveId" clId="{2B3F2551-0581-457B-9ABA-FEB40352141E}" dt="2024-11-10T23:42:15.569" v="1830" actId="20577"/>
          <ac:spMkLst>
            <pc:docMk/>
            <pc:sldMk cId="1844979199" sldId="259"/>
            <ac:spMk id="2" creationId="{BF86DB30-9381-C4DE-6C97-1489208917FC}"/>
          </ac:spMkLst>
        </pc:spChg>
        <pc:picChg chg="add mod">
          <ac:chgData name="Beth Cousland" userId="0add9dda42c7579b" providerId="LiveId" clId="{2B3F2551-0581-457B-9ABA-FEB40352141E}" dt="2024-11-10T23:31:05.019" v="1058" actId="1076"/>
          <ac:picMkLst>
            <pc:docMk/>
            <pc:sldMk cId="1844979199" sldId="259"/>
            <ac:picMk id="3" creationId="{191376CF-C4B9-DACB-E061-F996C2CBF7D2}"/>
          </ac:picMkLst>
        </pc:picChg>
        <pc:cxnChg chg="add mod">
          <ac:chgData name="Beth Cousland" userId="0add9dda42c7579b" providerId="LiveId" clId="{2B3F2551-0581-457B-9ABA-FEB40352141E}" dt="2024-11-10T23:41:55.925" v="1827" actId="208"/>
          <ac:cxnSpMkLst>
            <pc:docMk/>
            <pc:sldMk cId="1844979199" sldId="259"/>
            <ac:cxnSpMk id="5" creationId="{1ACB6C3C-806E-44A5-60B8-EF55325D4942}"/>
          </ac:cxnSpMkLst>
        </pc:cxnChg>
      </pc:sldChg>
      <pc:sldChg chg="addSp modSp new mod modAnim">
        <pc:chgData name="Beth Cousland" userId="0add9dda42c7579b" providerId="LiveId" clId="{2B3F2551-0581-457B-9ABA-FEB40352141E}" dt="2024-11-11T00:22:07.778" v="3262"/>
        <pc:sldMkLst>
          <pc:docMk/>
          <pc:sldMk cId="170903024" sldId="260"/>
        </pc:sldMkLst>
        <pc:spChg chg="add mod">
          <ac:chgData name="Beth Cousland" userId="0add9dda42c7579b" providerId="LiveId" clId="{2B3F2551-0581-457B-9ABA-FEB40352141E}" dt="2024-11-10T23:37:04.516" v="1586" actId="20577"/>
          <ac:spMkLst>
            <pc:docMk/>
            <pc:sldMk cId="170903024" sldId="260"/>
            <ac:spMk id="3" creationId="{9C5D84D5-C264-4B7C-D457-39E2EDD532A3}"/>
          </ac:spMkLst>
        </pc:spChg>
      </pc:sldChg>
      <pc:sldChg chg="addSp modSp new mod modAnim">
        <pc:chgData name="Beth Cousland" userId="0add9dda42c7579b" providerId="LiveId" clId="{2B3F2551-0581-457B-9ABA-FEB40352141E}" dt="2024-11-11T03:51:28.223" v="3403" actId="20577"/>
        <pc:sldMkLst>
          <pc:docMk/>
          <pc:sldMk cId="1212488657" sldId="261"/>
        </pc:sldMkLst>
        <pc:spChg chg="add mod">
          <ac:chgData name="Beth Cousland" userId="0add9dda42c7579b" providerId="LiveId" clId="{2B3F2551-0581-457B-9ABA-FEB40352141E}" dt="2024-11-11T03:51:28.223" v="3403" actId="20577"/>
          <ac:spMkLst>
            <pc:docMk/>
            <pc:sldMk cId="1212488657" sldId="261"/>
            <ac:spMk id="2" creationId="{C1C0DE4D-4E71-582A-F2BC-1E9B8728622C}"/>
          </ac:spMkLst>
        </pc:spChg>
      </pc:sldChg>
      <pc:sldChg chg="addSp modSp new mod modAnim">
        <pc:chgData name="Beth Cousland" userId="0add9dda42c7579b" providerId="LiveId" clId="{2B3F2551-0581-457B-9ABA-FEB40352141E}" dt="2024-11-11T03:51:42.353" v="3407" actId="20577"/>
        <pc:sldMkLst>
          <pc:docMk/>
          <pc:sldMk cId="3770623460" sldId="262"/>
        </pc:sldMkLst>
        <pc:spChg chg="add mod">
          <ac:chgData name="Beth Cousland" userId="0add9dda42c7579b" providerId="LiveId" clId="{2B3F2551-0581-457B-9ABA-FEB40352141E}" dt="2024-11-11T03:51:42.353" v="3407" actId="20577"/>
          <ac:spMkLst>
            <pc:docMk/>
            <pc:sldMk cId="3770623460" sldId="262"/>
            <ac:spMk id="2" creationId="{E5FA9BAB-1ED9-0888-5825-1C378C2C5623}"/>
          </ac:spMkLst>
        </pc:spChg>
      </pc:sldChg>
      <pc:sldChg chg="addSp modSp new mod modAnim">
        <pc:chgData name="Beth Cousland" userId="0add9dda42c7579b" providerId="LiveId" clId="{2B3F2551-0581-457B-9ABA-FEB40352141E}" dt="2024-11-11T16:57:04.287" v="3408" actId="20577"/>
        <pc:sldMkLst>
          <pc:docMk/>
          <pc:sldMk cId="4057802211" sldId="263"/>
        </pc:sldMkLst>
        <pc:spChg chg="add mod">
          <ac:chgData name="Beth Cousland" userId="0add9dda42c7579b" providerId="LiveId" clId="{2B3F2551-0581-457B-9ABA-FEB40352141E}" dt="2024-11-11T16:57:04.287" v="3408" actId="20577"/>
          <ac:spMkLst>
            <pc:docMk/>
            <pc:sldMk cId="4057802211" sldId="263"/>
            <ac:spMk id="3" creationId="{2D3A3A8E-E32C-D06E-8873-057749EF332B}"/>
          </ac:spMkLst>
        </pc:spChg>
        <pc:spChg chg="add mod">
          <ac:chgData name="Beth Cousland" userId="0add9dda42c7579b" providerId="LiveId" clId="{2B3F2551-0581-457B-9ABA-FEB40352141E}" dt="2024-11-10T23:51:39.950" v="2395" actId="1076"/>
          <ac:spMkLst>
            <pc:docMk/>
            <pc:sldMk cId="4057802211" sldId="263"/>
            <ac:spMk id="7" creationId="{2D7800E2-5B5D-6754-9BBE-7B67EC7419F1}"/>
          </ac:spMkLst>
        </pc:spChg>
        <pc:spChg chg="add mod">
          <ac:chgData name="Beth Cousland" userId="0add9dda42c7579b" providerId="LiveId" clId="{2B3F2551-0581-457B-9ABA-FEB40352141E}" dt="2024-11-10T23:51:46.307" v="2396" actId="1076"/>
          <ac:spMkLst>
            <pc:docMk/>
            <pc:sldMk cId="4057802211" sldId="263"/>
            <ac:spMk id="9" creationId="{FBD36B7E-57AE-8AD9-FF0F-A3BB06AEEDFD}"/>
          </ac:spMkLst>
        </pc:spChg>
        <pc:spChg chg="add mod">
          <ac:chgData name="Beth Cousland" userId="0add9dda42c7579b" providerId="LiveId" clId="{2B3F2551-0581-457B-9ABA-FEB40352141E}" dt="2024-11-10T23:51:31.887" v="2393" actId="14100"/>
          <ac:spMkLst>
            <pc:docMk/>
            <pc:sldMk cId="4057802211" sldId="263"/>
            <ac:spMk id="11" creationId="{01BA7E83-A33C-1B33-BBB2-62F62BF6D0C3}"/>
          </ac:spMkLst>
        </pc:spChg>
        <pc:spChg chg="add mod">
          <ac:chgData name="Beth Cousland" userId="0add9dda42c7579b" providerId="LiveId" clId="{2B3F2551-0581-457B-9ABA-FEB40352141E}" dt="2024-11-10T23:51:59.966" v="2399" actId="208"/>
          <ac:spMkLst>
            <pc:docMk/>
            <pc:sldMk cId="4057802211" sldId="263"/>
            <ac:spMk id="12" creationId="{3B37D550-E19B-34C6-A1FB-58F6266001F0}"/>
          </ac:spMkLst>
        </pc:spChg>
        <pc:spChg chg="add mod">
          <ac:chgData name="Beth Cousland" userId="0add9dda42c7579b" providerId="LiveId" clId="{2B3F2551-0581-457B-9ABA-FEB40352141E}" dt="2024-11-10T23:52:23.709" v="2404" actId="208"/>
          <ac:spMkLst>
            <pc:docMk/>
            <pc:sldMk cId="4057802211" sldId="263"/>
            <ac:spMk id="15" creationId="{1AAA6B75-CB34-15AF-F726-CD7F3336822E}"/>
          </ac:spMkLst>
        </pc:spChg>
        <pc:spChg chg="add mod">
          <ac:chgData name="Beth Cousland" userId="0add9dda42c7579b" providerId="LiveId" clId="{2B3F2551-0581-457B-9ABA-FEB40352141E}" dt="2024-11-10T23:52:48.012" v="2409" actId="208"/>
          <ac:spMkLst>
            <pc:docMk/>
            <pc:sldMk cId="4057802211" sldId="263"/>
            <ac:spMk id="18" creationId="{CBF2B1A1-480C-C774-2115-0640D03592FB}"/>
          </ac:spMkLst>
        </pc:spChg>
        <pc:spChg chg="add mod">
          <ac:chgData name="Beth Cousland" userId="0add9dda42c7579b" providerId="LiveId" clId="{2B3F2551-0581-457B-9ABA-FEB40352141E}" dt="2024-11-10T23:54:05.617" v="2467" actId="2711"/>
          <ac:spMkLst>
            <pc:docMk/>
            <pc:sldMk cId="4057802211" sldId="263"/>
            <ac:spMk id="24" creationId="{C920E197-C2FD-18D0-5073-2C46895FAE23}"/>
          </ac:spMkLst>
        </pc:spChg>
        <pc:spChg chg="add mod">
          <ac:chgData name="Beth Cousland" userId="0add9dda42c7579b" providerId="LiveId" clId="{2B3F2551-0581-457B-9ABA-FEB40352141E}" dt="2024-11-10T23:54:31.779" v="2471" actId="14861"/>
          <ac:spMkLst>
            <pc:docMk/>
            <pc:sldMk cId="4057802211" sldId="263"/>
            <ac:spMk id="25" creationId="{0ECE29B5-ABDC-9321-69FF-20591F3FEEE9}"/>
          </ac:spMkLst>
        </pc:spChg>
        <pc:picChg chg="add mod">
          <ac:chgData name="Beth Cousland" userId="0add9dda42c7579b" providerId="LiveId" clId="{2B3F2551-0581-457B-9ABA-FEB40352141E}" dt="2024-11-10T23:51:36.246" v="2394" actId="1076"/>
          <ac:picMkLst>
            <pc:docMk/>
            <pc:sldMk cId="4057802211" sldId="263"/>
            <ac:picMk id="5" creationId="{1DE81C42-BB1F-2983-9D5F-48BDCCF98037}"/>
          </ac:picMkLst>
        </pc:picChg>
        <pc:cxnChg chg="add mod">
          <ac:chgData name="Beth Cousland" userId="0add9dda42c7579b" providerId="LiveId" clId="{2B3F2551-0581-457B-9ABA-FEB40352141E}" dt="2024-11-10T23:52:09.218" v="2401" actId="208"/>
          <ac:cxnSpMkLst>
            <pc:docMk/>
            <pc:sldMk cId="4057802211" sldId="263"/>
            <ac:cxnSpMk id="14" creationId="{2596436A-F2D4-AFD8-F78E-4D06A4202C21}"/>
          </ac:cxnSpMkLst>
        </pc:cxnChg>
        <pc:cxnChg chg="add mod">
          <ac:chgData name="Beth Cousland" userId="0add9dda42c7579b" providerId="LiveId" clId="{2B3F2551-0581-457B-9ABA-FEB40352141E}" dt="2024-11-10T23:52:35.832" v="2406" actId="208"/>
          <ac:cxnSpMkLst>
            <pc:docMk/>
            <pc:sldMk cId="4057802211" sldId="263"/>
            <ac:cxnSpMk id="17" creationId="{FE704713-A033-E2CF-5315-19E2305E0498}"/>
          </ac:cxnSpMkLst>
        </pc:cxnChg>
        <pc:cxnChg chg="add mod">
          <ac:chgData name="Beth Cousland" userId="0add9dda42c7579b" providerId="LiveId" clId="{2B3F2551-0581-457B-9ABA-FEB40352141E}" dt="2024-11-10T23:53:10.778" v="2414" actId="14100"/>
          <ac:cxnSpMkLst>
            <pc:docMk/>
            <pc:sldMk cId="4057802211" sldId="263"/>
            <ac:cxnSpMk id="20" creationId="{BD272272-FF41-792D-45C6-F9878AE29F21}"/>
          </ac:cxnSpMkLst>
        </pc:cxnChg>
      </pc:sldChg>
      <pc:sldChg chg="addSp modSp new mod modAnim">
        <pc:chgData name="Beth Cousland" userId="0add9dda42c7579b" providerId="LiveId" clId="{2B3F2551-0581-457B-9ABA-FEB40352141E}" dt="2024-11-11T03:49:43.861" v="3394"/>
        <pc:sldMkLst>
          <pc:docMk/>
          <pc:sldMk cId="1629810454" sldId="264"/>
        </pc:sldMkLst>
        <pc:spChg chg="add mod">
          <ac:chgData name="Beth Cousland" userId="0add9dda42c7579b" providerId="LiveId" clId="{2B3F2551-0581-457B-9ABA-FEB40352141E}" dt="2024-11-10T23:56:22.445" v="2547" actId="14100"/>
          <ac:spMkLst>
            <pc:docMk/>
            <pc:sldMk cId="1629810454" sldId="264"/>
            <ac:spMk id="3" creationId="{B4431734-F8D7-B843-0A58-4525CA58D88B}"/>
          </ac:spMkLst>
        </pc:spChg>
        <pc:spChg chg="add mod">
          <ac:chgData name="Beth Cousland" userId="0add9dda42c7579b" providerId="LiveId" clId="{2B3F2551-0581-457B-9ABA-FEB40352141E}" dt="2024-11-10T23:56:41.888" v="2553" actId="1076"/>
          <ac:spMkLst>
            <pc:docMk/>
            <pc:sldMk cId="1629810454" sldId="264"/>
            <ac:spMk id="4" creationId="{52EC7EB0-E20F-56CF-0C82-77A77512D5B9}"/>
          </ac:spMkLst>
        </pc:spChg>
        <pc:picChg chg="add mod">
          <ac:chgData name="Beth Cousland" userId="0add9dda42c7579b" providerId="LiveId" clId="{2B3F2551-0581-457B-9ABA-FEB40352141E}" dt="2024-11-11T03:49:22.546" v="3390" actId="1076"/>
          <ac:picMkLst>
            <pc:docMk/>
            <pc:sldMk cId="1629810454" sldId="264"/>
            <ac:picMk id="2" creationId="{C8C843E0-3C7F-A928-5756-FD664E545C6A}"/>
          </ac:picMkLst>
        </pc:picChg>
        <pc:cxnChg chg="add mod">
          <ac:chgData name="Beth Cousland" userId="0add9dda42c7579b" providerId="LiveId" clId="{2B3F2551-0581-457B-9ABA-FEB40352141E}" dt="2024-11-10T23:56:50.186" v="2555" actId="208"/>
          <ac:cxnSpMkLst>
            <pc:docMk/>
            <pc:sldMk cId="1629810454" sldId="264"/>
            <ac:cxnSpMk id="6" creationId="{15F4B50B-D8A4-6A32-0250-FCE9C34D1CF4}"/>
          </ac:cxnSpMkLst>
        </pc:cxnChg>
        <pc:cxnChg chg="add mod">
          <ac:chgData name="Beth Cousland" userId="0add9dda42c7579b" providerId="LiveId" clId="{2B3F2551-0581-457B-9ABA-FEB40352141E}" dt="2024-11-10T23:56:59.767" v="2557" actId="208"/>
          <ac:cxnSpMkLst>
            <pc:docMk/>
            <pc:sldMk cId="1629810454" sldId="264"/>
            <ac:cxnSpMk id="8" creationId="{F2A2215E-3862-6574-1DA9-F883EE762B60}"/>
          </ac:cxnSpMkLst>
        </pc:cxnChg>
      </pc:sldChg>
      <pc:sldChg chg="addSp delSp modSp new mod modAnim">
        <pc:chgData name="Beth Cousland" userId="0add9dda42c7579b" providerId="LiveId" clId="{2B3F2551-0581-457B-9ABA-FEB40352141E}" dt="2024-11-11T00:25:37.064" v="3316"/>
        <pc:sldMkLst>
          <pc:docMk/>
          <pc:sldMk cId="818630029" sldId="265"/>
        </pc:sldMkLst>
        <pc:spChg chg="add mod">
          <ac:chgData name="Beth Cousland" userId="0add9dda42c7579b" providerId="LiveId" clId="{2B3F2551-0581-457B-9ABA-FEB40352141E}" dt="2024-11-10T23:57:53.110" v="2564" actId="14100"/>
          <ac:spMkLst>
            <pc:docMk/>
            <pc:sldMk cId="818630029" sldId="265"/>
            <ac:spMk id="3" creationId="{76D31E75-5E35-04F2-524A-3B8FCFD19852}"/>
          </ac:spMkLst>
        </pc:spChg>
        <pc:spChg chg="add del mod">
          <ac:chgData name="Beth Cousland" userId="0add9dda42c7579b" providerId="LiveId" clId="{2B3F2551-0581-457B-9ABA-FEB40352141E}" dt="2024-11-10T23:59:31.785" v="2612" actId="47"/>
          <ac:spMkLst>
            <pc:docMk/>
            <pc:sldMk cId="818630029" sldId="265"/>
            <ac:spMk id="6" creationId="{A8CF4AC2-572E-98E8-135C-083CDD51D0EE}"/>
          </ac:spMkLst>
        </pc:spChg>
        <pc:spChg chg="add mod">
          <ac:chgData name="Beth Cousland" userId="0add9dda42c7579b" providerId="LiveId" clId="{2B3F2551-0581-457B-9ABA-FEB40352141E}" dt="2024-11-10T23:59:42.770" v="2618" actId="6549"/>
          <ac:spMkLst>
            <pc:docMk/>
            <pc:sldMk cId="818630029" sldId="265"/>
            <ac:spMk id="7" creationId="{350F2DF6-DD97-1F2A-A060-00A5FE97C8F0}"/>
          </ac:spMkLst>
        </pc:spChg>
        <pc:picChg chg="add mod">
          <ac:chgData name="Beth Cousland" userId="0add9dda42c7579b" providerId="LiveId" clId="{2B3F2551-0581-457B-9ABA-FEB40352141E}" dt="2024-11-10T23:58:13.403" v="2567" actId="14100"/>
          <ac:picMkLst>
            <pc:docMk/>
            <pc:sldMk cId="818630029" sldId="265"/>
            <ac:picMk id="5" creationId="{0FC498F4-AAB4-0FC6-89BB-E1DF23406EED}"/>
          </ac:picMkLst>
        </pc:picChg>
      </pc:sldChg>
      <pc:sldChg chg="addSp modSp new mod modAnim">
        <pc:chgData name="Beth Cousland" userId="0add9dda42c7579b" providerId="LiveId" clId="{2B3F2551-0581-457B-9ABA-FEB40352141E}" dt="2024-11-11T00:26:12.886" v="3323"/>
        <pc:sldMkLst>
          <pc:docMk/>
          <pc:sldMk cId="3370454640" sldId="266"/>
        </pc:sldMkLst>
        <pc:spChg chg="add mod">
          <ac:chgData name="Beth Cousland" userId="0add9dda42c7579b" providerId="LiveId" clId="{2B3F2551-0581-457B-9ABA-FEB40352141E}" dt="2024-11-11T00:00:53.099" v="2626" actId="6549"/>
          <ac:spMkLst>
            <pc:docMk/>
            <pc:sldMk cId="3370454640" sldId="266"/>
            <ac:spMk id="3" creationId="{5B58E601-05C7-3FBA-7892-65C1883DA6B4}"/>
          </ac:spMkLst>
        </pc:spChg>
      </pc:sldChg>
      <pc:sldChg chg="addSp modSp new mod modAnim">
        <pc:chgData name="Beth Cousland" userId="0add9dda42c7579b" providerId="LiveId" clId="{2B3F2551-0581-457B-9ABA-FEB40352141E}" dt="2024-11-11T00:26:51.950" v="3334"/>
        <pc:sldMkLst>
          <pc:docMk/>
          <pc:sldMk cId="1722981730" sldId="267"/>
        </pc:sldMkLst>
        <pc:spChg chg="add mod">
          <ac:chgData name="Beth Cousland" userId="0add9dda42c7579b" providerId="LiveId" clId="{2B3F2551-0581-457B-9ABA-FEB40352141E}" dt="2024-11-11T00:04:59.732" v="2705" actId="20577"/>
          <ac:spMkLst>
            <pc:docMk/>
            <pc:sldMk cId="1722981730" sldId="267"/>
            <ac:spMk id="3" creationId="{54BF67D4-F239-62FE-5C4D-4444349921A1}"/>
          </ac:spMkLst>
        </pc:spChg>
        <pc:spChg chg="add mod">
          <ac:chgData name="Beth Cousland" userId="0add9dda42c7579b" providerId="LiveId" clId="{2B3F2551-0581-457B-9ABA-FEB40352141E}" dt="2024-11-11T00:04:51.757" v="2704" actId="1076"/>
          <ac:spMkLst>
            <pc:docMk/>
            <pc:sldMk cId="1722981730" sldId="267"/>
            <ac:spMk id="6" creationId="{75F26A46-145E-93DA-0355-8CC48BBBA057}"/>
          </ac:spMkLst>
        </pc:spChg>
        <pc:picChg chg="add mod">
          <ac:chgData name="Beth Cousland" userId="0add9dda42c7579b" providerId="LiveId" clId="{2B3F2551-0581-457B-9ABA-FEB40352141E}" dt="2024-11-11T00:02:23.976" v="2643" actId="14100"/>
          <ac:picMkLst>
            <pc:docMk/>
            <pc:sldMk cId="1722981730" sldId="267"/>
            <ac:picMk id="4" creationId="{43DCEF16-8F3E-CCF2-EB7F-9773FA770D13}"/>
          </ac:picMkLst>
        </pc:picChg>
      </pc:sldChg>
      <pc:sldChg chg="addSp modSp new mod modAnim">
        <pc:chgData name="Beth Cousland" userId="0add9dda42c7579b" providerId="LiveId" clId="{2B3F2551-0581-457B-9ABA-FEB40352141E}" dt="2024-11-11T00:27:09.033" v="3338"/>
        <pc:sldMkLst>
          <pc:docMk/>
          <pc:sldMk cId="1336687835" sldId="268"/>
        </pc:sldMkLst>
        <pc:spChg chg="add mod">
          <ac:chgData name="Beth Cousland" userId="0add9dda42c7579b" providerId="LiveId" clId="{2B3F2551-0581-457B-9ABA-FEB40352141E}" dt="2024-11-11T00:06:10.982" v="2746" actId="20577"/>
          <ac:spMkLst>
            <pc:docMk/>
            <pc:sldMk cId="1336687835" sldId="268"/>
            <ac:spMk id="3" creationId="{B8EF1345-5651-1FA0-BCB1-E7B0FF24162B}"/>
          </ac:spMkLst>
        </pc:spChg>
      </pc:sldChg>
      <pc:sldChg chg="addSp modSp new mod modAnim">
        <pc:chgData name="Beth Cousland" userId="0add9dda42c7579b" providerId="LiveId" clId="{2B3F2551-0581-457B-9ABA-FEB40352141E}" dt="2024-11-11T00:23:10.806" v="3276"/>
        <pc:sldMkLst>
          <pc:docMk/>
          <pc:sldMk cId="3275818537" sldId="269"/>
        </pc:sldMkLst>
        <pc:spChg chg="add mod">
          <ac:chgData name="Beth Cousland" userId="0add9dda42c7579b" providerId="LiveId" clId="{2B3F2551-0581-457B-9ABA-FEB40352141E}" dt="2024-11-11T00:06:48.805" v="2750" actId="14100"/>
          <ac:spMkLst>
            <pc:docMk/>
            <pc:sldMk cId="3275818537" sldId="269"/>
            <ac:spMk id="3" creationId="{4226F4F9-FA39-61EA-06E9-175498742AB1}"/>
          </ac:spMkLst>
        </pc:spChg>
        <pc:picChg chg="add mod">
          <ac:chgData name="Beth Cousland" userId="0add9dda42c7579b" providerId="LiveId" clId="{2B3F2551-0581-457B-9ABA-FEB40352141E}" dt="2024-11-11T00:07:22.818" v="2752" actId="1076"/>
          <ac:picMkLst>
            <pc:docMk/>
            <pc:sldMk cId="3275818537" sldId="269"/>
            <ac:picMk id="5" creationId="{C31957F8-7D00-391E-1FF8-A4D1B02E5C14}"/>
          </ac:picMkLst>
        </pc:picChg>
      </pc:sldChg>
      <pc:sldChg chg="addSp modSp new mod modAnim">
        <pc:chgData name="Beth Cousland" userId="0add9dda42c7579b" providerId="LiveId" clId="{2B3F2551-0581-457B-9ABA-FEB40352141E}" dt="2024-11-11T16:59:22.982" v="3409" actId="6549"/>
        <pc:sldMkLst>
          <pc:docMk/>
          <pc:sldMk cId="382050567" sldId="270"/>
        </pc:sldMkLst>
        <pc:spChg chg="add mod">
          <ac:chgData name="Beth Cousland" userId="0add9dda42c7579b" providerId="LiveId" clId="{2B3F2551-0581-457B-9ABA-FEB40352141E}" dt="2024-11-11T00:10:03.538" v="2790" actId="20577"/>
          <ac:spMkLst>
            <pc:docMk/>
            <pc:sldMk cId="382050567" sldId="270"/>
            <ac:spMk id="3" creationId="{EC7938C0-2446-A0A5-E70E-657D7AF77370}"/>
          </ac:spMkLst>
        </pc:spChg>
        <pc:spChg chg="add mod">
          <ac:chgData name="Beth Cousland" userId="0add9dda42c7579b" providerId="LiveId" clId="{2B3F2551-0581-457B-9ABA-FEB40352141E}" dt="2024-11-11T16:59:22.982" v="3409" actId="6549"/>
          <ac:spMkLst>
            <pc:docMk/>
            <pc:sldMk cId="382050567" sldId="270"/>
            <ac:spMk id="7" creationId="{8972877F-739E-3B35-90F6-7A050A81FCD3}"/>
          </ac:spMkLst>
        </pc:spChg>
        <pc:picChg chg="add mod">
          <ac:chgData name="Beth Cousland" userId="0add9dda42c7579b" providerId="LiveId" clId="{2B3F2551-0581-457B-9ABA-FEB40352141E}" dt="2024-11-11T00:08:50.998" v="2762" actId="14100"/>
          <ac:picMkLst>
            <pc:docMk/>
            <pc:sldMk cId="382050567" sldId="270"/>
            <ac:picMk id="5" creationId="{E026A729-99D4-882B-FBFB-5F2F3596F4A6}"/>
          </ac:picMkLst>
        </pc:picChg>
      </pc:sldChg>
      <pc:sldChg chg="addSp modSp new mod modAnim">
        <pc:chgData name="Beth Cousland" userId="0add9dda42c7579b" providerId="LiveId" clId="{2B3F2551-0581-457B-9ABA-FEB40352141E}" dt="2024-11-11T00:28:30.733" v="3386" actId="20577"/>
        <pc:sldMkLst>
          <pc:docMk/>
          <pc:sldMk cId="303701273" sldId="271"/>
        </pc:sldMkLst>
        <pc:spChg chg="add mod">
          <ac:chgData name="Beth Cousland" userId="0add9dda42c7579b" providerId="LiveId" clId="{2B3F2551-0581-457B-9ABA-FEB40352141E}" dt="2024-11-11T00:28:30.733" v="3386" actId="20577"/>
          <ac:spMkLst>
            <pc:docMk/>
            <pc:sldMk cId="303701273" sldId="271"/>
            <ac:spMk id="2" creationId="{7D50F877-D8BC-E9A6-926D-E0E58651B52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15EEE-2857-541F-1023-DA133CFBA6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19F07A-0E90-EC6B-10A5-B4EE01B163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C9982A-A129-5FAF-2C96-B80A2845013D}"/>
              </a:ext>
            </a:extLst>
          </p:cNvPr>
          <p:cNvSpPr>
            <a:spLocks noGrp="1"/>
          </p:cNvSpPr>
          <p:nvPr>
            <p:ph type="dt" sz="half" idx="10"/>
          </p:nvPr>
        </p:nvSpPr>
        <p:spPr/>
        <p:txBody>
          <a:bodyPr/>
          <a:lstStyle/>
          <a:p>
            <a:fld id="{686BD7AE-CA5B-4316-A338-D4CEC6FB6C8E}" type="datetimeFigureOut">
              <a:rPr lang="en-US" smtClean="0"/>
              <a:t>11/11/2024</a:t>
            </a:fld>
            <a:endParaRPr lang="en-US"/>
          </a:p>
        </p:txBody>
      </p:sp>
      <p:sp>
        <p:nvSpPr>
          <p:cNvPr id="5" name="Footer Placeholder 4">
            <a:extLst>
              <a:ext uri="{FF2B5EF4-FFF2-40B4-BE49-F238E27FC236}">
                <a16:creationId xmlns:a16="http://schemas.microsoft.com/office/drawing/2014/main" id="{0D8B4DB0-9696-9C83-8692-DD46C547E1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3A640A-F09D-B66E-C997-F120B3F7E7D0}"/>
              </a:ext>
            </a:extLst>
          </p:cNvPr>
          <p:cNvSpPr>
            <a:spLocks noGrp="1"/>
          </p:cNvSpPr>
          <p:nvPr>
            <p:ph type="sldNum" sz="quarter" idx="12"/>
          </p:nvPr>
        </p:nvSpPr>
        <p:spPr/>
        <p:txBody>
          <a:bodyPr/>
          <a:lstStyle/>
          <a:p>
            <a:fld id="{5BE8AC4C-A9F5-4380-9876-78282B7C845E}" type="slidenum">
              <a:rPr lang="en-US" smtClean="0"/>
              <a:t>‹#›</a:t>
            </a:fld>
            <a:endParaRPr lang="en-US"/>
          </a:p>
        </p:txBody>
      </p:sp>
    </p:spTree>
    <p:extLst>
      <p:ext uri="{BB962C8B-B14F-4D97-AF65-F5344CB8AC3E}">
        <p14:creationId xmlns:p14="http://schemas.microsoft.com/office/powerpoint/2010/main" val="2909072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8189B-683F-A44B-11C4-548D8E0757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237F7C-DFFD-01F9-5A47-0384A3BC76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6CA1D4-1E01-E5F4-CB08-63E5885B506F}"/>
              </a:ext>
            </a:extLst>
          </p:cNvPr>
          <p:cNvSpPr>
            <a:spLocks noGrp="1"/>
          </p:cNvSpPr>
          <p:nvPr>
            <p:ph type="dt" sz="half" idx="10"/>
          </p:nvPr>
        </p:nvSpPr>
        <p:spPr/>
        <p:txBody>
          <a:bodyPr/>
          <a:lstStyle/>
          <a:p>
            <a:fld id="{686BD7AE-CA5B-4316-A338-D4CEC6FB6C8E}" type="datetimeFigureOut">
              <a:rPr lang="en-US" smtClean="0"/>
              <a:t>11/11/2024</a:t>
            </a:fld>
            <a:endParaRPr lang="en-US"/>
          </a:p>
        </p:txBody>
      </p:sp>
      <p:sp>
        <p:nvSpPr>
          <p:cNvPr id="5" name="Footer Placeholder 4">
            <a:extLst>
              <a:ext uri="{FF2B5EF4-FFF2-40B4-BE49-F238E27FC236}">
                <a16:creationId xmlns:a16="http://schemas.microsoft.com/office/drawing/2014/main" id="{DF8A0C84-46E2-8D53-5DEE-2CA5F4B08C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F62E19-1E1C-DB6E-F4D4-EC36CB3277EC}"/>
              </a:ext>
            </a:extLst>
          </p:cNvPr>
          <p:cNvSpPr>
            <a:spLocks noGrp="1"/>
          </p:cNvSpPr>
          <p:nvPr>
            <p:ph type="sldNum" sz="quarter" idx="12"/>
          </p:nvPr>
        </p:nvSpPr>
        <p:spPr/>
        <p:txBody>
          <a:bodyPr/>
          <a:lstStyle/>
          <a:p>
            <a:fld id="{5BE8AC4C-A9F5-4380-9876-78282B7C845E}" type="slidenum">
              <a:rPr lang="en-US" smtClean="0"/>
              <a:t>‹#›</a:t>
            </a:fld>
            <a:endParaRPr lang="en-US"/>
          </a:p>
        </p:txBody>
      </p:sp>
    </p:spTree>
    <p:extLst>
      <p:ext uri="{BB962C8B-B14F-4D97-AF65-F5344CB8AC3E}">
        <p14:creationId xmlns:p14="http://schemas.microsoft.com/office/powerpoint/2010/main" val="4100828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F70399-7B15-B88F-2C95-471044C7FD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F32B49-BA9B-329F-FCAB-AAB76679B8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862412-E65D-1769-03CC-A89E6210F3BF}"/>
              </a:ext>
            </a:extLst>
          </p:cNvPr>
          <p:cNvSpPr>
            <a:spLocks noGrp="1"/>
          </p:cNvSpPr>
          <p:nvPr>
            <p:ph type="dt" sz="half" idx="10"/>
          </p:nvPr>
        </p:nvSpPr>
        <p:spPr/>
        <p:txBody>
          <a:bodyPr/>
          <a:lstStyle/>
          <a:p>
            <a:fld id="{686BD7AE-CA5B-4316-A338-D4CEC6FB6C8E}" type="datetimeFigureOut">
              <a:rPr lang="en-US" smtClean="0"/>
              <a:t>11/11/2024</a:t>
            </a:fld>
            <a:endParaRPr lang="en-US"/>
          </a:p>
        </p:txBody>
      </p:sp>
      <p:sp>
        <p:nvSpPr>
          <p:cNvPr id="5" name="Footer Placeholder 4">
            <a:extLst>
              <a:ext uri="{FF2B5EF4-FFF2-40B4-BE49-F238E27FC236}">
                <a16:creationId xmlns:a16="http://schemas.microsoft.com/office/drawing/2014/main" id="{BE23CB14-1CB4-F49B-2BD6-D596FBCE1F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34715B-C67F-72A7-BD08-66039CCBAA0E}"/>
              </a:ext>
            </a:extLst>
          </p:cNvPr>
          <p:cNvSpPr>
            <a:spLocks noGrp="1"/>
          </p:cNvSpPr>
          <p:nvPr>
            <p:ph type="sldNum" sz="quarter" idx="12"/>
          </p:nvPr>
        </p:nvSpPr>
        <p:spPr/>
        <p:txBody>
          <a:bodyPr/>
          <a:lstStyle/>
          <a:p>
            <a:fld id="{5BE8AC4C-A9F5-4380-9876-78282B7C845E}" type="slidenum">
              <a:rPr lang="en-US" smtClean="0"/>
              <a:t>‹#›</a:t>
            </a:fld>
            <a:endParaRPr lang="en-US"/>
          </a:p>
        </p:txBody>
      </p:sp>
    </p:spTree>
    <p:extLst>
      <p:ext uri="{BB962C8B-B14F-4D97-AF65-F5344CB8AC3E}">
        <p14:creationId xmlns:p14="http://schemas.microsoft.com/office/powerpoint/2010/main" val="3272735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7EB7F-C759-2D01-5870-9ECD708D27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12941E-D2E9-1C4F-81AA-2D5DA74150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BE1AF3-BFFE-F157-908C-489321ED7486}"/>
              </a:ext>
            </a:extLst>
          </p:cNvPr>
          <p:cNvSpPr>
            <a:spLocks noGrp="1"/>
          </p:cNvSpPr>
          <p:nvPr>
            <p:ph type="dt" sz="half" idx="10"/>
          </p:nvPr>
        </p:nvSpPr>
        <p:spPr/>
        <p:txBody>
          <a:bodyPr/>
          <a:lstStyle/>
          <a:p>
            <a:fld id="{686BD7AE-CA5B-4316-A338-D4CEC6FB6C8E}" type="datetimeFigureOut">
              <a:rPr lang="en-US" smtClean="0"/>
              <a:t>11/11/2024</a:t>
            </a:fld>
            <a:endParaRPr lang="en-US"/>
          </a:p>
        </p:txBody>
      </p:sp>
      <p:sp>
        <p:nvSpPr>
          <p:cNvPr id="5" name="Footer Placeholder 4">
            <a:extLst>
              <a:ext uri="{FF2B5EF4-FFF2-40B4-BE49-F238E27FC236}">
                <a16:creationId xmlns:a16="http://schemas.microsoft.com/office/drawing/2014/main" id="{AA878AEE-BD31-B849-30A7-9B51B250D2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AE8A91-4D83-AFBD-31FA-CB893DD5599B}"/>
              </a:ext>
            </a:extLst>
          </p:cNvPr>
          <p:cNvSpPr>
            <a:spLocks noGrp="1"/>
          </p:cNvSpPr>
          <p:nvPr>
            <p:ph type="sldNum" sz="quarter" idx="12"/>
          </p:nvPr>
        </p:nvSpPr>
        <p:spPr/>
        <p:txBody>
          <a:bodyPr/>
          <a:lstStyle/>
          <a:p>
            <a:fld id="{5BE8AC4C-A9F5-4380-9876-78282B7C845E}" type="slidenum">
              <a:rPr lang="en-US" smtClean="0"/>
              <a:t>‹#›</a:t>
            </a:fld>
            <a:endParaRPr lang="en-US"/>
          </a:p>
        </p:txBody>
      </p:sp>
    </p:spTree>
    <p:extLst>
      <p:ext uri="{BB962C8B-B14F-4D97-AF65-F5344CB8AC3E}">
        <p14:creationId xmlns:p14="http://schemas.microsoft.com/office/powerpoint/2010/main" val="474914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AFA31-9460-3A99-A62D-D8F755E7EC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15FB7F-D649-AE3B-CBC8-7BB1F4FA899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71815C-9D56-29CB-BC6E-588418232EC1}"/>
              </a:ext>
            </a:extLst>
          </p:cNvPr>
          <p:cNvSpPr>
            <a:spLocks noGrp="1"/>
          </p:cNvSpPr>
          <p:nvPr>
            <p:ph type="dt" sz="half" idx="10"/>
          </p:nvPr>
        </p:nvSpPr>
        <p:spPr/>
        <p:txBody>
          <a:bodyPr/>
          <a:lstStyle/>
          <a:p>
            <a:fld id="{686BD7AE-CA5B-4316-A338-D4CEC6FB6C8E}" type="datetimeFigureOut">
              <a:rPr lang="en-US" smtClean="0"/>
              <a:t>11/11/2024</a:t>
            </a:fld>
            <a:endParaRPr lang="en-US"/>
          </a:p>
        </p:txBody>
      </p:sp>
      <p:sp>
        <p:nvSpPr>
          <p:cNvPr id="5" name="Footer Placeholder 4">
            <a:extLst>
              <a:ext uri="{FF2B5EF4-FFF2-40B4-BE49-F238E27FC236}">
                <a16:creationId xmlns:a16="http://schemas.microsoft.com/office/drawing/2014/main" id="{078FAAD7-B027-A8AE-E10B-B353273B47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25DF0-67BE-74F9-F02F-DD863EF1AEAF}"/>
              </a:ext>
            </a:extLst>
          </p:cNvPr>
          <p:cNvSpPr>
            <a:spLocks noGrp="1"/>
          </p:cNvSpPr>
          <p:nvPr>
            <p:ph type="sldNum" sz="quarter" idx="12"/>
          </p:nvPr>
        </p:nvSpPr>
        <p:spPr/>
        <p:txBody>
          <a:bodyPr/>
          <a:lstStyle/>
          <a:p>
            <a:fld id="{5BE8AC4C-A9F5-4380-9876-78282B7C845E}" type="slidenum">
              <a:rPr lang="en-US" smtClean="0"/>
              <a:t>‹#›</a:t>
            </a:fld>
            <a:endParaRPr lang="en-US"/>
          </a:p>
        </p:txBody>
      </p:sp>
    </p:spTree>
    <p:extLst>
      <p:ext uri="{BB962C8B-B14F-4D97-AF65-F5344CB8AC3E}">
        <p14:creationId xmlns:p14="http://schemas.microsoft.com/office/powerpoint/2010/main" val="2703230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DF478-48A4-9736-5EB0-959260E57E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F6EB92-16FC-87AE-7BCA-5E2C4A0C5F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592942-9E27-FC6F-0D3D-92E13736F4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46F0DB-E613-C8D8-8813-5F5184D47BC7}"/>
              </a:ext>
            </a:extLst>
          </p:cNvPr>
          <p:cNvSpPr>
            <a:spLocks noGrp="1"/>
          </p:cNvSpPr>
          <p:nvPr>
            <p:ph type="dt" sz="half" idx="10"/>
          </p:nvPr>
        </p:nvSpPr>
        <p:spPr/>
        <p:txBody>
          <a:bodyPr/>
          <a:lstStyle/>
          <a:p>
            <a:fld id="{686BD7AE-CA5B-4316-A338-D4CEC6FB6C8E}" type="datetimeFigureOut">
              <a:rPr lang="en-US" smtClean="0"/>
              <a:t>11/11/2024</a:t>
            </a:fld>
            <a:endParaRPr lang="en-US"/>
          </a:p>
        </p:txBody>
      </p:sp>
      <p:sp>
        <p:nvSpPr>
          <p:cNvPr id="6" name="Footer Placeholder 5">
            <a:extLst>
              <a:ext uri="{FF2B5EF4-FFF2-40B4-BE49-F238E27FC236}">
                <a16:creationId xmlns:a16="http://schemas.microsoft.com/office/drawing/2014/main" id="{7C9A057D-F9D2-CD42-6677-8EB1C1A741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ACAB7B-A84D-3FEF-BEAD-0C465B25B8BE}"/>
              </a:ext>
            </a:extLst>
          </p:cNvPr>
          <p:cNvSpPr>
            <a:spLocks noGrp="1"/>
          </p:cNvSpPr>
          <p:nvPr>
            <p:ph type="sldNum" sz="quarter" idx="12"/>
          </p:nvPr>
        </p:nvSpPr>
        <p:spPr/>
        <p:txBody>
          <a:bodyPr/>
          <a:lstStyle/>
          <a:p>
            <a:fld id="{5BE8AC4C-A9F5-4380-9876-78282B7C845E}" type="slidenum">
              <a:rPr lang="en-US" smtClean="0"/>
              <a:t>‹#›</a:t>
            </a:fld>
            <a:endParaRPr lang="en-US"/>
          </a:p>
        </p:txBody>
      </p:sp>
    </p:spTree>
    <p:extLst>
      <p:ext uri="{BB962C8B-B14F-4D97-AF65-F5344CB8AC3E}">
        <p14:creationId xmlns:p14="http://schemas.microsoft.com/office/powerpoint/2010/main" val="134032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B9F5A-1B57-02C7-1A27-3B44CE3A49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71623A-5235-BA0C-9250-D15F7D8B62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1AB761-D15C-13BA-DF83-BF5FB6DE1B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42CBA6-7DD6-14AC-67E1-A8CC6AAC87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746B62-1B0D-1158-5108-6EDC9DD5F5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E639AB-5C7A-DEF5-29F9-65833AD4E33E}"/>
              </a:ext>
            </a:extLst>
          </p:cNvPr>
          <p:cNvSpPr>
            <a:spLocks noGrp="1"/>
          </p:cNvSpPr>
          <p:nvPr>
            <p:ph type="dt" sz="half" idx="10"/>
          </p:nvPr>
        </p:nvSpPr>
        <p:spPr/>
        <p:txBody>
          <a:bodyPr/>
          <a:lstStyle/>
          <a:p>
            <a:fld id="{686BD7AE-CA5B-4316-A338-D4CEC6FB6C8E}" type="datetimeFigureOut">
              <a:rPr lang="en-US" smtClean="0"/>
              <a:t>11/11/2024</a:t>
            </a:fld>
            <a:endParaRPr lang="en-US"/>
          </a:p>
        </p:txBody>
      </p:sp>
      <p:sp>
        <p:nvSpPr>
          <p:cNvPr id="8" name="Footer Placeholder 7">
            <a:extLst>
              <a:ext uri="{FF2B5EF4-FFF2-40B4-BE49-F238E27FC236}">
                <a16:creationId xmlns:a16="http://schemas.microsoft.com/office/drawing/2014/main" id="{5601243B-246A-78B6-4716-A0DCEDB55D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F20EC5-3FC2-CCE8-36C7-110F2B6A071A}"/>
              </a:ext>
            </a:extLst>
          </p:cNvPr>
          <p:cNvSpPr>
            <a:spLocks noGrp="1"/>
          </p:cNvSpPr>
          <p:nvPr>
            <p:ph type="sldNum" sz="quarter" idx="12"/>
          </p:nvPr>
        </p:nvSpPr>
        <p:spPr/>
        <p:txBody>
          <a:bodyPr/>
          <a:lstStyle/>
          <a:p>
            <a:fld id="{5BE8AC4C-A9F5-4380-9876-78282B7C845E}" type="slidenum">
              <a:rPr lang="en-US" smtClean="0"/>
              <a:t>‹#›</a:t>
            </a:fld>
            <a:endParaRPr lang="en-US"/>
          </a:p>
        </p:txBody>
      </p:sp>
    </p:spTree>
    <p:extLst>
      <p:ext uri="{BB962C8B-B14F-4D97-AF65-F5344CB8AC3E}">
        <p14:creationId xmlns:p14="http://schemas.microsoft.com/office/powerpoint/2010/main" val="1783558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56BD0-D4ED-2714-E3EC-A265886411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942998-9081-8C9A-31C5-D7673988D597}"/>
              </a:ext>
            </a:extLst>
          </p:cNvPr>
          <p:cNvSpPr>
            <a:spLocks noGrp="1"/>
          </p:cNvSpPr>
          <p:nvPr>
            <p:ph type="dt" sz="half" idx="10"/>
          </p:nvPr>
        </p:nvSpPr>
        <p:spPr/>
        <p:txBody>
          <a:bodyPr/>
          <a:lstStyle/>
          <a:p>
            <a:fld id="{686BD7AE-CA5B-4316-A338-D4CEC6FB6C8E}" type="datetimeFigureOut">
              <a:rPr lang="en-US" smtClean="0"/>
              <a:t>11/11/2024</a:t>
            </a:fld>
            <a:endParaRPr lang="en-US"/>
          </a:p>
        </p:txBody>
      </p:sp>
      <p:sp>
        <p:nvSpPr>
          <p:cNvPr id="4" name="Footer Placeholder 3">
            <a:extLst>
              <a:ext uri="{FF2B5EF4-FFF2-40B4-BE49-F238E27FC236}">
                <a16:creationId xmlns:a16="http://schemas.microsoft.com/office/drawing/2014/main" id="{7E7C3463-D591-7240-44AA-CDFE79B5A7D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6FDE04-C113-2410-1C9F-B845945DEA1A}"/>
              </a:ext>
            </a:extLst>
          </p:cNvPr>
          <p:cNvSpPr>
            <a:spLocks noGrp="1"/>
          </p:cNvSpPr>
          <p:nvPr>
            <p:ph type="sldNum" sz="quarter" idx="12"/>
          </p:nvPr>
        </p:nvSpPr>
        <p:spPr/>
        <p:txBody>
          <a:bodyPr/>
          <a:lstStyle/>
          <a:p>
            <a:fld id="{5BE8AC4C-A9F5-4380-9876-78282B7C845E}" type="slidenum">
              <a:rPr lang="en-US" smtClean="0"/>
              <a:t>‹#›</a:t>
            </a:fld>
            <a:endParaRPr lang="en-US"/>
          </a:p>
        </p:txBody>
      </p:sp>
    </p:spTree>
    <p:extLst>
      <p:ext uri="{BB962C8B-B14F-4D97-AF65-F5344CB8AC3E}">
        <p14:creationId xmlns:p14="http://schemas.microsoft.com/office/powerpoint/2010/main" val="1845639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98358A-2CC8-2A8B-7285-FECB41D48EDC}"/>
              </a:ext>
            </a:extLst>
          </p:cNvPr>
          <p:cNvSpPr>
            <a:spLocks noGrp="1"/>
          </p:cNvSpPr>
          <p:nvPr>
            <p:ph type="dt" sz="half" idx="10"/>
          </p:nvPr>
        </p:nvSpPr>
        <p:spPr/>
        <p:txBody>
          <a:bodyPr/>
          <a:lstStyle/>
          <a:p>
            <a:fld id="{686BD7AE-CA5B-4316-A338-D4CEC6FB6C8E}" type="datetimeFigureOut">
              <a:rPr lang="en-US" smtClean="0"/>
              <a:t>11/11/2024</a:t>
            </a:fld>
            <a:endParaRPr lang="en-US"/>
          </a:p>
        </p:txBody>
      </p:sp>
      <p:sp>
        <p:nvSpPr>
          <p:cNvPr id="3" name="Footer Placeholder 2">
            <a:extLst>
              <a:ext uri="{FF2B5EF4-FFF2-40B4-BE49-F238E27FC236}">
                <a16:creationId xmlns:a16="http://schemas.microsoft.com/office/drawing/2014/main" id="{708867FA-B672-B8E3-A8C3-AE09086A4E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307A85-903A-858C-E066-D3EF2093C839}"/>
              </a:ext>
            </a:extLst>
          </p:cNvPr>
          <p:cNvSpPr>
            <a:spLocks noGrp="1"/>
          </p:cNvSpPr>
          <p:nvPr>
            <p:ph type="sldNum" sz="quarter" idx="12"/>
          </p:nvPr>
        </p:nvSpPr>
        <p:spPr/>
        <p:txBody>
          <a:bodyPr/>
          <a:lstStyle/>
          <a:p>
            <a:fld id="{5BE8AC4C-A9F5-4380-9876-78282B7C845E}" type="slidenum">
              <a:rPr lang="en-US" smtClean="0"/>
              <a:t>‹#›</a:t>
            </a:fld>
            <a:endParaRPr lang="en-US"/>
          </a:p>
        </p:txBody>
      </p:sp>
    </p:spTree>
    <p:extLst>
      <p:ext uri="{BB962C8B-B14F-4D97-AF65-F5344CB8AC3E}">
        <p14:creationId xmlns:p14="http://schemas.microsoft.com/office/powerpoint/2010/main" val="28946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98038-6DB2-2F16-A287-CE4EFD9E16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C59FEF-65D3-4C0C-D8F9-1D164FE66D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37CE0A-075A-88D1-C04E-0CAD86EEA7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CA4F89-0420-2A82-7671-49DF16D008AC}"/>
              </a:ext>
            </a:extLst>
          </p:cNvPr>
          <p:cNvSpPr>
            <a:spLocks noGrp="1"/>
          </p:cNvSpPr>
          <p:nvPr>
            <p:ph type="dt" sz="half" idx="10"/>
          </p:nvPr>
        </p:nvSpPr>
        <p:spPr/>
        <p:txBody>
          <a:bodyPr/>
          <a:lstStyle/>
          <a:p>
            <a:fld id="{686BD7AE-CA5B-4316-A338-D4CEC6FB6C8E}" type="datetimeFigureOut">
              <a:rPr lang="en-US" smtClean="0"/>
              <a:t>11/11/2024</a:t>
            </a:fld>
            <a:endParaRPr lang="en-US"/>
          </a:p>
        </p:txBody>
      </p:sp>
      <p:sp>
        <p:nvSpPr>
          <p:cNvPr id="6" name="Footer Placeholder 5">
            <a:extLst>
              <a:ext uri="{FF2B5EF4-FFF2-40B4-BE49-F238E27FC236}">
                <a16:creationId xmlns:a16="http://schemas.microsoft.com/office/drawing/2014/main" id="{17406F01-2962-F41E-DD1E-F48C1FD9ED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B97D39-EBD0-CD5B-8A31-F6609B635BF3}"/>
              </a:ext>
            </a:extLst>
          </p:cNvPr>
          <p:cNvSpPr>
            <a:spLocks noGrp="1"/>
          </p:cNvSpPr>
          <p:nvPr>
            <p:ph type="sldNum" sz="quarter" idx="12"/>
          </p:nvPr>
        </p:nvSpPr>
        <p:spPr/>
        <p:txBody>
          <a:bodyPr/>
          <a:lstStyle/>
          <a:p>
            <a:fld id="{5BE8AC4C-A9F5-4380-9876-78282B7C845E}" type="slidenum">
              <a:rPr lang="en-US" smtClean="0"/>
              <a:t>‹#›</a:t>
            </a:fld>
            <a:endParaRPr lang="en-US"/>
          </a:p>
        </p:txBody>
      </p:sp>
    </p:spTree>
    <p:extLst>
      <p:ext uri="{BB962C8B-B14F-4D97-AF65-F5344CB8AC3E}">
        <p14:creationId xmlns:p14="http://schemas.microsoft.com/office/powerpoint/2010/main" val="77280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2712B-4ECF-3DA6-B6A0-C2995A550D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965868B-2BD1-1DDD-11F5-65F18CCE41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58EEB5-B5BB-6D64-2127-E106FB1A3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D0A513-2EB7-EFEF-C11F-0177C84CBE92}"/>
              </a:ext>
            </a:extLst>
          </p:cNvPr>
          <p:cNvSpPr>
            <a:spLocks noGrp="1"/>
          </p:cNvSpPr>
          <p:nvPr>
            <p:ph type="dt" sz="half" idx="10"/>
          </p:nvPr>
        </p:nvSpPr>
        <p:spPr/>
        <p:txBody>
          <a:bodyPr/>
          <a:lstStyle/>
          <a:p>
            <a:fld id="{686BD7AE-CA5B-4316-A338-D4CEC6FB6C8E}" type="datetimeFigureOut">
              <a:rPr lang="en-US" smtClean="0"/>
              <a:t>11/11/2024</a:t>
            </a:fld>
            <a:endParaRPr lang="en-US"/>
          </a:p>
        </p:txBody>
      </p:sp>
      <p:sp>
        <p:nvSpPr>
          <p:cNvPr id="6" name="Footer Placeholder 5">
            <a:extLst>
              <a:ext uri="{FF2B5EF4-FFF2-40B4-BE49-F238E27FC236}">
                <a16:creationId xmlns:a16="http://schemas.microsoft.com/office/drawing/2014/main" id="{AD19B536-A058-C877-0775-DCCDAD2753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C4DED7-73C0-C402-684E-302DDC6BAF3F}"/>
              </a:ext>
            </a:extLst>
          </p:cNvPr>
          <p:cNvSpPr>
            <a:spLocks noGrp="1"/>
          </p:cNvSpPr>
          <p:nvPr>
            <p:ph type="sldNum" sz="quarter" idx="12"/>
          </p:nvPr>
        </p:nvSpPr>
        <p:spPr/>
        <p:txBody>
          <a:bodyPr/>
          <a:lstStyle/>
          <a:p>
            <a:fld id="{5BE8AC4C-A9F5-4380-9876-78282B7C845E}" type="slidenum">
              <a:rPr lang="en-US" smtClean="0"/>
              <a:t>‹#›</a:t>
            </a:fld>
            <a:endParaRPr lang="en-US"/>
          </a:p>
        </p:txBody>
      </p:sp>
    </p:spTree>
    <p:extLst>
      <p:ext uri="{BB962C8B-B14F-4D97-AF65-F5344CB8AC3E}">
        <p14:creationId xmlns:p14="http://schemas.microsoft.com/office/powerpoint/2010/main" val="2121397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486FCD-71CD-B6D8-2B1E-4EAFC53813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BF447F-E9A8-A112-683E-9CBB3AD448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95875D-38E7-DAB6-5A10-FDA6750F82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86BD7AE-CA5B-4316-A338-D4CEC6FB6C8E}" type="datetimeFigureOut">
              <a:rPr lang="en-US" smtClean="0"/>
              <a:t>11/11/2024</a:t>
            </a:fld>
            <a:endParaRPr lang="en-US"/>
          </a:p>
        </p:txBody>
      </p:sp>
      <p:sp>
        <p:nvSpPr>
          <p:cNvPr id="5" name="Footer Placeholder 4">
            <a:extLst>
              <a:ext uri="{FF2B5EF4-FFF2-40B4-BE49-F238E27FC236}">
                <a16:creationId xmlns:a16="http://schemas.microsoft.com/office/drawing/2014/main" id="{3900C13C-571C-2F86-90AD-F22B986B14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609F968-EEA3-CE8E-2253-576714881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BE8AC4C-A9F5-4380-9876-78282B7C845E}" type="slidenum">
              <a:rPr lang="en-US" smtClean="0"/>
              <a:t>‹#›</a:t>
            </a:fld>
            <a:endParaRPr lang="en-US"/>
          </a:p>
        </p:txBody>
      </p:sp>
    </p:spTree>
    <p:extLst>
      <p:ext uri="{BB962C8B-B14F-4D97-AF65-F5344CB8AC3E}">
        <p14:creationId xmlns:p14="http://schemas.microsoft.com/office/powerpoint/2010/main" val="703135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7.xml"/><Relationship Id="rId4" Type="http://schemas.openxmlformats.org/officeDocument/2006/relationships/image" Target="../media/image2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5B7F2-48F7-AA27-F93F-61EE4769345A}"/>
              </a:ext>
            </a:extLst>
          </p:cNvPr>
          <p:cNvSpPr>
            <a:spLocks noGrp="1"/>
          </p:cNvSpPr>
          <p:nvPr>
            <p:ph type="ctrTitle"/>
          </p:nvPr>
        </p:nvSpPr>
        <p:spPr/>
        <p:txBody>
          <a:bodyPr/>
          <a:lstStyle/>
          <a:p>
            <a:r>
              <a:rPr lang="en-US" dirty="0"/>
              <a:t>Green’s Theorem</a:t>
            </a:r>
          </a:p>
        </p:txBody>
      </p:sp>
      <p:sp>
        <p:nvSpPr>
          <p:cNvPr id="3" name="Subtitle 2">
            <a:extLst>
              <a:ext uri="{FF2B5EF4-FFF2-40B4-BE49-F238E27FC236}">
                <a16:creationId xmlns:a16="http://schemas.microsoft.com/office/drawing/2014/main" id="{250F33F6-2B22-72F0-E5FD-A95F67F9090F}"/>
              </a:ext>
            </a:extLst>
          </p:cNvPr>
          <p:cNvSpPr>
            <a:spLocks noGrp="1"/>
          </p:cNvSpPr>
          <p:nvPr>
            <p:ph type="subTitle" idx="1"/>
          </p:nvPr>
        </p:nvSpPr>
        <p:spPr/>
        <p:txBody>
          <a:bodyPr/>
          <a:lstStyle/>
          <a:p>
            <a:r>
              <a:rPr lang="en-US" dirty="0"/>
              <a:t>Scott Surgent</a:t>
            </a:r>
          </a:p>
        </p:txBody>
      </p:sp>
    </p:spTree>
    <p:extLst>
      <p:ext uri="{BB962C8B-B14F-4D97-AF65-F5344CB8AC3E}">
        <p14:creationId xmlns:p14="http://schemas.microsoft.com/office/powerpoint/2010/main" val="157769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4431734-F8D7-B843-0A58-4525CA58D88B}"/>
                  </a:ext>
                </a:extLst>
              </p:cNvPr>
              <p:cNvSpPr txBox="1"/>
              <p:nvPr/>
            </p:nvSpPr>
            <p:spPr>
              <a:xfrm>
                <a:off x="301213" y="322730"/>
                <a:ext cx="9563549" cy="5531771"/>
              </a:xfrm>
              <a:prstGeom prst="rect">
                <a:avLst/>
              </a:prstGeom>
              <a:noFill/>
            </p:spPr>
            <p:txBody>
              <a:bodyPr wrap="square">
                <a:spAutoFit/>
              </a:bodyPr>
              <a:lstStyle/>
              <a:p>
                <a:pPr marL="0" marR="0"/>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Using Green’s Theorem, we find the curl:</a:t>
                </a:r>
                <a:endParaRPr lang="en-US"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endParaRPr lang="en-US"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14:m>
                  <m:oMathPara xmlns:m="http://schemas.openxmlformats.org/officeDocument/2006/math">
                    <m:oMathParaPr>
                      <m:jc m:val="centerGroup"/>
                    </m:oMathParaPr>
                    <m:oMath xmlns:m="http://schemas.openxmlformats.org/officeDocument/2006/math">
                      <m:sSub>
                        <m:sSubPr>
                          <m:ctrlPr>
                            <a:rPr lang="en-US" i="1">
                              <a:effectLst/>
                              <a:latin typeface="Cambria Math" panose="02040503050406030204" pitchFamily="18" charset="0"/>
                              <a:ea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rPr>
                            <m:t>𝑁</m:t>
                          </m:r>
                        </m:e>
                        <m:sub>
                          <m:r>
                            <a:rPr lang="en-US" i="1">
                              <a:effectLst/>
                              <a:latin typeface="Cambria Math" panose="02040503050406030204" pitchFamily="18" charset="0"/>
                              <a:ea typeface="Times New Roman" panose="02020603050405020304" pitchFamily="18" charset="0"/>
                            </a:rPr>
                            <m:t>𝑥</m:t>
                          </m:r>
                        </m:sub>
                      </m:sSub>
                      <m:r>
                        <a:rPr lang="en-US" i="1">
                          <a:effectLst/>
                          <a:latin typeface="Cambria Math" panose="02040503050406030204" pitchFamily="18" charset="0"/>
                          <a:ea typeface="Times New Roman" panose="02020603050405020304" pitchFamily="18" charset="0"/>
                        </a:rPr>
                        <m:t>−</m:t>
                      </m:r>
                      <m:sSub>
                        <m:sSubPr>
                          <m:ctrlPr>
                            <a:rPr lang="en-US" i="1">
                              <a:effectLst/>
                              <a:latin typeface="Cambria Math" panose="02040503050406030204" pitchFamily="18" charset="0"/>
                              <a:ea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rPr>
                            <m:t>𝑀</m:t>
                          </m:r>
                        </m:e>
                        <m:sub>
                          <m:r>
                            <a:rPr lang="en-US" i="1">
                              <a:effectLst/>
                              <a:latin typeface="Cambria Math" panose="02040503050406030204" pitchFamily="18" charset="0"/>
                              <a:ea typeface="Times New Roman" panose="02020603050405020304" pitchFamily="18" charset="0"/>
                            </a:rPr>
                            <m:t>𝑦</m:t>
                          </m:r>
                        </m:sub>
                      </m:sSub>
                      <m:r>
                        <a:rPr lang="en-US" i="1">
                          <a:effectLst/>
                          <a:latin typeface="Cambria Math" panose="02040503050406030204" pitchFamily="18" charset="0"/>
                          <a:ea typeface="Times New Roman" panose="02020603050405020304" pitchFamily="18" charset="0"/>
                        </a:rPr>
                        <m:t>=4−1=3</m:t>
                      </m:r>
                    </m:oMath>
                  </m:oMathPara>
                </a14:m>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Thus,</a:t>
                </a:r>
              </a:p>
              <a:p>
                <a:pPr marL="0" marR="0" algn="just"/>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15000"/>
                  </a:lnSpc>
                </a:pPr>
                <a14:m>
                  <m:oMathPara xmlns:m="http://schemas.openxmlformats.org/officeDocument/2006/math">
                    <m:oMathParaPr>
                      <m:jc m:val="centerGroup"/>
                    </m:oMathParaPr>
                    <m:oMath xmlns:m="http://schemas.openxmlformats.org/officeDocument/2006/math">
                      <m:nary>
                        <m:naryPr>
                          <m:limLoc m:val="subSup"/>
                          <m:ctrlPr>
                            <a:rPr lang="en-US" i="1">
                              <a:effectLst/>
                              <a:latin typeface="Cambria Math" panose="02040503050406030204" pitchFamily="18" charset="0"/>
                              <a:ea typeface="Times New Roman" panose="02020603050405020304" pitchFamily="18" charset="0"/>
                            </a:rPr>
                          </m:ctrlPr>
                        </m:naryPr>
                        <m:sub>
                          <m:r>
                            <a:rPr lang="en-US" i="1">
                              <a:effectLst/>
                              <a:latin typeface="Cambria Math" panose="02040503050406030204" pitchFamily="18" charset="0"/>
                              <a:ea typeface="Times New Roman" panose="02020603050405020304" pitchFamily="18" charset="0"/>
                            </a:rPr>
                            <m:t>𝐶</m:t>
                          </m:r>
                        </m:sub>
                        <m:sup/>
                        <m:e>
                          <m:r>
                            <a:rPr lang="en-US" b="1" i="1">
                              <a:effectLst/>
                              <a:latin typeface="Cambria Math" panose="02040503050406030204" pitchFamily="18" charset="0"/>
                              <a:ea typeface="Times New Roman" panose="02020603050405020304" pitchFamily="18" charset="0"/>
                            </a:rPr>
                            <m:t>𝐅</m:t>
                          </m:r>
                          <m:r>
                            <a:rPr lang="en-US" i="1">
                              <a:effectLst/>
                              <a:latin typeface="Cambria Math" panose="02040503050406030204" pitchFamily="18" charset="0"/>
                              <a:ea typeface="Times New Roman" panose="02020603050405020304" pitchFamily="18" charset="0"/>
                            </a:rPr>
                            <m:t>⋅</m:t>
                          </m:r>
                          <m:r>
                            <a:rPr lang="en-US" i="1">
                              <a:effectLst/>
                              <a:latin typeface="Cambria Math" panose="02040503050406030204" pitchFamily="18" charset="0"/>
                              <a:ea typeface="Times New Roman" panose="02020603050405020304" pitchFamily="18" charset="0"/>
                            </a:rPr>
                            <m:t>𝑑</m:t>
                          </m:r>
                          <m:r>
                            <a:rPr lang="en-US" b="1" i="1">
                              <a:effectLst/>
                              <a:latin typeface="Cambria Math" panose="02040503050406030204" pitchFamily="18" charset="0"/>
                              <a:ea typeface="Times New Roman" panose="02020603050405020304" pitchFamily="18" charset="0"/>
                            </a:rPr>
                            <m:t>𝐫</m:t>
                          </m:r>
                        </m:e>
                      </m:nary>
                      <m:r>
                        <m:rPr>
                          <m:aln/>
                        </m:rPr>
                        <a:rPr lang="en-US" i="1">
                          <a:effectLst/>
                          <a:latin typeface="Cambria Math" panose="02040503050406030204" pitchFamily="18" charset="0"/>
                          <a:ea typeface="Times New Roman" panose="02020603050405020304" pitchFamily="18" charset="0"/>
                        </a:rPr>
                        <m:t>=</m:t>
                      </m:r>
                      <m:nary>
                        <m:naryPr>
                          <m:chr m:val="∬"/>
                          <m:limLoc m:val="subSup"/>
                          <m:ctrlPr>
                            <a:rPr lang="en-US" i="1">
                              <a:effectLst/>
                              <a:latin typeface="Cambria Math" panose="02040503050406030204" pitchFamily="18" charset="0"/>
                              <a:ea typeface="Times New Roman" panose="02020603050405020304" pitchFamily="18" charset="0"/>
                            </a:rPr>
                          </m:ctrlPr>
                        </m:naryPr>
                        <m:sub>
                          <m:r>
                            <a:rPr lang="en-US" i="1">
                              <a:effectLst/>
                              <a:latin typeface="Cambria Math" panose="02040503050406030204" pitchFamily="18" charset="0"/>
                              <a:ea typeface="Times New Roman" panose="02020603050405020304" pitchFamily="18" charset="0"/>
                            </a:rPr>
                            <m:t>𝑅</m:t>
                          </m:r>
                        </m:sub>
                        <m:sup/>
                        <m:e>
                          <m:r>
                            <a:rPr lang="en-US" i="1">
                              <a:effectLst/>
                              <a:latin typeface="Cambria Math" panose="02040503050406030204" pitchFamily="18" charset="0"/>
                              <a:ea typeface="Times New Roman" panose="02020603050405020304" pitchFamily="18" charset="0"/>
                            </a:rPr>
                            <m:t>3</m:t>
                          </m:r>
                        </m:e>
                      </m:nary>
                      <m:r>
                        <a:rPr lang="en-US" i="1">
                          <a:effectLst/>
                          <a:latin typeface="Cambria Math" panose="02040503050406030204" pitchFamily="18" charset="0"/>
                          <a:ea typeface="Times New Roman" panose="02020603050405020304" pitchFamily="18" charset="0"/>
                        </a:rPr>
                        <m:t> </m:t>
                      </m:r>
                      <m:r>
                        <a:rPr lang="en-US" i="1">
                          <a:effectLst/>
                          <a:latin typeface="Cambria Math" panose="02040503050406030204" pitchFamily="18" charset="0"/>
                          <a:ea typeface="Times New Roman" panose="02020603050405020304" pitchFamily="18" charset="0"/>
                        </a:rPr>
                        <m:t>𝑑𝐴</m:t>
                      </m:r>
                    </m:oMath>
                  </m:oMathPara>
                </a14:m>
                <a:endParaRPr lang="en-US" i="1" dirty="0">
                  <a:effectLst/>
                  <a:latin typeface="Times New Roman" panose="02020603050405020304" pitchFamily="18" charset="0"/>
                  <a:ea typeface="Times New Roman" panose="02020603050405020304" pitchFamily="18" charset="0"/>
                </a:endParaRPr>
              </a:p>
              <a:p>
                <a:pPr marL="0" marR="0" algn="just">
                  <a:lnSpc>
                    <a:spcPct val="115000"/>
                  </a:lnSpc>
                </a:pPr>
                <a:b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i="1">
                          <a:effectLst/>
                          <a:latin typeface="Cambria Math" panose="02040503050406030204" pitchFamily="18" charset="0"/>
                          <a:ea typeface="Times New Roman" panose="02020603050405020304" pitchFamily="18" charset="0"/>
                        </a:rPr>
                        <m:t>=</m:t>
                      </m:r>
                      <m:r>
                        <a:rPr lang="en-US" i="1">
                          <a:effectLst/>
                          <a:latin typeface="Cambria Math" panose="02040503050406030204" pitchFamily="18" charset="0"/>
                          <a:ea typeface="Times New Roman" panose="02020603050405020304" pitchFamily="18" charset="0"/>
                        </a:rPr>
                        <m:t>3</m:t>
                      </m:r>
                      <m:nary>
                        <m:naryPr>
                          <m:chr m:val="∬"/>
                          <m:limLoc m:val="subSup"/>
                          <m:ctrlPr>
                            <a:rPr lang="en-US" i="1">
                              <a:effectLst/>
                              <a:latin typeface="Cambria Math" panose="02040503050406030204" pitchFamily="18" charset="0"/>
                              <a:ea typeface="Times New Roman" panose="02020603050405020304" pitchFamily="18" charset="0"/>
                            </a:rPr>
                          </m:ctrlPr>
                        </m:naryPr>
                        <m:sub>
                          <m:r>
                            <a:rPr lang="en-US" i="1">
                              <a:effectLst/>
                              <a:latin typeface="Cambria Math" panose="02040503050406030204" pitchFamily="18" charset="0"/>
                              <a:ea typeface="Times New Roman" panose="02020603050405020304" pitchFamily="18" charset="0"/>
                            </a:rPr>
                            <m:t>𝑅</m:t>
                          </m:r>
                        </m:sub>
                        <m:sup/>
                        <m:e>
                          <m:r>
                            <a:rPr lang="en-US" i="1">
                              <a:effectLst/>
                              <a:latin typeface="Cambria Math" panose="02040503050406030204" pitchFamily="18" charset="0"/>
                              <a:ea typeface="Times New Roman" panose="02020603050405020304" pitchFamily="18" charset="0"/>
                            </a:rPr>
                            <m:t>𝑑𝐴</m:t>
                          </m:r>
                        </m:e>
                      </m:nary>
                    </m:oMath>
                  </m:oMathPara>
                </a14:m>
                <a:endParaRPr lang="en-US" i="1" dirty="0">
                  <a:effectLst/>
                  <a:latin typeface="Cambria Math" panose="02040503050406030204" pitchFamily="18" charset="0"/>
                  <a:ea typeface="Times New Roman" panose="02020603050405020304" pitchFamily="18" charset="0"/>
                </a:endParaRPr>
              </a:p>
              <a:p>
                <a:pPr marL="0" marR="0" algn="just">
                  <a:lnSpc>
                    <a:spcPct val="115000"/>
                  </a:lnSpc>
                </a:pPr>
                <a14:m>
                  <m:oMathPara xmlns:m="http://schemas.openxmlformats.org/officeDocument/2006/math">
                    <m:oMathParaPr>
                      <m:jc m:val="centerGroup"/>
                    </m:oMathParaPr>
                    <m:oMath xmlns:m="http://schemas.openxmlformats.org/officeDocument/2006/math">
                      <m:r>
                        <a:rPr lang="en-US" i="1">
                          <a:effectLst/>
                          <a:latin typeface="Cambria Math" panose="02040503050406030204" pitchFamily="18" charset="0"/>
                          <a:ea typeface="Times New Roman" panose="02020603050405020304" pitchFamily="18" charset="0"/>
                        </a:rPr>
                        <m:t> </m:t>
                      </m:r>
                    </m:oMath>
                    <m:oMath xmlns:m="http://schemas.openxmlformats.org/officeDocument/2006/math">
                      <m:r>
                        <m:rPr>
                          <m:aln/>
                        </m:rPr>
                        <a:rPr lang="en-US" i="1">
                          <a:effectLst/>
                          <a:latin typeface="Cambria Math" panose="02040503050406030204" pitchFamily="18" charset="0"/>
                          <a:ea typeface="Times New Roman" panose="02020603050405020304" pitchFamily="18" charset="0"/>
                        </a:rPr>
                        <m:t>=</m:t>
                      </m:r>
                      <m:r>
                        <a:rPr lang="en-US" i="1">
                          <a:effectLst/>
                          <a:latin typeface="Cambria Math" panose="02040503050406030204" pitchFamily="18" charset="0"/>
                          <a:ea typeface="Times New Roman" panose="02020603050405020304" pitchFamily="18" charset="0"/>
                        </a:rPr>
                        <m:t>3</m:t>
                      </m:r>
                      <m:d>
                        <m:dPr>
                          <m:ctrlPr>
                            <a:rPr lang="en-US" i="1">
                              <a:effectLst/>
                              <a:latin typeface="Cambria Math" panose="02040503050406030204" pitchFamily="18" charset="0"/>
                              <a:ea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rPr>
                            <m:t>4</m:t>
                          </m:r>
                        </m:e>
                      </m:d>
                    </m:oMath>
                  </m:oMathPara>
                </a14:m>
                <a:endParaRPr lang="en-US"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15000"/>
                  </a:lnSpc>
                </a:pPr>
                <a:b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i="1">
                          <a:effectLst/>
                          <a:latin typeface="Cambria Math" panose="02040503050406030204" pitchFamily="18" charset="0"/>
                          <a:ea typeface="Times New Roman" panose="02020603050405020304" pitchFamily="18" charset="0"/>
                        </a:rPr>
                        <m:t>=</m:t>
                      </m:r>
                      <m:r>
                        <a:rPr lang="en-US" i="1">
                          <a:effectLst/>
                          <a:latin typeface="Cambria Math" panose="02040503050406030204" pitchFamily="18" charset="0"/>
                          <a:ea typeface="Times New Roman" panose="02020603050405020304" pitchFamily="18" charset="0"/>
                        </a:rPr>
                        <m:t>12.</m:t>
                      </m:r>
                    </m:oMath>
                  </m:oMathPara>
                </a14:m>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The constant integrand was moved to the front, leaving </a:t>
                </a:r>
                <a14:m>
                  <m:oMath xmlns:m="http://schemas.openxmlformats.org/officeDocument/2006/math">
                    <m:nary>
                      <m:naryPr>
                        <m:chr m:val="∬"/>
                        <m:limLoc m:val="subSup"/>
                        <m:ctrlPr>
                          <a:rPr lang="en-US" i="1">
                            <a:effectLst/>
                            <a:latin typeface="Cambria Math" panose="02040503050406030204" pitchFamily="18" charset="0"/>
                          </a:rPr>
                        </m:ctrlPr>
                      </m:naryPr>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𝑅</m:t>
                        </m:r>
                      </m:sub>
                      <m:sup/>
                      <m:e>
                        <m:r>
                          <a:rPr lang="en-US" i="1">
                            <a:effectLst/>
                            <a:latin typeface="Cambria Math" panose="02040503050406030204" pitchFamily="18" charset="0"/>
                            <a:ea typeface="Times New Roman" panose="02020603050405020304" pitchFamily="18" charset="0"/>
                            <a:cs typeface="Times New Roman" panose="02020603050405020304" pitchFamily="18" charset="0"/>
                          </a:rPr>
                          <m:t>𝑑𝐴</m:t>
                        </m:r>
                      </m:e>
                    </m:nary>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which is the area of region </a:t>
                </a:r>
                <a: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t>R</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B4431734-F8D7-B843-0A58-4525CA58D88B}"/>
                  </a:ext>
                </a:extLst>
              </p:cNvPr>
              <p:cNvSpPr txBox="1">
                <a:spLocks noRot="1" noChangeAspect="1" noMove="1" noResize="1" noEditPoints="1" noAdjustHandles="1" noChangeArrowheads="1" noChangeShapeType="1" noTextEdit="1"/>
              </p:cNvSpPr>
              <p:nvPr/>
            </p:nvSpPr>
            <p:spPr>
              <a:xfrm>
                <a:off x="301213" y="322730"/>
                <a:ext cx="9563549" cy="5531771"/>
              </a:xfrm>
              <a:prstGeom prst="rect">
                <a:avLst/>
              </a:prstGeom>
              <a:blipFill>
                <a:blip r:embed="rId2"/>
                <a:stretch>
                  <a:fillRect l="-510" t="-662" b="-1356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52EC7EB0-E20F-56CF-0C82-77A77512D5B9}"/>
                  </a:ext>
                </a:extLst>
              </p:cNvPr>
              <p:cNvSpPr txBox="1"/>
              <p:nvPr/>
            </p:nvSpPr>
            <p:spPr>
              <a:xfrm>
                <a:off x="7175351" y="3429000"/>
                <a:ext cx="3797449" cy="1037463"/>
              </a:xfrm>
              <a:prstGeom prst="rect">
                <a:avLst/>
              </a:prstGeom>
              <a:noFill/>
            </p:spPr>
            <p:txBody>
              <a:bodyPr wrap="square" rtlCol="0">
                <a:spAutoFit/>
              </a:bodyPr>
              <a:lstStyle/>
              <a:p>
                <a:pPr algn="just"/>
                <a:r>
                  <a:rPr lang="en-US" dirty="0">
                    <a:solidFill>
                      <a:schemeClr val="tx2">
                        <a:lumMod val="50000"/>
                        <a:lumOff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Using geometry, the area of </a:t>
                </a:r>
                <a:r>
                  <a:rPr lang="en-US" i="1" dirty="0">
                    <a:solidFill>
                      <a:schemeClr val="tx2">
                        <a:lumMod val="50000"/>
                        <a:lumOff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a:t>
                </a:r>
                <a:r>
                  <a:rPr lang="en-US" dirty="0">
                    <a:solidFill>
                      <a:schemeClr val="tx2">
                        <a:lumMod val="50000"/>
                        <a:lumOff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 triangle with base 2 and height 4, is </a:t>
                </a:r>
                <a14:m>
                  <m:oMath xmlns:m="http://schemas.openxmlformats.org/officeDocument/2006/math">
                    <m:f>
                      <m:fPr>
                        <m:ctrlPr>
                          <a:rPr lang="en-US" i="1">
                            <a:solidFill>
                              <a:schemeClr val="tx2">
                                <a:lumMod val="50000"/>
                                <a:lumOff val="50000"/>
                              </a:schemeClr>
                            </a:solidFill>
                            <a:effectLst/>
                            <a:latin typeface="Cambria Math" panose="02040503050406030204" pitchFamily="18" charset="0"/>
                          </a:rPr>
                        </m:ctrlPr>
                      </m:fPr>
                      <m:num>
                        <m:r>
                          <a:rPr lang="en-US" i="1">
                            <a:solidFill>
                              <a:schemeClr val="tx2">
                                <a:lumMod val="50000"/>
                                <a:lumOff val="50000"/>
                              </a:schemeClr>
                            </a:solidFill>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i="1">
                            <a:solidFill>
                              <a:schemeClr val="tx2">
                                <a:lumMod val="50000"/>
                                <a:lumOff val="50000"/>
                              </a:schemeClr>
                            </a:solidFill>
                            <a:effectLst/>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n-US" i="1">
                            <a:solidFill>
                              <a:schemeClr val="tx2">
                                <a:lumMod val="50000"/>
                                <a:lumOff val="50000"/>
                              </a:schemeClr>
                            </a:solidFill>
                            <a:effectLst/>
                            <a:latin typeface="Cambria Math" panose="02040503050406030204" pitchFamily="18" charset="0"/>
                          </a:rPr>
                        </m:ctrlPr>
                      </m:dPr>
                      <m:e>
                        <m:r>
                          <a:rPr lang="en-US" i="1">
                            <a:solidFill>
                              <a:schemeClr val="tx2">
                                <a:lumMod val="50000"/>
                                <a:lumOff val="50000"/>
                              </a:schemeClr>
                            </a:solidFill>
                            <a:effectLst/>
                            <a:latin typeface="Cambria Math" panose="02040503050406030204" pitchFamily="18" charset="0"/>
                            <a:ea typeface="Times New Roman" panose="02020603050405020304" pitchFamily="18" charset="0"/>
                            <a:cs typeface="Times New Roman" panose="02020603050405020304" pitchFamily="18" charset="0"/>
                          </a:rPr>
                          <m:t>2</m:t>
                        </m:r>
                      </m:e>
                    </m:d>
                    <m:d>
                      <m:dPr>
                        <m:ctrlPr>
                          <a:rPr lang="en-US" i="1">
                            <a:solidFill>
                              <a:schemeClr val="tx2">
                                <a:lumMod val="50000"/>
                                <a:lumOff val="50000"/>
                              </a:schemeClr>
                            </a:solidFill>
                            <a:effectLst/>
                            <a:latin typeface="Cambria Math" panose="02040503050406030204" pitchFamily="18" charset="0"/>
                          </a:rPr>
                        </m:ctrlPr>
                      </m:dPr>
                      <m:e>
                        <m:r>
                          <a:rPr lang="en-US" i="1">
                            <a:solidFill>
                              <a:schemeClr val="tx2">
                                <a:lumMod val="50000"/>
                                <a:lumOff val="50000"/>
                              </a:schemeClr>
                            </a:solidFill>
                            <a:effectLst/>
                            <a:latin typeface="Cambria Math" panose="02040503050406030204" pitchFamily="18" charset="0"/>
                            <a:ea typeface="Times New Roman" panose="02020603050405020304" pitchFamily="18" charset="0"/>
                            <a:cs typeface="Times New Roman" panose="02020603050405020304" pitchFamily="18" charset="0"/>
                          </a:rPr>
                          <m:t>4</m:t>
                        </m:r>
                      </m:e>
                    </m:d>
                    <m:r>
                      <a:rPr lang="en-US" i="1">
                        <a:solidFill>
                          <a:schemeClr val="tx2">
                            <a:lumMod val="50000"/>
                            <a:lumOff val="50000"/>
                          </a:schemeClr>
                        </a:solidFill>
                        <a:effectLst/>
                        <a:latin typeface="Cambria Math" panose="02040503050406030204" pitchFamily="18" charset="0"/>
                        <a:ea typeface="Times New Roman" panose="02020603050405020304" pitchFamily="18" charset="0"/>
                        <a:cs typeface="Times New Roman" panose="02020603050405020304" pitchFamily="18" charset="0"/>
                      </a:rPr>
                      <m:t>=4</m:t>
                    </m:r>
                  </m:oMath>
                </a14:m>
                <a:r>
                  <a:rPr lang="en-US" dirty="0">
                    <a:solidFill>
                      <a:schemeClr val="tx2">
                        <a:lumMod val="50000"/>
                        <a:lumOff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solidFill>
                    <a:schemeClr val="tx2">
                      <a:lumMod val="50000"/>
                      <a:lumOff val="50000"/>
                    </a:schemeClr>
                  </a:solidFill>
                </a:endParaRPr>
              </a:p>
            </p:txBody>
          </p:sp>
        </mc:Choice>
        <mc:Fallback xmlns="">
          <p:sp>
            <p:nvSpPr>
              <p:cNvPr id="4" name="TextBox 3">
                <a:extLst>
                  <a:ext uri="{FF2B5EF4-FFF2-40B4-BE49-F238E27FC236}">
                    <a16:creationId xmlns:a16="http://schemas.microsoft.com/office/drawing/2014/main" id="{52EC7EB0-E20F-56CF-0C82-77A77512D5B9}"/>
                  </a:ext>
                </a:extLst>
              </p:cNvPr>
              <p:cNvSpPr txBox="1">
                <a:spLocks noRot="1" noChangeAspect="1" noMove="1" noResize="1" noEditPoints="1" noAdjustHandles="1" noChangeArrowheads="1" noChangeShapeType="1" noTextEdit="1"/>
              </p:cNvSpPr>
              <p:nvPr/>
            </p:nvSpPr>
            <p:spPr>
              <a:xfrm>
                <a:off x="7175351" y="3429000"/>
                <a:ext cx="3797449" cy="1037463"/>
              </a:xfrm>
              <a:prstGeom prst="rect">
                <a:avLst/>
              </a:prstGeom>
              <a:blipFill>
                <a:blip r:embed="rId3"/>
                <a:stretch>
                  <a:fillRect l="-1284" t="-3529" r="-1445" b="-2353"/>
                </a:stretch>
              </a:blipFill>
            </p:spPr>
            <p:txBody>
              <a:bodyPr/>
              <a:lstStyle/>
              <a:p>
                <a:r>
                  <a:rPr lang="en-US">
                    <a:noFill/>
                  </a:rPr>
                  <a:t> </a:t>
                </a:r>
              </a:p>
            </p:txBody>
          </p:sp>
        </mc:Fallback>
      </mc:AlternateContent>
      <p:cxnSp>
        <p:nvCxnSpPr>
          <p:cNvPr id="6" name="Straight Arrow Connector 5">
            <a:extLst>
              <a:ext uri="{FF2B5EF4-FFF2-40B4-BE49-F238E27FC236}">
                <a16:creationId xmlns:a16="http://schemas.microsoft.com/office/drawing/2014/main" id="{15F4B50B-D8A4-6A32-0250-FCE9C34D1CF4}"/>
              </a:ext>
            </a:extLst>
          </p:cNvPr>
          <p:cNvCxnSpPr/>
          <p:nvPr/>
        </p:nvCxnSpPr>
        <p:spPr>
          <a:xfrm>
            <a:off x="5733826" y="3560781"/>
            <a:ext cx="1258645" cy="193638"/>
          </a:xfrm>
          <a:prstGeom prst="straightConnector1">
            <a:avLst/>
          </a:prstGeom>
          <a:ln>
            <a:solidFill>
              <a:schemeClr val="tx2">
                <a:lumMod val="50000"/>
                <a:lumOff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F2A2215E-3862-6574-1DA9-F883EE762B60}"/>
              </a:ext>
            </a:extLst>
          </p:cNvPr>
          <p:cNvCxnSpPr/>
          <p:nvPr/>
        </p:nvCxnSpPr>
        <p:spPr>
          <a:xfrm flipH="1">
            <a:off x="5529431" y="4227755"/>
            <a:ext cx="1463040" cy="75304"/>
          </a:xfrm>
          <a:prstGeom prst="straightConnector1">
            <a:avLst/>
          </a:prstGeom>
          <a:ln>
            <a:solidFill>
              <a:schemeClr val="tx2">
                <a:lumMod val="50000"/>
                <a:lumOff val="50000"/>
              </a:schemeClr>
            </a:solidFill>
            <a:tailEnd type="triangle"/>
          </a:ln>
        </p:spPr>
        <p:style>
          <a:lnRef idx="2">
            <a:schemeClr val="accent1"/>
          </a:lnRef>
          <a:fillRef idx="0">
            <a:schemeClr val="accent1"/>
          </a:fillRef>
          <a:effectRef idx="1">
            <a:schemeClr val="accent1"/>
          </a:effectRef>
          <a:fontRef idx="minor">
            <a:schemeClr val="tx1"/>
          </a:fontRef>
        </p:style>
      </p:cxnSp>
      <p:pic>
        <p:nvPicPr>
          <p:cNvPr id="2" name="Picture 1">
            <a:extLst>
              <a:ext uri="{FF2B5EF4-FFF2-40B4-BE49-F238E27FC236}">
                <a16:creationId xmlns:a16="http://schemas.microsoft.com/office/drawing/2014/main" id="{C8C843E0-3C7F-A928-5756-FD664E545C6A}"/>
              </a:ext>
            </a:extLst>
          </p:cNvPr>
          <p:cNvPicPr>
            <a:picLocks noChangeAspect="1"/>
          </p:cNvPicPr>
          <p:nvPr/>
        </p:nvPicPr>
        <p:blipFill>
          <a:blip r:embed="rId4"/>
          <a:stretch>
            <a:fillRect/>
          </a:stretch>
        </p:blipFill>
        <p:spPr>
          <a:xfrm>
            <a:off x="8356198" y="1212003"/>
            <a:ext cx="1687786" cy="2192792"/>
          </a:xfrm>
          <a:prstGeom prst="rect">
            <a:avLst/>
          </a:prstGeom>
        </p:spPr>
      </p:pic>
    </p:spTree>
    <p:extLst>
      <p:ext uri="{BB962C8B-B14F-4D97-AF65-F5344CB8AC3E}">
        <p14:creationId xmlns:p14="http://schemas.microsoft.com/office/powerpoint/2010/main" val="162981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76D31E75-5E35-04F2-524A-3B8FCFD19852}"/>
                  </a:ext>
                </a:extLst>
              </p:cNvPr>
              <p:cNvSpPr txBox="1"/>
              <p:nvPr/>
            </p:nvSpPr>
            <p:spPr>
              <a:xfrm>
                <a:off x="430305" y="279699"/>
                <a:ext cx="11317045" cy="1324080"/>
              </a:xfrm>
              <a:prstGeom prst="rect">
                <a:avLst/>
              </a:prstGeom>
              <a:noFill/>
            </p:spPr>
            <p:txBody>
              <a:bodyPr wrap="square">
                <a:spAutoFit/>
              </a:bodyPr>
              <a:lstStyle/>
              <a:p>
                <a:pPr marL="0" marR="0" algn="just"/>
                <a:r>
                  <a:rPr lang="en-US" sz="1800" b="1" dirty="0">
                    <a:effectLst/>
                    <a:latin typeface="Times New Roman" panose="02020603050405020304" pitchFamily="18" charset="0"/>
                    <a:ea typeface="Times New Roman" panose="02020603050405020304" pitchFamily="18" charset="0"/>
                  </a:rPr>
                  <a:t>Example 2:</a:t>
                </a:r>
                <a:r>
                  <a:rPr lang="en-US" sz="1800" dirty="0">
                    <a:effectLst/>
                    <a:latin typeface="Times New Roman" panose="02020603050405020304" pitchFamily="18" charset="0"/>
                    <a:ea typeface="Times New Roman" panose="02020603050405020304" pitchFamily="18" charset="0"/>
                  </a:rPr>
                  <a:t> Evaluate </a:t>
                </a:r>
                <a14:m>
                  <m:oMath xmlns:m="http://schemas.openxmlformats.org/officeDocument/2006/math">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𝐶</m:t>
                        </m:r>
                      </m:sub>
                      <m:sup/>
                      <m:e>
                        <m:r>
                          <a:rPr lang="en-US" sz="1800" b="1" i="1">
                            <a:effectLst/>
                            <a:latin typeface="Cambria Math" panose="02040503050406030204" pitchFamily="18" charset="0"/>
                            <a:ea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𝑑</m:t>
                        </m:r>
                        <m:r>
                          <a:rPr lang="en-US" sz="1800" b="1" i="1">
                            <a:effectLst/>
                            <a:latin typeface="Cambria Math" panose="02040503050406030204" pitchFamily="18" charset="0"/>
                            <a:ea typeface="Times New Roman" panose="02020603050405020304" pitchFamily="18" charset="0"/>
                          </a:rPr>
                          <m:t>𝐫</m:t>
                        </m:r>
                      </m:e>
                    </m:nary>
                  </m:oMath>
                </a14:m>
                <a:r>
                  <a:rPr lang="en-US" sz="1800" dirty="0">
                    <a:effectLst/>
                    <a:latin typeface="Times New Roman" panose="02020603050405020304" pitchFamily="18" charset="0"/>
                    <a:ea typeface="Times New Roman" panose="02020603050405020304" pitchFamily="18" charset="0"/>
                  </a:rPr>
                  <a:t>, where </a:t>
                </a:r>
                <a14:m>
                  <m:oMath xmlns:m="http://schemas.openxmlformats.org/officeDocument/2006/math">
                    <m:r>
                      <a:rPr lang="en-US" sz="1800" b="1" i="1">
                        <a:effectLst/>
                        <a:latin typeface="Cambria Math" panose="02040503050406030204" pitchFamily="18" charset="0"/>
                        <a:ea typeface="Times New Roman" panose="02020603050405020304" pitchFamily="18" charset="0"/>
                      </a:rPr>
                      <m:t>𝐅</m:t>
                    </m:r>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rPr>
                          <m:t>𝑥𝑦</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𝑥</m:t>
                        </m:r>
                      </m:e>
                    </m:d>
                  </m:oMath>
                </a14:m>
                <a:r>
                  <a:rPr lang="en-US" sz="1800" dirty="0">
                    <a:effectLst/>
                    <a:latin typeface="Times New Roman" panose="02020603050405020304" pitchFamily="18" charset="0"/>
                    <a:ea typeface="Times New Roman" panose="02020603050405020304" pitchFamily="18" charset="0"/>
                  </a:rPr>
                  <a:t> and </a:t>
                </a:r>
                <a:r>
                  <a:rPr lang="en-US" sz="1800" i="1" dirty="0">
                    <a:effectLst/>
                    <a:latin typeface="Times New Roman" panose="02020603050405020304" pitchFamily="18" charset="0"/>
                    <a:ea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rPr>
                  <a:t> traverses from (2,0) to (–2,0) along a semi-circle of radius 2, centered at the origin, in the counter-clockwise direction, then from (–2,0) back to (2,0) along a straight line.</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r>
                  <a:rPr lang="en-US" sz="1800" b="1" dirty="0">
                    <a:effectLst/>
                    <a:latin typeface="Times New Roman" panose="02020603050405020304" pitchFamily="18" charset="0"/>
                    <a:ea typeface="Times New Roman" panose="02020603050405020304" pitchFamily="18" charset="0"/>
                  </a:rPr>
                  <a:t>Solution:</a:t>
                </a:r>
                <a:r>
                  <a:rPr lang="en-US" sz="1800" dirty="0">
                    <a:effectLst/>
                    <a:latin typeface="Times New Roman" panose="02020603050405020304" pitchFamily="18" charset="0"/>
                    <a:ea typeface="Times New Roman" panose="02020603050405020304" pitchFamily="18" charset="0"/>
                  </a:rPr>
                  <a:t> Path </a:t>
                </a:r>
                <a:r>
                  <a:rPr lang="en-US" sz="1800" i="1" dirty="0">
                    <a:effectLst/>
                    <a:latin typeface="Times New Roman" panose="02020603050405020304" pitchFamily="18" charset="0"/>
                    <a:ea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rPr>
                  <a:t> is a simple closed loop traversed in a counterclockwise direction, as shown below.</a:t>
                </a:r>
                <a:endParaRPr lang="en-US" sz="2800" dirty="0">
                  <a:effectLst/>
                  <a:latin typeface="Times New Roman" panose="02020603050405020304" pitchFamily="18" charset="0"/>
                  <a:ea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76D31E75-5E35-04F2-524A-3B8FCFD19852}"/>
                  </a:ext>
                </a:extLst>
              </p:cNvPr>
              <p:cNvSpPr txBox="1">
                <a:spLocks noRot="1" noChangeAspect="1" noMove="1" noResize="1" noEditPoints="1" noAdjustHandles="1" noChangeArrowheads="1" noChangeShapeType="1" noTextEdit="1"/>
              </p:cNvSpPr>
              <p:nvPr/>
            </p:nvSpPr>
            <p:spPr>
              <a:xfrm>
                <a:off x="430305" y="279699"/>
                <a:ext cx="11317045" cy="1324080"/>
              </a:xfrm>
              <a:prstGeom prst="rect">
                <a:avLst/>
              </a:prstGeom>
              <a:blipFill>
                <a:blip r:embed="rId2"/>
                <a:stretch>
                  <a:fillRect l="-485" t="-35484" r="-431" b="-6452"/>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0FC498F4-AAB4-0FC6-89BB-E1DF23406EED}"/>
              </a:ext>
            </a:extLst>
          </p:cNvPr>
          <p:cNvPicPr>
            <a:picLocks noChangeAspect="1"/>
          </p:cNvPicPr>
          <p:nvPr/>
        </p:nvPicPr>
        <p:blipFill>
          <a:blip r:embed="rId3"/>
          <a:stretch>
            <a:fillRect/>
          </a:stretch>
        </p:blipFill>
        <p:spPr>
          <a:xfrm>
            <a:off x="4002561" y="1813927"/>
            <a:ext cx="3839764" cy="2103981"/>
          </a:xfrm>
          <a:prstGeom prst="rect">
            <a:avLst/>
          </a:prstGeom>
        </p:spPr>
      </p:pic>
      <p:sp>
        <p:nvSpPr>
          <p:cNvPr id="6" name="TextBox 5">
            <a:extLst>
              <a:ext uri="{FF2B5EF4-FFF2-40B4-BE49-F238E27FC236}">
                <a16:creationId xmlns:a16="http://schemas.microsoft.com/office/drawing/2014/main" id="{A8CF4AC2-572E-98E8-135C-083CDD51D0EE}"/>
              </a:ext>
            </a:extLst>
          </p:cNvPr>
          <p:cNvSpPr txBox="1"/>
          <p:nvPr/>
        </p:nvSpPr>
        <p:spPr>
          <a:xfrm>
            <a:off x="5637007" y="2899186"/>
            <a:ext cx="65" cy="276999"/>
          </a:xfrm>
          <a:prstGeom prst="rect">
            <a:avLst/>
          </a:prstGeom>
          <a:noFill/>
        </p:spPr>
        <p:txBody>
          <a:bodyPr wrap="none" lIns="0" tIns="0" rIns="0" bIns="0" rtlCol="0">
            <a:spAutoFit/>
          </a:bodyPr>
          <a:lstStyle/>
          <a:p>
            <a:endParaRPr lang="en-US"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350F2DF6-DD97-1F2A-A060-00A5FE97C8F0}"/>
                  </a:ext>
                </a:extLst>
              </p:cNvPr>
              <p:cNvSpPr txBox="1"/>
              <p:nvPr/>
            </p:nvSpPr>
            <p:spPr>
              <a:xfrm>
                <a:off x="699247" y="4260028"/>
                <a:ext cx="10768405" cy="1623008"/>
              </a:xfrm>
              <a:prstGeom prst="rect">
                <a:avLst/>
              </a:prstGeom>
              <a:noFill/>
            </p:spPr>
            <p:txBody>
              <a:bodyPr wrap="square" rtlCol="0">
                <a:spAutoFit/>
              </a:bodyPr>
              <a:lstStyle/>
              <a:p>
                <a:r>
                  <a:rPr lang="en-US" sz="1800" dirty="0">
                    <a:effectLst/>
                    <a:latin typeface="Times New Roman" panose="02020603050405020304" pitchFamily="18" charset="0"/>
                    <a:ea typeface="Times New Roman" panose="02020603050405020304" pitchFamily="18" charset="0"/>
                  </a:rPr>
                  <a:t>To find </a:t>
                </a:r>
                <a14:m>
                  <m:oMath xmlns:m="http://schemas.openxmlformats.org/officeDocument/2006/math">
                    <m:nary>
                      <m:naryPr>
                        <m:limLoc m:val="subSup"/>
                        <m:ctrlPr>
                          <a:rPr lang="en-US" sz="1800" i="1">
                            <a:effectLst/>
                            <a:latin typeface="Cambria Math" panose="020405030504060302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𝐶</m:t>
                        </m:r>
                      </m:sub>
                      <m:sup/>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m:t>
                        </m:r>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𝐫</m:t>
                        </m:r>
                      </m:e>
                    </m:nary>
                  </m:oMath>
                </a14:m>
                <a:r>
                  <a:rPr lang="en-US" sz="1800" dirty="0">
                    <a:effectLst/>
                    <a:latin typeface="Times New Roman" panose="02020603050405020304" pitchFamily="18" charset="0"/>
                    <a:ea typeface="Times New Roman" panose="02020603050405020304" pitchFamily="18" charset="0"/>
                  </a:rPr>
                  <a:t>, we use Green’s Theorem. </a:t>
                </a:r>
              </a:p>
              <a:p>
                <a:endParaRPr lang="en-US" dirty="0">
                  <a:latin typeface="Times New Roman" panose="02020603050405020304" pitchFamily="18" charset="0"/>
                  <a:ea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curl is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𝑥</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𝑀</m:t>
                        </m:r>
                      </m:e>
                      <m:sub>
                        <m:r>
                          <a:rPr lang="en-US" b="0" i="1" smtClean="0">
                            <a:latin typeface="Cambria Math" panose="02040503050406030204" pitchFamily="18" charset="0"/>
                          </a:rPr>
                          <m:t>𝑦</m:t>
                        </m:r>
                      </m:sub>
                    </m:sSub>
                    <m:r>
                      <a:rPr lang="en-US" b="0" i="1" smtClean="0">
                        <a:latin typeface="Cambria Math" panose="02040503050406030204" pitchFamily="18" charset="0"/>
                      </a:rPr>
                      <m:t>=1−2</m:t>
                    </m:r>
                    <m:r>
                      <a:rPr lang="en-US" b="0" i="1" smtClean="0">
                        <a:latin typeface="Cambria Math" panose="02040503050406030204" pitchFamily="18" charset="0"/>
                      </a:rPr>
                      <m:t>𝑥</m:t>
                    </m:r>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Since the region </a:t>
                </a:r>
                <a:r>
                  <a:rPr lang="en-US" sz="1800" i="1" dirty="0">
                    <a:effectLst/>
                    <a:latin typeface="Times New Roman" panose="02020603050405020304" pitchFamily="18" charset="0"/>
                    <a:ea typeface="Times New Roman" panose="02020603050405020304" pitchFamily="18" charset="0"/>
                  </a:rPr>
                  <a:t>R</a:t>
                </a:r>
                <a:r>
                  <a:rPr lang="en-US" sz="1800" dirty="0">
                    <a:effectLst/>
                    <a:latin typeface="Times New Roman" panose="02020603050405020304" pitchFamily="18" charset="0"/>
                    <a:ea typeface="Times New Roman" panose="02020603050405020304" pitchFamily="18" charset="0"/>
                  </a:rPr>
                  <a:t> is a semicircle of radius 2, we will evaluate the double integral using polar coordinates</a:t>
                </a:r>
                <a:endParaRPr lang="en-US" dirty="0"/>
              </a:p>
            </p:txBody>
          </p:sp>
        </mc:Choice>
        <mc:Fallback xmlns="">
          <p:sp>
            <p:nvSpPr>
              <p:cNvPr id="7" name="TextBox 6">
                <a:extLst>
                  <a:ext uri="{FF2B5EF4-FFF2-40B4-BE49-F238E27FC236}">
                    <a16:creationId xmlns:a16="http://schemas.microsoft.com/office/drawing/2014/main" id="{350F2DF6-DD97-1F2A-A060-00A5FE97C8F0}"/>
                  </a:ext>
                </a:extLst>
              </p:cNvPr>
              <p:cNvSpPr txBox="1">
                <a:spLocks noRot="1" noChangeAspect="1" noMove="1" noResize="1" noEditPoints="1" noAdjustHandles="1" noChangeArrowheads="1" noChangeShapeType="1" noTextEdit="1"/>
              </p:cNvSpPr>
              <p:nvPr/>
            </p:nvSpPr>
            <p:spPr>
              <a:xfrm>
                <a:off x="699247" y="4260028"/>
                <a:ext cx="10768405" cy="1623008"/>
              </a:xfrm>
              <a:prstGeom prst="rect">
                <a:avLst/>
              </a:prstGeom>
              <a:blipFill>
                <a:blip r:embed="rId4"/>
                <a:stretch>
                  <a:fillRect l="-510" t="-28947" b="-4887"/>
                </a:stretch>
              </a:blipFill>
            </p:spPr>
            <p:txBody>
              <a:bodyPr/>
              <a:lstStyle/>
              <a:p>
                <a:r>
                  <a:rPr lang="en-US">
                    <a:noFill/>
                  </a:rPr>
                  <a:t> </a:t>
                </a:r>
              </a:p>
            </p:txBody>
          </p:sp>
        </mc:Fallback>
      </mc:AlternateContent>
    </p:spTree>
    <p:extLst>
      <p:ext uri="{BB962C8B-B14F-4D97-AF65-F5344CB8AC3E}">
        <p14:creationId xmlns:p14="http://schemas.microsoft.com/office/powerpoint/2010/main" val="81863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5B58E601-05C7-3FBA-7892-65C1883DA6B4}"/>
                  </a:ext>
                </a:extLst>
              </p:cNvPr>
              <p:cNvSpPr txBox="1"/>
              <p:nvPr/>
            </p:nvSpPr>
            <p:spPr>
              <a:xfrm>
                <a:off x="473336" y="311972"/>
                <a:ext cx="11058862" cy="5241307"/>
              </a:xfrm>
              <a:prstGeom prst="rect">
                <a:avLst/>
              </a:prstGeom>
              <a:noFill/>
            </p:spPr>
            <p:txBody>
              <a:bodyPr wrap="square">
                <a:spAutoFit/>
              </a:bodyPr>
              <a:lstStyle/>
              <a:p>
                <a:pPr marL="0" marR="0" algn="just"/>
                <a14:m>
                  <m:oMathPara xmlns:m="http://schemas.openxmlformats.org/officeDocument/2006/math">
                    <m:oMathParaPr>
                      <m:jc m:val="centerGroup"/>
                    </m:oMathParaPr>
                    <m:oMath xmlns:m="http://schemas.openxmlformats.org/officeDocument/2006/math">
                      <m:nary>
                        <m:naryPr>
                          <m:limLoc m:val="subSup"/>
                          <m:ctrlPr>
                            <a:rPr lang="en-US" sz="1800" i="1" smtClean="0">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𝐶</m:t>
                          </m:r>
                        </m:sub>
                        <m:sup/>
                        <m:e>
                          <m:r>
                            <a:rPr lang="en-US" sz="1800" b="1" i="1">
                              <a:effectLst/>
                              <a:latin typeface="Cambria Math" panose="02040503050406030204" pitchFamily="18" charset="0"/>
                              <a:ea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𝑑</m:t>
                          </m:r>
                          <m:r>
                            <a:rPr lang="en-US" sz="1800" b="1" i="1">
                              <a:effectLst/>
                              <a:latin typeface="Cambria Math" panose="02040503050406030204" pitchFamily="18" charset="0"/>
                              <a:ea typeface="Times New Roman" panose="02020603050405020304" pitchFamily="18" charset="0"/>
                            </a:rPr>
                            <m:t>𝐫</m:t>
                          </m:r>
                        </m:e>
                      </m:nary>
                      <m:r>
                        <m:rPr>
                          <m:aln/>
                        </m:rPr>
                        <a:rPr lang="en-US" sz="1800" i="1">
                          <a:effectLst/>
                          <a:latin typeface="Cambria Math" panose="02040503050406030204" pitchFamily="18" charset="0"/>
                          <a:ea typeface="Times New Roman" panose="02020603050405020304" pitchFamily="18" charset="0"/>
                        </a:rPr>
                        <m:t>=</m:t>
                      </m:r>
                      <m:nary>
                        <m:naryPr>
                          <m:chr m:val="∬"/>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𝑅</m:t>
                          </m:r>
                        </m:sub>
                        <m:sup/>
                        <m:e>
                          <m:r>
                            <a:rPr lang="en-US" sz="1800" i="1">
                              <a:effectLst/>
                              <a:latin typeface="Cambria Math" panose="02040503050406030204" pitchFamily="18" charset="0"/>
                              <a:ea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rPr>
                                <m:t>𝑥</m:t>
                              </m:r>
                            </m:sub>
                          </m:sSub>
                          <m:r>
                            <a:rPr lang="en-US" sz="1800" i="1">
                              <a:effectLst/>
                              <a:latin typeface="Cambria Math" panose="02040503050406030204" pitchFamily="18" charset="0"/>
                              <a:ea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rPr>
                            <m:t>)</m:t>
                          </m:r>
                        </m:e>
                      </m:nary>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𝑑𝐴</m:t>
                      </m:r>
                      <m:r>
                        <m:rPr>
                          <m:aln/>
                        </m:rPr>
                        <a:rPr lang="en-US" sz="1800" i="1">
                          <a:effectLst/>
                          <a:latin typeface="Cambria Math" panose="02040503050406030204" pitchFamily="18" charset="0"/>
                          <a:ea typeface="Times New Roman" panose="02020603050405020304" pitchFamily="18" charset="0"/>
                        </a:rPr>
                        <m:t>=</m:t>
                      </m:r>
                      <m:nary>
                        <m:naryPr>
                          <m:chr m:val="∬"/>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𝑅</m:t>
                          </m:r>
                        </m:sub>
                        <m:sup/>
                        <m:e>
                          <m:r>
                            <a:rPr lang="en-US" sz="1800" i="1">
                              <a:effectLst/>
                              <a:latin typeface="Cambria Math" panose="02040503050406030204" pitchFamily="18" charset="0"/>
                              <a:ea typeface="Times New Roman" panose="02020603050405020304" pitchFamily="18" charset="0"/>
                            </a:rPr>
                            <m:t>(1−2</m:t>
                          </m:r>
                          <m:r>
                            <a:rPr lang="en-US" sz="1800" i="1">
                              <a:effectLst/>
                              <a:latin typeface="Cambria Math" panose="02040503050406030204" pitchFamily="18" charset="0"/>
                              <a:ea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rPr>
                            <m:t>)</m:t>
                          </m:r>
                        </m:e>
                      </m:nary>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𝑑𝐴</m:t>
                      </m:r>
                    </m:oMath>
                  </m:oMathPara>
                </a14:m>
                <a:endParaRPr lang="en-US" sz="1800" i="1" dirty="0">
                  <a:effectLst/>
                  <a:latin typeface="Cambria Math" panose="02040503050406030204" pitchFamily="18" charset="0"/>
                  <a:ea typeface="Times New Roman" panose="02020603050405020304" pitchFamily="18" charset="0"/>
                </a:endParaRPr>
              </a:p>
              <a:p>
                <a:pPr marL="0" marR="0" algn="just"/>
                <a:br>
                  <a:rPr lang="en-US" sz="1800" i="1" dirty="0">
                    <a:effectLst/>
                    <a:latin typeface="Cambria Math" panose="02040503050406030204" pitchFamily="18" charset="0"/>
                    <a:ea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sz="1800" i="1">
                          <a:effectLst/>
                          <a:latin typeface="Cambria Math" panose="02040503050406030204" pitchFamily="18" charset="0"/>
                          <a:ea typeface="Times New Roman" panose="02020603050405020304" pitchFamily="18" charset="0"/>
                        </a:rPr>
                        <m:t>=</m:t>
                      </m:r>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rPr>
                            <m:t>𝜋</m:t>
                          </m:r>
                        </m:sup>
                        <m:e>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rPr>
                                <m:t>2</m:t>
                              </m:r>
                            </m:sup>
                            <m:e>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1−2</m:t>
                                  </m:r>
                                  <m:r>
                                    <a:rPr lang="en-US" sz="1800" i="1">
                                      <a:effectLst/>
                                      <a:latin typeface="Cambria Math" panose="02040503050406030204" pitchFamily="18" charset="0"/>
                                      <a:ea typeface="Times New Roman" panose="02020603050405020304" pitchFamily="18" charset="0"/>
                                    </a:rPr>
                                    <m:t>𝑟</m:t>
                                  </m:r>
                                  <m:func>
                                    <m:funcPr>
                                      <m:ctrlPr>
                                        <a:rPr lang="en-US" sz="1800" i="1">
                                          <a:effectLst/>
                                          <a:latin typeface="Cambria Math" panose="02040503050406030204" pitchFamily="18" charset="0"/>
                                          <a:ea typeface="Times New Roman" panose="02020603050405020304" pitchFamily="18" charset="0"/>
                                        </a:rPr>
                                      </m:ctrlPr>
                                    </m:funcPr>
                                    <m:fName>
                                      <m:r>
                                        <m:rPr>
                                          <m:sty m:val="p"/>
                                        </m:rPr>
                                        <a:rPr lang="en-US" sz="1800">
                                          <a:effectLst/>
                                          <a:latin typeface="Cambria Math" panose="02040503050406030204" pitchFamily="18" charset="0"/>
                                          <a:ea typeface="Times New Roman" panose="02020603050405020304" pitchFamily="18" charset="0"/>
                                        </a:rPr>
                                        <m:t>cos</m:t>
                                      </m:r>
                                    </m:fName>
                                    <m:e>
                                      <m:r>
                                        <a:rPr lang="en-US" sz="1800" i="1">
                                          <a:effectLst/>
                                          <a:latin typeface="Cambria Math" panose="02040503050406030204" pitchFamily="18" charset="0"/>
                                          <a:ea typeface="Times New Roman" panose="02020603050405020304" pitchFamily="18" charset="0"/>
                                        </a:rPr>
                                        <m:t>𝜃</m:t>
                                      </m:r>
                                    </m:e>
                                  </m:func>
                                </m:e>
                              </m:d>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𝑑𝑟</m:t>
                              </m:r>
                            </m:e>
                          </m:nary>
                          <m:r>
                            <a:rPr lang="en-US" sz="1800" i="1">
                              <a:effectLst/>
                              <a:latin typeface="Cambria Math" panose="02040503050406030204" pitchFamily="18" charset="0"/>
                              <a:ea typeface="Times New Roman" panose="02020603050405020304" pitchFamily="18" charset="0"/>
                            </a:rPr>
                            <m:t>𝑑</m:t>
                          </m:r>
                          <m:r>
                            <a:rPr lang="en-US" sz="1800" i="1">
                              <a:effectLst/>
                              <a:latin typeface="Cambria Math" panose="02040503050406030204" pitchFamily="18" charset="0"/>
                              <a:ea typeface="Times New Roman" panose="02020603050405020304" pitchFamily="18" charset="0"/>
                            </a:rPr>
                            <m:t>𝜃</m:t>
                          </m:r>
                        </m:e>
                      </m:nary>
                      <m:r>
                        <m:rPr>
                          <m:aln/>
                        </m:rPr>
                        <a:rPr lang="en-US" sz="1800" i="1">
                          <a:effectLst/>
                          <a:latin typeface="Cambria Math" panose="02040503050406030204" pitchFamily="18" charset="0"/>
                          <a:ea typeface="Times New Roman" panose="02020603050405020304" pitchFamily="18" charset="0"/>
                        </a:rPr>
                        <m:t>=</m:t>
                      </m:r>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rPr>
                            <m:t>𝜋</m:t>
                          </m:r>
                        </m:sup>
                        <m:e>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rPr>
                                <m:t>2</m:t>
                              </m:r>
                            </m:sup>
                            <m:e>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rPr>
                                    <m:t>−2</m:t>
                                  </m:r>
                                  <m:sSup>
                                    <m:sSupPr>
                                      <m:ctrlPr>
                                        <a:rPr lang="en-US" sz="1800" i="1">
                                          <a:effectLst/>
                                          <a:latin typeface="Cambria Math" panose="02040503050406030204" pitchFamily="18" charset="0"/>
                                          <a:ea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rPr>
                                        <m:t>𝑟</m:t>
                                      </m:r>
                                    </m:e>
                                    <m:sup>
                                      <m:r>
                                        <a:rPr lang="en-US" sz="1800" i="1">
                                          <a:effectLst/>
                                          <a:latin typeface="Cambria Math" panose="02040503050406030204" pitchFamily="18" charset="0"/>
                                          <a:ea typeface="Times New Roman" panose="02020603050405020304" pitchFamily="18" charset="0"/>
                                        </a:rPr>
                                        <m:t>2</m:t>
                                      </m:r>
                                    </m:sup>
                                  </m:sSup>
                                  <m:func>
                                    <m:funcPr>
                                      <m:ctrlPr>
                                        <a:rPr lang="en-US" sz="1800" i="1">
                                          <a:effectLst/>
                                          <a:latin typeface="Cambria Math" panose="02040503050406030204" pitchFamily="18" charset="0"/>
                                          <a:ea typeface="Times New Roman" panose="02020603050405020304" pitchFamily="18" charset="0"/>
                                        </a:rPr>
                                      </m:ctrlPr>
                                    </m:funcPr>
                                    <m:fName>
                                      <m:r>
                                        <m:rPr>
                                          <m:sty m:val="p"/>
                                        </m:rPr>
                                        <a:rPr lang="en-US" sz="1800">
                                          <a:effectLst/>
                                          <a:latin typeface="Cambria Math" panose="02040503050406030204" pitchFamily="18" charset="0"/>
                                          <a:ea typeface="Times New Roman" panose="02020603050405020304" pitchFamily="18" charset="0"/>
                                        </a:rPr>
                                        <m:t>cos</m:t>
                                      </m:r>
                                    </m:fName>
                                    <m:e>
                                      <m:r>
                                        <a:rPr lang="en-US" sz="1800" i="1">
                                          <a:effectLst/>
                                          <a:latin typeface="Cambria Math" panose="02040503050406030204" pitchFamily="18" charset="0"/>
                                          <a:ea typeface="Times New Roman" panose="02020603050405020304" pitchFamily="18" charset="0"/>
                                        </a:rPr>
                                        <m:t>𝜃</m:t>
                                      </m:r>
                                    </m:e>
                                  </m:func>
                                </m:e>
                              </m:d>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𝑑𝑟</m:t>
                              </m:r>
                            </m:e>
                          </m:nary>
                          <m:r>
                            <a:rPr lang="en-US" sz="1800" i="1">
                              <a:effectLst/>
                              <a:latin typeface="Cambria Math" panose="02040503050406030204" pitchFamily="18" charset="0"/>
                              <a:ea typeface="Times New Roman" panose="02020603050405020304" pitchFamily="18" charset="0"/>
                            </a:rPr>
                            <m:t>𝑑</m:t>
                          </m:r>
                          <m:r>
                            <a:rPr lang="en-US" sz="1800" i="1">
                              <a:effectLst/>
                              <a:latin typeface="Cambria Math" panose="02040503050406030204" pitchFamily="18" charset="0"/>
                              <a:ea typeface="Times New Roman" panose="02020603050405020304" pitchFamily="18" charset="0"/>
                            </a:rPr>
                            <m:t>𝜃</m:t>
                          </m:r>
                        </m:e>
                      </m:nary>
                      <m:r>
                        <a:rPr lang="en-US" sz="1800" i="1">
                          <a:effectLst/>
                          <a:latin typeface="Cambria Math" panose="02040503050406030204" pitchFamily="18" charset="0"/>
                          <a:ea typeface="Times New Roman" panose="02020603050405020304" pitchFamily="18" charset="0"/>
                        </a:rPr>
                        <m:t>.</m:t>
                      </m:r>
                    </m:oMath>
                  </m:oMathPara>
                </a14:m>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The inside integral is evaluated with respect to </a:t>
                </a:r>
                <a14:m>
                  <m:oMath xmlns:m="http://schemas.openxmlformats.org/officeDocument/2006/math">
                    <m:r>
                      <a:rPr lang="en-US" sz="1800" i="1">
                        <a:effectLst/>
                        <a:latin typeface="Cambria Math" panose="02040503050406030204" pitchFamily="18" charset="0"/>
                        <a:ea typeface="Times New Roman" panose="02020603050405020304" pitchFamily="18" charset="0"/>
                      </a:rPr>
                      <m:t>𝑟</m:t>
                    </m:r>
                  </m:oMath>
                </a14:m>
                <a:r>
                  <a:rPr lang="en-US" sz="1800"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14:m>
                  <m:oMathPara xmlns:m="http://schemas.openxmlformats.org/officeDocument/2006/math">
                    <m:oMathParaPr>
                      <m:jc m:val="centerGroup"/>
                    </m:oMathParaPr>
                    <m:oMath xmlns:m="http://schemas.openxmlformats.org/officeDocument/2006/math">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rPr>
                            <m:t>2</m:t>
                          </m:r>
                        </m:sup>
                        <m:e>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rPr>
                                <m:t>−2</m:t>
                              </m:r>
                              <m:sSup>
                                <m:sSupPr>
                                  <m:ctrlPr>
                                    <a:rPr lang="en-US" sz="1800" i="1">
                                      <a:effectLst/>
                                      <a:latin typeface="Cambria Math" panose="02040503050406030204" pitchFamily="18" charset="0"/>
                                      <a:ea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rPr>
                                    <m:t>𝑟</m:t>
                                  </m:r>
                                </m:e>
                                <m:sup>
                                  <m:r>
                                    <a:rPr lang="en-US" sz="1800" i="1">
                                      <a:effectLst/>
                                      <a:latin typeface="Cambria Math" panose="02040503050406030204" pitchFamily="18" charset="0"/>
                                      <a:ea typeface="Times New Roman" panose="02020603050405020304" pitchFamily="18" charset="0"/>
                                    </a:rPr>
                                    <m:t>2</m:t>
                                  </m:r>
                                </m:sup>
                              </m:sSup>
                              <m:func>
                                <m:funcPr>
                                  <m:ctrlPr>
                                    <a:rPr lang="en-US" sz="1800" i="1">
                                      <a:effectLst/>
                                      <a:latin typeface="Cambria Math" panose="02040503050406030204" pitchFamily="18" charset="0"/>
                                      <a:ea typeface="Times New Roman" panose="02020603050405020304" pitchFamily="18" charset="0"/>
                                    </a:rPr>
                                  </m:ctrlPr>
                                </m:funcPr>
                                <m:fName>
                                  <m:r>
                                    <m:rPr>
                                      <m:sty m:val="p"/>
                                    </m:rPr>
                                    <a:rPr lang="en-US" sz="1800">
                                      <a:effectLst/>
                                      <a:latin typeface="Cambria Math" panose="02040503050406030204" pitchFamily="18" charset="0"/>
                                      <a:ea typeface="Times New Roman" panose="02020603050405020304" pitchFamily="18" charset="0"/>
                                    </a:rPr>
                                    <m:t>cos</m:t>
                                  </m:r>
                                </m:fName>
                                <m:e>
                                  <m:r>
                                    <a:rPr lang="en-US" sz="1800" i="1">
                                      <a:effectLst/>
                                      <a:latin typeface="Cambria Math" panose="02040503050406030204" pitchFamily="18" charset="0"/>
                                      <a:ea typeface="Times New Roman" panose="02020603050405020304" pitchFamily="18" charset="0"/>
                                    </a:rPr>
                                    <m:t>𝜃</m:t>
                                  </m:r>
                                </m:e>
                              </m:func>
                            </m:e>
                          </m:d>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𝑑𝑟</m:t>
                          </m:r>
                        </m:e>
                      </m:nary>
                      <m:r>
                        <a:rPr lang="en-US" sz="1800" i="1">
                          <a:effectLst/>
                          <a:latin typeface="Cambria Math" panose="02040503050406030204" pitchFamily="18" charset="0"/>
                          <a:ea typeface="Times New Roman" panose="02020603050405020304" pitchFamily="18" charset="0"/>
                        </a:rPr>
                        <m:t>=</m:t>
                      </m:r>
                      <m:sSubSup>
                        <m:sSubSupPr>
                          <m:ctrlPr>
                            <a:rPr lang="en-US" sz="1800" i="1">
                              <a:effectLst/>
                              <a:latin typeface="Cambria Math" panose="02040503050406030204" pitchFamily="18" charset="0"/>
                              <a:ea typeface="Times New Roman" panose="02020603050405020304" pitchFamily="18" charset="0"/>
                            </a:rPr>
                          </m:ctrlPr>
                        </m:sSubSupPr>
                        <m:e>
                          <m:d>
                            <m:dPr>
                              <m:begChr m:val="["/>
                              <m:endChr m:val="]"/>
                              <m:ctrlPr>
                                <a:rPr lang="en-US" sz="1800" i="1">
                                  <a:effectLst/>
                                  <a:latin typeface="Cambria Math" panose="02040503050406030204" pitchFamily="18" charset="0"/>
                                  <a:ea typeface="Times New Roman" panose="02020603050405020304" pitchFamily="18" charset="0"/>
                                </a:rPr>
                              </m:ctrlPr>
                            </m:dPr>
                            <m:e>
                              <m:f>
                                <m:fPr>
                                  <m:ctrlPr>
                                    <a:rPr lang="en-US" sz="1800" i="1">
                                      <a:effectLst/>
                                      <a:latin typeface="Cambria Math" panose="02040503050406030204" pitchFamily="18" charset="0"/>
                                      <a:ea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rPr>
                                    <m:t>1</m:t>
                                  </m:r>
                                </m:num>
                                <m:den>
                                  <m:r>
                                    <a:rPr lang="en-US" sz="1800" i="1">
                                      <a:effectLst/>
                                      <a:latin typeface="Cambria Math" panose="02040503050406030204" pitchFamily="18" charset="0"/>
                                      <a:ea typeface="Times New Roman" panose="02020603050405020304" pitchFamily="18" charset="0"/>
                                    </a:rPr>
                                    <m:t>2</m:t>
                                  </m:r>
                                </m:den>
                              </m:f>
                              <m:sSup>
                                <m:sSupPr>
                                  <m:ctrlPr>
                                    <a:rPr lang="en-US" sz="1800" i="1">
                                      <a:effectLst/>
                                      <a:latin typeface="Cambria Math" panose="02040503050406030204" pitchFamily="18" charset="0"/>
                                      <a:ea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rPr>
                                    <m:t>𝑟</m:t>
                                  </m:r>
                                </m:e>
                                <m:sup>
                                  <m:r>
                                    <a:rPr lang="en-US" sz="1800" i="1">
                                      <a:effectLst/>
                                      <a:latin typeface="Cambria Math" panose="02040503050406030204" pitchFamily="18" charset="0"/>
                                      <a:ea typeface="Times New Roman" panose="02020603050405020304" pitchFamily="18" charset="0"/>
                                    </a:rPr>
                                    <m:t>2</m:t>
                                  </m:r>
                                </m:sup>
                              </m:sSup>
                              <m:r>
                                <a:rPr lang="en-US" sz="1800" i="1">
                                  <a:effectLst/>
                                  <a:latin typeface="Cambria Math" panose="02040503050406030204" pitchFamily="18" charset="0"/>
                                  <a:ea typeface="Times New Roman" panose="02020603050405020304" pitchFamily="18" charset="0"/>
                                </a:rPr>
                                <m:t>−</m:t>
                              </m:r>
                              <m:f>
                                <m:fPr>
                                  <m:ctrlPr>
                                    <a:rPr lang="en-US" sz="1800" i="1">
                                      <a:effectLst/>
                                      <a:latin typeface="Cambria Math" panose="02040503050406030204" pitchFamily="18" charset="0"/>
                                      <a:ea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rPr>
                                    <m:t>2</m:t>
                                  </m:r>
                                </m:num>
                                <m:den>
                                  <m:r>
                                    <a:rPr lang="en-US" sz="1800" i="1">
                                      <a:effectLst/>
                                      <a:latin typeface="Cambria Math" panose="02040503050406030204" pitchFamily="18" charset="0"/>
                                      <a:ea typeface="Times New Roman" panose="02020603050405020304" pitchFamily="18" charset="0"/>
                                    </a:rPr>
                                    <m:t>3</m:t>
                                  </m:r>
                                </m:den>
                              </m:f>
                              <m:sSup>
                                <m:sSupPr>
                                  <m:ctrlPr>
                                    <a:rPr lang="en-US" sz="1800" i="1">
                                      <a:effectLst/>
                                      <a:latin typeface="Cambria Math" panose="02040503050406030204" pitchFamily="18" charset="0"/>
                                      <a:ea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rPr>
                                    <m:t>𝑟</m:t>
                                  </m:r>
                                </m:e>
                                <m:sup>
                                  <m:r>
                                    <a:rPr lang="en-US" sz="1800" i="1">
                                      <a:effectLst/>
                                      <a:latin typeface="Cambria Math" panose="02040503050406030204" pitchFamily="18" charset="0"/>
                                      <a:ea typeface="Times New Roman" panose="02020603050405020304" pitchFamily="18" charset="0"/>
                                    </a:rPr>
                                    <m:t>3</m:t>
                                  </m:r>
                                </m:sup>
                              </m:sSup>
                              <m:func>
                                <m:funcPr>
                                  <m:ctrlPr>
                                    <a:rPr lang="en-US" sz="1800" i="1">
                                      <a:effectLst/>
                                      <a:latin typeface="Cambria Math" panose="02040503050406030204" pitchFamily="18" charset="0"/>
                                      <a:ea typeface="Times New Roman" panose="02020603050405020304" pitchFamily="18" charset="0"/>
                                    </a:rPr>
                                  </m:ctrlPr>
                                </m:funcPr>
                                <m:fName>
                                  <m:r>
                                    <m:rPr>
                                      <m:sty m:val="p"/>
                                    </m:rPr>
                                    <a:rPr lang="en-US" sz="1800">
                                      <a:effectLst/>
                                      <a:latin typeface="Cambria Math" panose="02040503050406030204" pitchFamily="18" charset="0"/>
                                      <a:ea typeface="Times New Roman" panose="02020603050405020304" pitchFamily="18" charset="0"/>
                                    </a:rPr>
                                    <m:t>cos</m:t>
                                  </m:r>
                                </m:fName>
                                <m:e>
                                  <m:r>
                                    <a:rPr lang="en-US" sz="1800" i="1">
                                      <a:effectLst/>
                                      <a:latin typeface="Cambria Math" panose="02040503050406030204" pitchFamily="18" charset="0"/>
                                      <a:ea typeface="Times New Roman" panose="02020603050405020304" pitchFamily="18" charset="0"/>
                                    </a:rPr>
                                    <m:t>𝜃</m:t>
                                  </m:r>
                                </m:e>
                              </m:func>
                            </m:e>
                          </m:d>
                        </m:e>
                        <m:sub>
                          <m:r>
                            <a:rPr lang="en-US" sz="1800" i="1">
                              <a:effectLst/>
                              <a:latin typeface="Cambria Math" panose="02040503050406030204" pitchFamily="18" charset="0"/>
                              <a:ea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rPr>
                            <m:t>2</m:t>
                          </m:r>
                        </m:sup>
                      </m:sSubSup>
                      <m:r>
                        <a:rPr lang="en-US" sz="1800" i="1">
                          <a:effectLst/>
                          <a:latin typeface="Cambria Math" panose="02040503050406030204" pitchFamily="18" charset="0"/>
                          <a:ea typeface="Times New Roman" panose="02020603050405020304" pitchFamily="18" charset="0"/>
                        </a:rPr>
                        <m:t>=2−</m:t>
                      </m:r>
                      <m:f>
                        <m:fPr>
                          <m:ctrlPr>
                            <a:rPr lang="en-US" sz="1800" i="1">
                              <a:effectLst/>
                              <a:latin typeface="Cambria Math" panose="02040503050406030204" pitchFamily="18" charset="0"/>
                              <a:ea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rPr>
                            <m:t>16</m:t>
                          </m:r>
                        </m:num>
                        <m:den>
                          <m:r>
                            <a:rPr lang="en-US" sz="1800" i="1">
                              <a:effectLst/>
                              <a:latin typeface="Cambria Math" panose="02040503050406030204" pitchFamily="18" charset="0"/>
                              <a:ea typeface="Times New Roman" panose="02020603050405020304" pitchFamily="18" charset="0"/>
                            </a:rPr>
                            <m:t>3</m:t>
                          </m:r>
                        </m:den>
                      </m:f>
                      <m:func>
                        <m:funcPr>
                          <m:ctrlPr>
                            <a:rPr lang="en-US" sz="1800" i="1">
                              <a:effectLst/>
                              <a:latin typeface="Cambria Math" panose="02040503050406030204" pitchFamily="18" charset="0"/>
                              <a:ea typeface="Times New Roman" panose="02020603050405020304" pitchFamily="18" charset="0"/>
                            </a:rPr>
                          </m:ctrlPr>
                        </m:funcPr>
                        <m:fName>
                          <m:r>
                            <m:rPr>
                              <m:sty m:val="p"/>
                            </m:rPr>
                            <a:rPr lang="en-US" sz="1800">
                              <a:effectLst/>
                              <a:latin typeface="Cambria Math" panose="02040503050406030204" pitchFamily="18" charset="0"/>
                              <a:ea typeface="Times New Roman" panose="02020603050405020304" pitchFamily="18" charset="0"/>
                            </a:rPr>
                            <m:t>cos</m:t>
                          </m:r>
                        </m:fName>
                        <m:e>
                          <m:r>
                            <a:rPr lang="en-US" sz="1800" i="1">
                              <a:effectLst/>
                              <a:latin typeface="Cambria Math" panose="02040503050406030204" pitchFamily="18" charset="0"/>
                              <a:ea typeface="Times New Roman" panose="02020603050405020304" pitchFamily="18" charset="0"/>
                            </a:rPr>
                            <m:t>𝜃</m:t>
                          </m:r>
                        </m:e>
                      </m:func>
                      <m:r>
                        <a:rPr lang="en-US" sz="1800" i="1">
                          <a:effectLst/>
                          <a:latin typeface="Cambria Math" panose="02040503050406030204" pitchFamily="18" charset="0"/>
                          <a:ea typeface="Times New Roman" panose="02020603050405020304" pitchFamily="18" charset="0"/>
                        </a:rPr>
                        <m:t>.</m:t>
                      </m:r>
                    </m:oMath>
                  </m:oMathPara>
                </a14:m>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This is then integrated with respect to </a:t>
                </a:r>
                <a14:m>
                  <m:oMath xmlns:m="http://schemas.openxmlformats.org/officeDocument/2006/math">
                    <m:r>
                      <a:rPr lang="en-US" sz="1800" i="1">
                        <a:effectLst/>
                        <a:latin typeface="Cambria Math" panose="02040503050406030204" pitchFamily="18" charset="0"/>
                        <a:ea typeface="Times New Roman" panose="02020603050405020304" pitchFamily="18" charset="0"/>
                      </a:rPr>
                      <m:t>𝜃</m:t>
                    </m:r>
                  </m:oMath>
                </a14:m>
                <a:r>
                  <a:rPr lang="en-US" sz="1800"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14:m>
                  <m:oMathPara xmlns:m="http://schemas.openxmlformats.org/officeDocument/2006/math">
                    <m:oMathParaPr>
                      <m:jc m:val="centerGroup"/>
                    </m:oMathParaPr>
                    <m:oMath xmlns:m="http://schemas.openxmlformats.org/officeDocument/2006/math">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rPr>
                            <m:t>𝜋</m:t>
                          </m:r>
                        </m:sup>
                        <m:e>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2−</m:t>
                              </m:r>
                              <m:f>
                                <m:fPr>
                                  <m:ctrlPr>
                                    <a:rPr lang="en-US" sz="1800" i="1">
                                      <a:effectLst/>
                                      <a:latin typeface="Cambria Math" panose="02040503050406030204" pitchFamily="18" charset="0"/>
                                      <a:ea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rPr>
                                    <m:t>16</m:t>
                                  </m:r>
                                </m:num>
                                <m:den>
                                  <m:r>
                                    <a:rPr lang="en-US" sz="1800" i="1">
                                      <a:effectLst/>
                                      <a:latin typeface="Cambria Math" panose="02040503050406030204" pitchFamily="18" charset="0"/>
                                      <a:ea typeface="Times New Roman" panose="02020603050405020304" pitchFamily="18" charset="0"/>
                                    </a:rPr>
                                    <m:t>3</m:t>
                                  </m:r>
                                </m:den>
                              </m:f>
                              <m:func>
                                <m:funcPr>
                                  <m:ctrlPr>
                                    <a:rPr lang="en-US" sz="1800" i="1">
                                      <a:effectLst/>
                                      <a:latin typeface="Cambria Math" panose="02040503050406030204" pitchFamily="18" charset="0"/>
                                      <a:ea typeface="Times New Roman" panose="02020603050405020304" pitchFamily="18" charset="0"/>
                                    </a:rPr>
                                  </m:ctrlPr>
                                </m:funcPr>
                                <m:fName>
                                  <m:r>
                                    <m:rPr>
                                      <m:sty m:val="p"/>
                                    </m:rPr>
                                    <a:rPr lang="en-US" sz="1800">
                                      <a:effectLst/>
                                      <a:latin typeface="Cambria Math" panose="02040503050406030204" pitchFamily="18" charset="0"/>
                                      <a:ea typeface="Times New Roman" panose="02020603050405020304" pitchFamily="18" charset="0"/>
                                    </a:rPr>
                                    <m:t>cos</m:t>
                                  </m:r>
                                </m:fName>
                                <m:e>
                                  <m:r>
                                    <a:rPr lang="en-US" sz="1800" i="1">
                                      <a:effectLst/>
                                      <a:latin typeface="Cambria Math" panose="02040503050406030204" pitchFamily="18" charset="0"/>
                                      <a:ea typeface="Times New Roman" panose="02020603050405020304" pitchFamily="18" charset="0"/>
                                    </a:rPr>
                                    <m:t>𝜃</m:t>
                                  </m:r>
                                </m:e>
                              </m:func>
                            </m:e>
                          </m:d>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m:t>
                          </m:r>
                          <m:r>
                            <a:rPr lang="en-US" sz="1800" i="1">
                              <a:effectLst/>
                              <a:latin typeface="Cambria Math" panose="02040503050406030204" pitchFamily="18" charset="0"/>
                              <a:ea typeface="Times New Roman" panose="02020603050405020304" pitchFamily="18" charset="0"/>
                            </a:rPr>
                            <m:t>𝜃</m:t>
                          </m:r>
                        </m:e>
                      </m:nary>
                      <m:r>
                        <a:rPr lang="en-US" sz="1800" i="1">
                          <a:effectLst/>
                          <a:latin typeface="Cambria Math" panose="02040503050406030204" pitchFamily="18" charset="0"/>
                          <a:ea typeface="Times New Roman" panose="02020603050405020304" pitchFamily="18" charset="0"/>
                        </a:rPr>
                        <m:t>=</m:t>
                      </m:r>
                      <m:sSubSup>
                        <m:sSubSupPr>
                          <m:ctrlPr>
                            <a:rPr lang="en-US" sz="1800" i="1">
                              <a:effectLst/>
                              <a:latin typeface="Cambria Math" panose="02040503050406030204" pitchFamily="18" charset="0"/>
                              <a:ea typeface="Times New Roman" panose="02020603050405020304" pitchFamily="18" charset="0"/>
                            </a:rPr>
                          </m:ctrlPr>
                        </m:sSubSupPr>
                        <m:e>
                          <m:d>
                            <m:dPr>
                              <m:begChr m:val="["/>
                              <m:endChr m:val="]"/>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rPr>
                                <m:t>𝜃</m:t>
                              </m:r>
                              <m:r>
                                <a:rPr lang="en-US" sz="1800" i="1">
                                  <a:effectLst/>
                                  <a:latin typeface="Cambria Math" panose="02040503050406030204" pitchFamily="18" charset="0"/>
                                  <a:ea typeface="Times New Roman" panose="02020603050405020304" pitchFamily="18" charset="0"/>
                                </a:rPr>
                                <m:t>−</m:t>
                              </m:r>
                              <m:f>
                                <m:fPr>
                                  <m:ctrlPr>
                                    <a:rPr lang="en-US" sz="1800" i="1">
                                      <a:effectLst/>
                                      <a:latin typeface="Cambria Math" panose="02040503050406030204" pitchFamily="18" charset="0"/>
                                      <a:ea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rPr>
                                    <m:t>16</m:t>
                                  </m:r>
                                </m:num>
                                <m:den>
                                  <m:r>
                                    <a:rPr lang="en-US" sz="1800" i="1">
                                      <a:effectLst/>
                                      <a:latin typeface="Cambria Math" panose="02040503050406030204" pitchFamily="18" charset="0"/>
                                      <a:ea typeface="Times New Roman" panose="02020603050405020304" pitchFamily="18" charset="0"/>
                                    </a:rPr>
                                    <m:t>3</m:t>
                                  </m:r>
                                </m:den>
                              </m:f>
                              <m:func>
                                <m:funcPr>
                                  <m:ctrlPr>
                                    <a:rPr lang="en-US" sz="1800" i="1">
                                      <a:effectLst/>
                                      <a:latin typeface="Cambria Math" panose="02040503050406030204" pitchFamily="18" charset="0"/>
                                      <a:ea typeface="Times New Roman" panose="02020603050405020304" pitchFamily="18" charset="0"/>
                                    </a:rPr>
                                  </m:ctrlPr>
                                </m:funcPr>
                                <m:fName>
                                  <m:r>
                                    <m:rPr>
                                      <m:sty m:val="p"/>
                                    </m:rPr>
                                    <a:rPr lang="en-US" sz="1800">
                                      <a:effectLst/>
                                      <a:latin typeface="Cambria Math" panose="02040503050406030204" pitchFamily="18" charset="0"/>
                                      <a:ea typeface="Times New Roman" panose="02020603050405020304" pitchFamily="18" charset="0"/>
                                    </a:rPr>
                                    <m:t>sin</m:t>
                                  </m:r>
                                </m:fName>
                                <m:e>
                                  <m:r>
                                    <a:rPr lang="en-US" sz="1800" i="1">
                                      <a:effectLst/>
                                      <a:latin typeface="Cambria Math" panose="02040503050406030204" pitchFamily="18" charset="0"/>
                                      <a:ea typeface="Times New Roman" panose="02020603050405020304" pitchFamily="18" charset="0"/>
                                    </a:rPr>
                                    <m:t>𝜃</m:t>
                                  </m:r>
                                </m:e>
                              </m:func>
                            </m:e>
                          </m:d>
                        </m:e>
                        <m:sub>
                          <m:r>
                            <a:rPr lang="en-US" sz="1800" i="1">
                              <a:effectLst/>
                              <a:latin typeface="Cambria Math" panose="02040503050406030204" pitchFamily="18" charset="0"/>
                              <a:ea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rPr>
                            <m:t>𝜋</m:t>
                          </m:r>
                        </m:sup>
                      </m:sSubSup>
                      <m:r>
                        <a:rPr lang="en-US" sz="1800" i="1">
                          <a:effectLst/>
                          <a:latin typeface="Cambria Math" panose="02040503050406030204" pitchFamily="18" charset="0"/>
                          <a:ea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rPr>
                        <m:t>𝜋</m:t>
                      </m:r>
                      <m:r>
                        <a:rPr lang="en-US" sz="1800" i="1">
                          <a:effectLst/>
                          <a:latin typeface="Cambria Math" panose="02040503050406030204" pitchFamily="18" charset="0"/>
                          <a:ea typeface="Times New Roman" panose="02020603050405020304" pitchFamily="18" charset="0"/>
                        </a:rPr>
                        <m:t>.</m:t>
                      </m:r>
                    </m:oMath>
                  </m:oMathPara>
                </a14:m>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Thus, the line integral along </a:t>
                </a:r>
                <a:r>
                  <a:rPr lang="en-US" sz="1800" i="1" dirty="0">
                    <a:effectLst/>
                    <a:latin typeface="Times New Roman" panose="02020603050405020304" pitchFamily="18" charset="0"/>
                    <a:ea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rPr>
                  <a:t> is </a:t>
                </a:r>
                <a14:m>
                  <m:oMath xmlns:m="http://schemas.openxmlformats.org/officeDocument/2006/math">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𝐶</m:t>
                        </m:r>
                      </m:sub>
                      <m:sup/>
                      <m:e>
                        <m:r>
                          <a:rPr lang="en-US" sz="1800" b="1" i="1">
                            <a:effectLst/>
                            <a:latin typeface="Cambria Math" panose="02040503050406030204" pitchFamily="18" charset="0"/>
                            <a:ea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𝑑</m:t>
                        </m:r>
                        <m:r>
                          <a:rPr lang="en-US" sz="1800" b="1" i="1">
                            <a:effectLst/>
                            <a:latin typeface="Cambria Math" panose="02040503050406030204" pitchFamily="18" charset="0"/>
                            <a:ea typeface="Times New Roman" panose="02020603050405020304" pitchFamily="18" charset="0"/>
                          </a:rPr>
                          <m:t>𝐫</m:t>
                        </m:r>
                      </m:e>
                    </m:nary>
                    <m:r>
                      <a:rPr lang="en-US" sz="1800" i="1">
                        <a:effectLst/>
                        <a:latin typeface="Cambria Math" panose="02040503050406030204" pitchFamily="18" charset="0"/>
                        <a:ea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rPr>
                      <m:t>𝜋</m:t>
                    </m:r>
                  </m:oMath>
                </a14:m>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5B58E601-05C7-3FBA-7892-65C1883DA6B4}"/>
                  </a:ext>
                </a:extLst>
              </p:cNvPr>
              <p:cNvSpPr txBox="1">
                <a:spLocks noRot="1" noChangeAspect="1" noMove="1" noResize="1" noEditPoints="1" noAdjustHandles="1" noChangeArrowheads="1" noChangeShapeType="1" noTextEdit="1"/>
              </p:cNvSpPr>
              <p:nvPr/>
            </p:nvSpPr>
            <p:spPr>
              <a:xfrm>
                <a:off x="473336" y="311972"/>
                <a:ext cx="11058862" cy="5241307"/>
              </a:xfrm>
              <a:prstGeom prst="rect">
                <a:avLst/>
              </a:prstGeom>
              <a:blipFill>
                <a:blip r:embed="rId2"/>
                <a:stretch>
                  <a:fillRect l="-496" b="-14302"/>
                </a:stretch>
              </a:blipFill>
            </p:spPr>
            <p:txBody>
              <a:bodyPr/>
              <a:lstStyle/>
              <a:p>
                <a:r>
                  <a:rPr lang="en-US">
                    <a:noFill/>
                  </a:rPr>
                  <a:t> </a:t>
                </a:r>
              </a:p>
            </p:txBody>
          </p:sp>
        </mc:Fallback>
      </mc:AlternateContent>
    </p:spTree>
    <p:extLst>
      <p:ext uri="{BB962C8B-B14F-4D97-AF65-F5344CB8AC3E}">
        <p14:creationId xmlns:p14="http://schemas.microsoft.com/office/powerpoint/2010/main" val="3370454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54BF67D4-F239-62FE-5C4D-4444349921A1}"/>
                  </a:ext>
                </a:extLst>
              </p:cNvPr>
              <p:cNvSpPr txBox="1"/>
              <p:nvPr/>
            </p:nvSpPr>
            <p:spPr>
              <a:xfrm>
                <a:off x="247426" y="0"/>
                <a:ext cx="7767022" cy="6360074"/>
              </a:xfrm>
              <a:prstGeom prst="rect">
                <a:avLst/>
              </a:prstGeom>
              <a:noFill/>
            </p:spPr>
            <p:txBody>
              <a:bodyPr wrap="square">
                <a:spAutoFit/>
              </a:bodyPr>
              <a:lstStyle/>
              <a:p>
                <a:pPr marL="0" marR="0" algn="just"/>
                <a:r>
                  <a:rPr lang="en-US" b="1" dirty="0">
                    <a:effectLst/>
                    <a:latin typeface="Times New Roman" panose="02020603050405020304" pitchFamily="18" charset="0"/>
                    <a:ea typeface="Times New Roman" panose="02020603050405020304" pitchFamily="18" charset="0"/>
                  </a:rPr>
                  <a:t>Example 3:</a:t>
                </a:r>
                <a:r>
                  <a:rPr lang="en-US" dirty="0">
                    <a:effectLst/>
                    <a:latin typeface="Times New Roman" panose="02020603050405020304" pitchFamily="18" charset="0"/>
                    <a:ea typeface="Times New Roman" panose="02020603050405020304" pitchFamily="18" charset="0"/>
                  </a:rPr>
                  <a:t> Evaluate </a:t>
                </a:r>
                <a14:m>
                  <m:oMath xmlns:m="http://schemas.openxmlformats.org/officeDocument/2006/math">
                    <m:nary>
                      <m:naryPr>
                        <m:limLoc m:val="subSup"/>
                        <m:ctrlPr>
                          <a:rPr lang="en-US" i="1">
                            <a:effectLst/>
                            <a:latin typeface="Cambria Math" panose="02040503050406030204" pitchFamily="18" charset="0"/>
                            <a:ea typeface="Times New Roman" panose="02020603050405020304" pitchFamily="18" charset="0"/>
                          </a:rPr>
                        </m:ctrlPr>
                      </m:naryPr>
                      <m:sub>
                        <m:r>
                          <a:rPr lang="en-US" i="1">
                            <a:effectLst/>
                            <a:latin typeface="Cambria Math" panose="02040503050406030204" pitchFamily="18" charset="0"/>
                            <a:ea typeface="Times New Roman" panose="02020603050405020304" pitchFamily="18" charset="0"/>
                          </a:rPr>
                          <m:t>𝐶</m:t>
                        </m:r>
                      </m:sub>
                      <m:sup/>
                      <m:e>
                        <m:r>
                          <a:rPr lang="en-US" b="1" i="1">
                            <a:effectLst/>
                            <a:latin typeface="Cambria Math" panose="02040503050406030204" pitchFamily="18" charset="0"/>
                            <a:ea typeface="Times New Roman" panose="02020603050405020304" pitchFamily="18" charset="0"/>
                          </a:rPr>
                          <m:t>𝐅</m:t>
                        </m:r>
                        <m:r>
                          <a:rPr lang="en-US" i="1">
                            <a:effectLst/>
                            <a:latin typeface="Cambria Math" panose="02040503050406030204" pitchFamily="18" charset="0"/>
                            <a:ea typeface="Times New Roman" panose="02020603050405020304" pitchFamily="18" charset="0"/>
                          </a:rPr>
                          <m:t>⋅</m:t>
                        </m:r>
                        <m:r>
                          <a:rPr lang="en-US" i="1">
                            <a:effectLst/>
                            <a:latin typeface="Cambria Math" panose="02040503050406030204" pitchFamily="18" charset="0"/>
                            <a:ea typeface="Times New Roman" panose="02020603050405020304" pitchFamily="18" charset="0"/>
                          </a:rPr>
                          <m:t>𝑑</m:t>
                        </m:r>
                        <m:r>
                          <a:rPr lang="en-US" b="1" i="1">
                            <a:effectLst/>
                            <a:latin typeface="Cambria Math" panose="02040503050406030204" pitchFamily="18" charset="0"/>
                            <a:ea typeface="Times New Roman" panose="02020603050405020304" pitchFamily="18" charset="0"/>
                          </a:rPr>
                          <m:t>𝐫</m:t>
                        </m:r>
                      </m:e>
                    </m:nary>
                  </m:oMath>
                </a14:m>
                <a:r>
                  <a:rPr lang="en-US" dirty="0">
                    <a:effectLst/>
                    <a:latin typeface="Times New Roman" panose="02020603050405020304" pitchFamily="18" charset="0"/>
                    <a:ea typeface="Times New Roman" panose="02020603050405020304" pitchFamily="18" charset="0"/>
                  </a:rPr>
                  <a:t>, where </a:t>
                </a:r>
                <a14:m>
                  <m:oMath xmlns:m="http://schemas.openxmlformats.org/officeDocument/2006/math">
                    <m:r>
                      <a:rPr lang="en-US" b="1" i="1">
                        <a:effectLst/>
                        <a:latin typeface="Cambria Math" panose="02040503050406030204" pitchFamily="18" charset="0"/>
                        <a:ea typeface="Times New Roman" panose="02020603050405020304" pitchFamily="18" charset="0"/>
                      </a:rPr>
                      <m:t>𝐅</m:t>
                    </m:r>
                    <m:d>
                      <m:dPr>
                        <m:ctrlPr>
                          <a:rPr lang="en-US" i="1">
                            <a:effectLst/>
                            <a:latin typeface="Cambria Math" panose="02040503050406030204" pitchFamily="18" charset="0"/>
                            <a:ea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rPr>
                          <m:t>𝑥</m:t>
                        </m:r>
                        <m:r>
                          <a:rPr lang="en-US" i="1">
                            <a:effectLst/>
                            <a:latin typeface="Cambria Math" panose="02040503050406030204" pitchFamily="18" charset="0"/>
                            <a:ea typeface="Times New Roman" panose="02020603050405020304" pitchFamily="18" charset="0"/>
                          </a:rPr>
                          <m:t>,</m:t>
                        </m:r>
                        <m:r>
                          <a:rPr lang="en-US" i="1">
                            <a:effectLst/>
                            <a:latin typeface="Cambria Math" panose="02040503050406030204" pitchFamily="18" charset="0"/>
                            <a:ea typeface="Times New Roman" panose="02020603050405020304" pitchFamily="18" charset="0"/>
                          </a:rPr>
                          <m:t>𝑦</m:t>
                        </m:r>
                      </m:e>
                    </m:d>
                    <m:r>
                      <a:rPr lang="en-US" i="1">
                        <a:effectLst/>
                        <a:latin typeface="Cambria Math" panose="02040503050406030204" pitchFamily="18" charset="0"/>
                        <a:ea typeface="Times New Roman" panose="02020603050405020304" pitchFamily="18" charset="0"/>
                      </a:rPr>
                      <m:t>=</m:t>
                    </m:r>
                    <m:d>
                      <m:dPr>
                        <m:begChr m:val="〈"/>
                        <m:endChr m:val="〉"/>
                        <m:ctrlPr>
                          <a:rPr lang="en-US" i="1">
                            <a:effectLst/>
                            <a:latin typeface="Cambria Math" panose="02040503050406030204" pitchFamily="18" charset="0"/>
                            <a:ea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rPr>
                          <m:t>3</m:t>
                        </m:r>
                        <m:r>
                          <a:rPr lang="en-US" i="1">
                            <a:effectLst/>
                            <a:latin typeface="Cambria Math" panose="02040503050406030204" pitchFamily="18" charset="0"/>
                            <a:ea typeface="Times New Roman" panose="02020603050405020304" pitchFamily="18" charset="0"/>
                          </a:rPr>
                          <m:t>𝑦</m:t>
                        </m:r>
                        <m:r>
                          <a:rPr lang="en-US" i="1">
                            <a:effectLst/>
                            <a:latin typeface="Cambria Math" panose="02040503050406030204" pitchFamily="18" charset="0"/>
                            <a:ea typeface="Times New Roman" panose="02020603050405020304" pitchFamily="18" charset="0"/>
                          </a:rPr>
                          <m:t>,−</m:t>
                        </m:r>
                        <m:r>
                          <a:rPr lang="en-US" i="1">
                            <a:effectLst/>
                            <a:latin typeface="Cambria Math" panose="02040503050406030204" pitchFamily="18" charset="0"/>
                            <a:ea typeface="Times New Roman" panose="02020603050405020304" pitchFamily="18" charset="0"/>
                          </a:rPr>
                          <m:t>𝑥</m:t>
                        </m:r>
                        <m:r>
                          <a:rPr lang="en-US" i="1">
                            <a:effectLst/>
                            <a:latin typeface="Cambria Math" panose="02040503050406030204" pitchFamily="18" charset="0"/>
                            <a:ea typeface="Times New Roman" panose="02020603050405020304" pitchFamily="18" charset="0"/>
                          </a:rPr>
                          <m:t>+</m:t>
                        </m:r>
                        <m:r>
                          <a:rPr lang="en-US" i="1">
                            <a:effectLst/>
                            <a:latin typeface="Cambria Math" panose="02040503050406030204" pitchFamily="18" charset="0"/>
                            <a:ea typeface="Times New Roman" panose="02020603050405020304" pitchFamily="18" charset="0"/>
                          </a:rPr>
                          <m:t>𝑦</m:t>
                        </m:r>
                      </m:e>
                    </m:d>
                  </m:oMath>
                </a14:m>
                <a:r>
                  <a:rPr lang="en-US" dirty="0">
                    <a:effectLst/>
                    <a:latin typeface="Times New Roman" panose="02020603050405020304" pitchFamily="18" charset="0"/>
                    <a:ea typeface="Times New Roman" panose="02020603050405020304" pitchFamily="18" charset="0"/>
                  </a:rPr>
                  <a:t> and </a:t>
                </a:r>
                <a:r>
                  <a:rPr lang="en-US" i="1" dirty="0">
                    <a:effectLst/>
                    <a:latin typeface="Times New Roman" panose="02020603050405020304" pitchFamily="18" charset="0"/>
                    <a:ea typeface="Times New Roman" panose="02020603050405020304" pitchFamily="18" charset="0"/>
                  </a:rPr>
                  <a:t>C</a:t>
                </a:r>
                <a:r>
                  <a:rPr lang="en-US" dirty="0">
                    <a:effectLst/>
                    <a:latin typeface="Times New Roman" panose="02020603050405020304" pitchFamily="18" charset="0"/>
                    <a:ea typeface="Times New Roman" panose="02020603050405020304" pitchFamily="18" charset="0"/>
                  </a:rPr>
                  <a:t> traverses a rectangle from (1,1) to (1,6) to (7,6) to (7,1) back to (1,1).</a:t>
                </a:r>
              </a:p>
              <a:p>
                <a:pPr marL="0" marR="0" algn="just"/>
                <a:endParaRPr lang="en-US" dirty="0">
                  <a:latin typeface="Times New Roman" panose="02020603050405020304" pitchFamily="18" charset="0"/>
                  <a:ea typeface="Times New Roman" panose="02020603050405020304" pitchFamily="18" charset="0"/>
                </a:endParaRPr>
              </a:p>
              <a:p>
                <a:pPr marL="0" marR="0" algn="just"/>
                <a:r>
                  <a:rPr lang="en-US" sz="1800" b="1" dirty="0">
                    <a:effectLst/>
                    <a:latin typeface="Times New Roman" panose="02020603050405020304" pitchFamily="18" charset="0"/>
                    <a:ea typeface="Times New Roman" panose="02020603050405020304" pitchFamily="18" charset="0"/>
                  </a:rPr>
                  <a:t>Solution:</a:t>
                </a:r>
                <a:r>
                  <a:rPr lang="en-US" sz="1800" dirty="0">
                    <a:effectLst/>
                    <a:latin typeface="Times New Roman" panose="02020603050405020304" pitchFamily="18" charset="0"/>
                    <a:ea typeface="Times New Roman" panose="02020603050405020304" pitchFamily="18" charset="0"/>
                  </a:rPr>
                  <a:t> A sketch of the path </a:t>
                </a:r>
                <a:r>
                  <a:rPr lang="en-US" sz="1800" i="1" dirty="0">
                    <a:effectLst/>
                    <a:latin typeface="Times New Roman" panose="02020603050405020304" pitchFamily="18" charset="0"/>
                    <a:ea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rPr>
                  <a:t> shows it to be a simple closed loop traversed in a </a:t>
                </a:r>
                <a:r>
                  <a:rPr lang="en-US" sz="1800" i="1" dirty="0">
                    <a:effectLst/>
                    <a:latin typeface="Times New Roman" panose="02020603050405020304" pitchFamily="18" charset="0"/>
                    <a:ea typeface="Times New Roman" panose="02020603050405020304" pitchFamily="18" charset="0"/>
                  </a:rPr>
                  <a:t>clockwise</a:t>
                </a:r>
                <a:r>
                  <a:rPr lang="en-US" sz="1800" dirty="0">
                    <a:effectLst/>
                    <a:latin typeface="Times New Roman" panose="02020603050405020304" pitchFamily="18" charset="0"/>
                    <a:ea typeface="Times New Roman" panose="02020603050405020304" pitchFamily="18" charset="0"/>
                  </a:rPr>
                  <a:t> direction. </a:t>
                </a:r>
              </a:p>
              <a:p>
                <a:pPr marL="0" marR="0" algn="just"/>
                <a:endParaRPr lang="en-US" dirty="0">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In order to use Green’s Theorem, we would traverse it in the counterclockwise direction, which is equivalent to traversing each segment in its opposite direction. </a:t>
                </a:r>
              </a:p>
              <a:p>
                <a:pPr marL="0" marR="0" algn="just"/>
                <a:endParaRPr lang="en-US" dirty="0">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This means that we will multiply our result by –1 to account for this “opposite” direction.</a:t>
                </a:r>
              </a:p>
              <a:p>
                <a:pPr marL="0" marR="0" algn="just"/>
                <a:endParaRPr lang="en-US" dirty="0">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The curl is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rPr>
                          <m:t>𝑥</m:t>
                        </m:r>
                      </m:sub>
                    </m:sSub>
                    <m:r>
                      <a:rPr lang="en-US" sz="1800" i="1">
                        <a:effectLst/>
                        <a:latin typeface="Cambria Math" panose="02040503050406030204" pitchFamily="18" charset="0"/>
                        <a:ea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rPr>
                      <m:t>=−1+</m:t>
                    </m:r>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−3</m:t>
                        </m:r>
                      </m:e>
                    </m:d>
                    <m:r>
                      <a:rPr lang="en-US" sz="1800" i="1">
                        <a:effectLst/>
                        <a:latin typeface="Cambria Math" panose="02040503050406030204" pitchFamily="18" charset="0"/>
                        <a:ea typeface="Times New Roman" panose="02020603050405020304" pitchFamily="18" charset="0"/>
                      </a:rPr>
                      <m:t>=−4</m:t>
                    </m:r>
                  </m:oMath>
                </a14:m>
                <a:r>
                  <a:rPr lang="en-US" sz="1800" dirty="0">
                    <a:effectLst/>
                    <a:latin typeface="Times New Roman" panose="02020603050405020304" pitchFamily="18" charset="0"/>
                    <a:ea typeface="Times New Roman" panose="02020603050405020304" pitchFamily="18" charset="0"/>
                  </a:rPr>
                  <a:t>:</a:t>
                </a:r>
              </a:p>
              <a:p>
                <a:pPr marL="0" marR="0" algn="just"/>
                <a:r>
                  <a:rPr lang="en-US" sz="1800" dirty="0">
                    <a:effectLst/>
                    <a:latin typeface="Times New Roman" panose="02020603050405020304" pitchFamily="18" charset="0"/>
                    <a:ea typeface="Times New Roman" panose="02020603050405020304" pitchFamily="18" charset="0"/>
                  </a:rPr>
                  <a:t> </a:t>
                </a:r>
              </a:p>
              <a:p>
                <a:pPr algn="just"/>
                <a14:m>
                  <m:oMathPara xmlns:m="http://schemas.openxmlformats.org/officeDocument/2006/math">
                    <m:oMathParaPr>
                      <m:jc m:val="centerGroup"/>
                    </m:oMathParaPr>
                    <m:oMath xmlns:m="http://schemas.openxmlformats.org/officeDocument/2006/math">
                      <m:nary>
                        <m:naryPr>
                          <m:chr m:val="∬"/>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𝑅</m:t>
                          </m:r>
                        </m:sub>
                        <m:sup/>
                        <m:e>
                          <m:r>
                            <a:rPr lang="en-US" sz="1800" i="1">
                              <a:effectLst/>
                              <a:latin typeface="Cambria Math" panose="02040503050406030204" pitchFamily="18" charset="0"/>
                              <a:ea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rPr>
                                <m:t>𝑥</m:t>
                              </m:r>
                            </m:sub>
                          </m:sSub>
                          <m:r>
                            <a:rPr lang="en-US" sz="1800" i="1">
                              <a:effectLst/>
                              <a:latin typeface="Cambria Math" panose="02040503050406030204" pitchFamily="18" charset="0"/>
                              <a:ea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rPr>
                            <m:t>)</m:t>
                          </m:r>
                        </m:e>
                      </m:nary>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𝑑𝐴</m:t>
                      </m:r>
                      <m:r>
                        <a:rPr lang="en-US" sz="1800" i="1">
                          <a:effectLst/>
                          <a:latin typeface="Cambria Math" panose="02040503050406030204" pitchFamily="18" charset="0"/>
                          <a:ea typeface="Times New Roman" panose="02020603050405020304" pitchFamily="18" charset="0"/>
                        </a:rPr>
                        <m:t>=</m:t>
                      </m:r>
                      <m:nary>
                        <m:naryPr>
                          <m:chr m:val="∬"/>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𝑅</m:t>
                          </m:r>
                        </m:sub>
                        <m:sup/>
                        <m:e>
                          <m:r>
                            <a:rPr lang="en-US" sz="1800" i="1">
                              <a:effectLst/>
                              <a:latin typeface="Cambria Math" panose="02040503050406030204" pitchFamily="18" charset="0"/>
                              <a:ea typeface="Times New Roman" panose="02020603050405020304" pitchFamily="18" charset="0"/>
                            </a:rPr>
                            <m:t>(−4)</m:t>
                          </m:r>
                        </m:e>
                      </m:nary>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𝑑𝐴</m:t>
                      </m:r>
                      <m:r>
                        <a:rPr lang="en-US" sz="1800" i="1">
                          <a:effectLst/>
                          <a:latin typeface="Cambria Math" panose="02040503050406030204" pitchFamily="18" charset="0"/>
                          <a:ea typeface="Times New Roman" panose="02020603050405020304" pitchFamily="18" charset="0"/>
                        </a:rPr>
                        <m:t>=−4</m:t>
                      </m:r>
                      <m:nary>
                        <m:naryPr>
                          <m:chr m:val="∬"/>
                          <m:limLoc m:val="subSup"/>
                          <m:ctrlPr>
                            <a:rPr lang="en-US" i="1">
                              <a:latin typeface="Cambria Math" panose="02040503050406030204" pitchFamily="18" charset="0"/>
                              <a:ea typeface="Times New Roman" panose="02020603050405020304" pitchFamily="18" charset="0"/>
                            </a:rPr>
                          </m:ctrlPr>
                        </m:naryPr>
                        <m:sub>
                          <m:r>
                            <a:rPr lang="en-US" i="1">
                              <a:latin typeface="Cambria Math" panose="02040503050406030204" pitchFamily="18" charset="0"/>
                              <a:ea typeface="Times New Roman" panose="02020603050405020304" pitchFamily="18" charset="0"/>
                            </a:rPr>
                            <m:t>𝑅</m:t>
                          </m:r>
                        </m:sub>
                        <m:sup/>
                        <m:e>
                          <m:r>
                            <a:rPr lang="en-US" b="0" i="1" smtClean="0">
                              <a:latin typeface="Cambria Math" panose="02040503050406030204" pitchFamily="18" charset="0"/>
                              <a:ea typeface="Times New Roman" panose="02020603050405020304" pitchFamily="18" charset="0"/>
                            </a:rPr>
                            <m:t>𝑑𝐴</m:t>
                          </m:r>
                        </m:e>
                      </m:nary>
                      <m:r>
                        <a:rPr lang="en-US" i="1">
                          <a:latin typeface="Cambria Math" panose="02040503050406030204" pitchFamily="18" charset="0"/>
                          <a:ea typeface="Times New Roman" panose="02020603050405020304" pitchFamily="18" charset="0"/>
                        </a:rPr>
                        <m:t> </m:t>
                      </m:r>
                    </m:oMath>
                  </m:oMathPara>
                </a14:m>
                <a:endParaRPr lang="en-US" sz="1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p>
              <a:p>
                <a:pPr algn="just"/>
                <a:r>
                  <a:rPr lang="en-US" sz="1800" dirty="0">
                    <a:effectLst/>
                    <a:latin typeface="Times New Roman" panose="02020603050405020304" pitchFamily="18" charset="0"/>
                    <a:ea typeface="Times New Roman" panose="02020603050405020304" pitchFamily="18" charset="0"/>
                  </a:rPr>
                  <a:t>The double integral </a:t>
                </a:r>
                <a14:m>
                  <m:oMath xmlns:m="http://schemas.openxmlformats.org/officeDocument/2006/math">
                    <m:nary>
                      <m:naryPr>
                        <m:chr m:val="∬"/>
                        <m:limLoc m:val="subSup"/>
                        <m:ctrlPr>
                          <a:rPr lang="en-US" i="1" smtClean="0">
                            <a:latin typeface="Cambria Math" panose="02040503050406030204" pitchFamily="18" charset="0"/>
                            <a:ea typeface="Times New Roman" panose="02020603050405020304" pitchFamily="18" charset="0"/>
                          </a:rPr>
                        </m:ctrlPr>
                      </m:naryPr>
                      <m:sub>
                        <m:r>
                          <a:rPr lang="en-US" i="1">
                            <a:latin typeface="Cambria Math" panose="02040503050406030204" pitchFamily="18" charset="0"/>
                            <a:ea typeface="Times New Roman" panose="02020603050405020304" pitchFamily="18" charset="0"/>
                          </a:rPr>
                          <m:t>𝑅</m:t>
                        </m:r>
                      </m:sub>
                      <m:sup/>
                      <m:e>
                        <m:r>
                          <a:rPr lang="en-US" b="0" i="1" smtClean="0">
                            <a:latin typeface="Cambria Math" panose="02040503050406030204" pitchFamily="18" charset="0"/>
                            <a:ea typeface="Times New Roman" panose="02020603050405020304" pitchFamily="18" charset="0"/>
                          </a:rPr>
                          <m:t>𝑑𝐴</m:t>
                        </m:r>
                      </m:e>
                    </m:nary>
                  </m:oMath>
                </a14:m>
                <a:r>
                  <a:rPr lang="en-US" sz="1800" dirty="0">
                    <a:effectLst/>
                    <a:latin typeface="Times New Roman" panose="02020603050405020304" pitchFamily="18" charset="0"/>
                    <a:ea typeface="Times New Roman" panose="02020603050405020304" pitchFamily="18" charset="0"/>
                  </a:rPr>
                  <a:t> is the area of the rectangle, which is (6)(5) = 30. Thus,</a:t>
                </a:r>
              </a:p>
              <a:p>
                <a:pPr marL="0" marR="0" algn="just"/>
                <a:r>
                  <a:rPr lang="en-US" sz="1800" dirty="0">
                    <a:effectLst/>
                    <a:latin typeface="Times New Roman" panose="02020603050405020304" pitchFamily="18" charset="0"/>
                    <a:ea typeface="Times New Roman" panose="02020603050405020304" pitchFamily="18" charset="0"/>
                  </a:rPr>
                  <a:t> </a:t>
                </a:r>
              </a:p>
              <a:p>
                <a:pPr marL="0" marR="0" algn="just"/>
                <a14:m>
                  <m:oMathPara xmlns:m="http://schemas.openxmlformats.org/officeDocument/2006/math">
                    <m:oMathParaPr>
                      <m:jc m:val="centerGroup"/>
                    </m:oMathParaPr>
                    <m:oMath xmlns:m="http://schemas.openxmlformats.org/officeDocument/2006/math">
                      <m:nary>
                        <m:naryPr>
                          <m:chr m:val="∬"/>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𝑅</m:t>
                          </m:r>
                        </m:sub>
                        <m:sup/>
                        <m:e>
                          <m:r>
                            <a:rPr lang="en-US" sz="1800" i="1">
                              <a:effectLst/>
                              <a:latin typeface="Cambria Math" panose="02040503050406030204" pitchFamily="18" charset="0"/>
                              <a:ea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rPr>
                                <m:t>𝑥</m:t>
                              </m:r>
                            </m:sub>
                          </m:sSub>
                          <m:r>
                            <a:rPr lang="en-US" sz="1800" i="1">
                              <a:effectLst/>
                              <a:latin typeface="Cambria Math" panose="02040503050406030204" pitchFamily="18" charset="0"/>
                              <a:ea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rPr>
                            <m:t>)</m:t>
                          </m:r>
                        </m:e>
                      </m:nary>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𝑑𝐴</m:t>
                      </m:r>
                      <m:r>
                        <a:rPr lang="en-US" sz="1800" i="1">
                          <a:effectLst/>
                          <a:latin typeface="Cambria Math" panose="02040503050406030204" pitchFamily="18" charset="0"/>
                          <a:ea typeface="Times New Roman" panose="02020603050405020304" pitchFamily="18" charset="0"/>
                        </a:rPr>
                        <m:t>=−4</m:t>
                      </m:r>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30</m:t>
                          </m:r>
                        </m:e>
                      </m:d>
                      <m:r>
                        <a:rPr lang="en-US" sz="1800" i="1">
                          <a:effectLst/>
                          <a:latin typeface="Cambria Math" panose="02040503050406030204" pitchFamily="18" charset="0"/>
                          <a:ea typeface="Times New Roman" panose="02020603050405020304" pitchFamily="18" charset="0"/>
                        </a:rPr>
                        <m:t>=−120.</m:t>
                      </m:r>
                    </m:oMath>
                  </m:oMathPara>
                </a14:m>
                <a:endParaRPr lang="en-US" sz="1800" dirty="0">
                  <a:effectLst/>
                  <a:latin typeface="Times New Roman" panose="02020603050405020304" pitchFamily="18" charset="0"/>
                  <a:ea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54BF67D4-F239-62FE-5C4D-4444349921A1}"/>
                  </a:ext>
                </a:extLst>
              </p:cNvPr>
              <p:cNvSpPr txBox="1">
                <a:spLocks noRot="1" noChangeAspect="1" noMove="1" noResize="1" noEditPoints="1" noAdjustHandles="1" noChangeArrowheads="1" noChangeShapeType="1" noTextEdit="1"/>
              </p:cNvSpPr>
              <p:nvPr/>
            </p:nvSpPr>
            <p:spPr>
              <a:xfrm>
                <a:off x="247426" y="0"/>
                <a:ext cx="7767022" cy="6360074"/>
              </a:xfrm>
              <a:prstGeom prst="rect">
                <a:avLst/>
              </a:prstGeom>
              <a:blipFill>
                <a:blip r:embed="rId2"/>
                <a:stretch>
                  <a:fillRect l="-706" t="-7383" r="-628"/>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43DCEF16-8F3E-CCF2-EB7F-9773FA770D1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95863" y="513062"/>
            <a:ext cx="3041880" cy="1864378"/>
          </a:xfrm>
          <a:prstGeom prst="rect">
            <a:avLst/>
          </a:prstGeom>
          <a:noFill/>
          <a:ln>
            <a:noFill/>
          </a:ln>
        </p:spPr>
      </p:pic>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75F26A46-145E-93DA-0355-8CC48BBBA057}"/>
                  </a:ext>
                </a:extLst>
              </p:cNvPr>
              <p:cNvSpPr txBox="1"/>
              <p:nvPr/>
            </p:nvSpPr>
            <p:spPr>
              <a:xfrm>
                <a:off x="8557195" y="4480561"/>
                <a:ext cx="3119215" cy="1847685"/>
              </a:xfrm>
              <a:prstGeom prst="rect">
                <a:avLst/>
              </a:prstGeom>
              <a:noFill/>
            </p:spPr>
            <p:txBody>
              <a:bodyPr wrap="square">
                <a:spAutoFit/>
              </a:bodyPr>
              <a:lstStyle/>
              <a:p>
                <a:pPr marL="0" marR="0" algn="just"/>
                <a:r>
                  <a:rPr lang="en-US" sz="1800" dirty="0">
                    <a:effectLst/>
                    <a:latin typeface="Times New Roman" panose="02020603050405020304" pitchFamily="18" charset="0"/>
                    <a:ea typeface="Times New Roman" panose="02020603050405020304" pitchFamily="18" charset="0"/>
                  </a:rPr>
                  <a:t>However, since </a:t>
                </a:r>
                <a:r>
                  <a:rPr lang="en-US" sz="1800" i="1" dirty="0">
                    <a:effectLst/>
                    <a:latin typeface="Times New Roman" panose="02020603050405020304" pitchFamily="18" charset="0"/>
                    <a:ea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rPr>
                  <a:t> was traversed in the opposite direction, we negate this result. We have</a:t>
                </a:r>
              </a:p>
              <a:p>
                <a:pPr marL="0" marR="0" algn="just"/>
                <a:r>
                  <a:rPr lang="en-US" sz="1800" dirty="0">
                    <a:effectLst/>
                    <a:latin typeface="Times New Roman" panose="02020603050405020304" pitchFamily="18" charset="0"/>
                    <a:ea typeface="Times New Roman" panose="02020603050405020304" pitchFamily="18" charset="0"/>
                  </a:rPr>
                  <a:t> </a:t>
                </a:r>
              </a:p>
              <a:p>
                <a:pPr marL="0" marR="0" algn="just"/>
                <a14:m>
                  <m:oMathPara xmlns:m="http://schemas.openxmlformats.org/officeDocument/2006/math">
                    <m:oMathParaPr>
                      <m:jc m:val="centerGroup"/>
                    </m:oMathParaPr>
                    <m:oMath xmlns:m="http://schemas.openxmlformats.org/officeDocument/2006/math">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𝐶</m:t>
                          </m:r>
                        </m:sub>
                        <m:sup/>
                        <m:e>
                          <m:r>
                            <a:rPr lang="en-US" sz="1800" b="1" i="1">
                              <a:effectLst/>
                              <a:latin typeface="Cambria Math" panose="02040503050406030204" pitchFamily="18" charset="0"/>
                              <a:ea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𝑑</m:t>
                          </m:r>
                          <m:r>
                            <a:rPr lang="en-US" sz="1800" b="1" i="1">
                              <a:effectLst/>
                              <a:latin typeface="Cambria Math" panose="02040503050406030204" pitchFamily="18" charset="0"/>
                              <a:ea typeface="Times New Roman" panose="02020603050405020304" pitchFamily="18" charset="0"/>
                            </a:rPr>
                            <m:t>𝐫</m:t>
                          </m:r>
                        </m:e>
                      </m:nary>
                      <m:r>
                        <a:rPr lang="en-US" sz="1800" i="1">
                          <a:effectLst/>
                          <a:latin typeface="Cambria Math" panose="02040503050406030204" pitchFamily="18" charset="0"/>
                          <a:ea typeface="Times New Roman" panose="02020603050405020304" pitchFamily="18" charset="0"/>
                        </a:rPr>
                        <m:t>=120.</m:t>
                      </m:r>
                    </m:oMath>
                  </m:oMathPara>
                </a14:m>
                <a:endParaRPr lang="en-US" sz="1800" dirty="0">
                  <a:effectLst/>
                  <a:latin typeface="Times New Roman" panose="02020603050405020304" pitchFamily="18" charset="0"/>
                  <a:ea typeface="Times New Roman" panose="02020603050405020304" pitchFamily="18" charset="0"/>
                </a:endParaRPr>
              </a:p>
            </p:txBody>
          </p:sp>
        </mc:Choice>
        <mc:Fallback xmlns="">
          <p:sp>
            <p:nvSpPr>
              <p:cNvPr id="6" name="TextBox 5">
                <a:extLst>
                  <a:ext uri="{FF2B5EF4-FFF2-40B4-BE49-F238E27FC236}">
                    <a16:creationId xmlns:a16="http://schemas.microsoft.com/office/drawing/2014/main" id="{75F26A46-145E-93DA-0355-8CC48BBBA057}"/>
                  </a:ext>
                </a:extLst>
              </p:cNvPr>
              <p:cNvSpPr txBox="1">
                <a:spLocks noRot="1" noChangeAspect="1" noMove="1" noResize="1" noEditPoints="1" noAdjustHandles="1" noChangeArrowheads="1" noChangeShapeType="1" noTextEdit="1"/>
              </p:cNvSpPr>
              <p:nvPr/>
            </p:nvSpPr>
            <p:spPr>
              <a:xfrm>
                <a:off x="8557195" y="4480561"/>
                <a:ext cx="3119215" cy="1847685"/>
              </a:xfrm>
              <a:prstGeom prst="rect">
                <a:avLst/>
              </a:prstGeom>
              <a:blipFill>
                <a:blip r:embed="rId4"/>
                <a:stretch>
                  <a:fillRect l="-1761" t="-1650" r="-1761"/>
                </a:stretch>
              </a:blipFill>
            </p:spPr>
            <p:txBody>
              <a:bodyPr/>
              <a:lstStyle/>
              <a:p>
                <a:r>
                  <a:rPr lang="en-US">
                    <a:noFill/>
                  </a:rPr>
                  <a:t> </a:t>
                </a:r>
              </a:p>
            </p:txBody>
          </p:sp>
        </mc:Fallback>
      </mc:AlternateContent>
    </p:spTree>
    <p:extLst>
      <p:ext uri="{BB962C8B-B14F-4D97-AF65-F5344CB8AC3E}">
        <p14:creationId xmlns:p14="http://schemas.microsoft.com/office/powerpoint/2010/main" val="172298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8EF1345-5651-1FA0-BCB1-E7B0FF24162B}"/>
                  </a:ext>
                </a:extLst>
              </p:cNvPr>
              <p:cNvSpPr txBox="1"/>
              <p:nvPr/>
            </p:nvSpPr>
            <p:spPr>
              <a:xfrm>
                <a:off x="419548" y="247426"/>
                <a:ext cx="11177196" cy="2822568"/>
              </a:xfrm>
              <a:prstGeom prst="rect">
                <a:avLst/>
              </a:prstGeom>
              <a:noFill/>
            </p:spPr>
            <p:txBody>
              <a:bodyPr wrap="square">
                <a:spAutoFit/>
              </a:bodyPr>
              <a:lstStyle/>
              <a:p>
                <a:pPr marL="0" marR="0" algn="just"/>
                <a:r>
                  <a:rPr lang="en-US" sz="1800" b="1" dirty="0">
                    <a:effectLst/>
                    <a:latin typeface="Times New Roman" panose="02020603050405020304" pitchFamily="18" charset="0"/>
                    <a:ea typeface="Times New Roman" panose="02020603050405020304" pitchFamily="18" charset="0"/>
                  </a:rPr>
                  <a:t>Example 4:</a:t>
                </a:r>
                <a:r>
                  <a:rPr lang="en-US" sz="1800" dirty="0">
                    <a:effectLst/>
                    <a:latin typeface="Times New Roman" panose="02020603050405020304" pitchFamily="18" charset="0"/>
                    <a:ea typeface="Times New Roman" panose="02020603050405020304" pitchFamily="18" charset="0"/>
                  </a:rPr>
                  <a:t> Evaluate </a:t>
                </a:r>
                <a14:m>
                  <m:oMath xmlns:m="http://schemas.openxmlformats.org/officeDocument/2006/math">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𝐶</m:t>
                        </m:r>
                      </m:sub>
                      <m:sup/>
                      <m:e>
                        <m:r>
                          <a:rPr lang="en-US" sz="1800" b="1" i="1">
                            <a:effectLst/>
                            <a:latin typeface="Cambria Math" panose="02040503050406030204" pitchFamily="18" charset="0"/>
                            <a:ea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𝑑</m:t>
                        </m:r>
                        <m:r>
                          <a:rPr lang="en-US" sz="1800" b="1" i="1">
                            <a:effectLst/>
                            <a:latin typeface="Cambria Math" panose="02040503050406030204" pitchFamily="18" charset="0"/>
                            <a:ea typeface="Times New Roman" panose="02020603050405020304" pitchFamily="18" charset="0"/>
                          </a:rPr>
                          <m:t>𝐫</m:t>
                        </m:r>
                      </m:e>
                    </m:nary>
                  </m:oMath>
                </a14:m>
                <a:r>
                  <a:rPr lang="en-US" sz="1800" dirty="0">
                    <a:effectLst/>
                    <a:latin typeface="Times New Roman" panose="02020603050405020304" pitchFamily="18" charset="0"/>
                    <a:ea typeface="Times New Roman" panose="02020603050405020304" pitchFamily="18" charset="0"/>
                  </a:rPr>
                  <a:t>, where </a:t>
                </a:r>
                <a14:m>
                  <m:oMath xmlns:m="http://schemas.openxmlformats.org/officeDocument/2006/math">
                    <m:r>
                      <a:rPr lang="en-US" sz="1800" b="1" i="1">
                        <a:effectLst/>
                        <a:latin typeface="Cambria Math" panose="02040503050406030204" pitchFamily="18" charset="0"/>
                        <a:ea typeface="Times New Roman" panose="02020603050405020304" pitchFamily="18" charset="0"/>
                      </a:rPr>
                      <m:t>𝐅</m:t>
                    </m:r>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5</m:t>
                        </m:r>
                        <m:sSup>
                          <m:sSupPr>
                            <m:ctrlPr>
                              <a:rPr lang="en-US" sz="1800" i="1">
                                <a:effectLst/>
                                <a:latin typeface="Cambria Math" panose="02040503050406030204" pitchFamily="18" charset="0"/>
                                <a:ea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rPr>
                              <m:t>4</m:t>
                            </m:r>
                          </m:sup>
                        </m:sSup>
                        <m:r>
                          <a:rPr lang="en-US" sz="1800" i="1">
                            <a:effectLst/>
                            <a:latin typeface="Cambria Math" panose="02040503050406030204" pitchFamily="18" charset="0"/>
                            <a:ea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rPr>
                              <m:t>𝑦</m:t>
                            </m:r>
                          </m:e>
                          <m:sup>
                            <m:r>
                              <a:rPr lang="en-US" sz="1800" i="1">
                                <a:effectLst/>
                                <a:latin typeface="Cambria Math" panose="02040503050406030204" pitchFamily="18" charset="0"/>
                                <a:ea typeface="Times New Roman" panose="02020603050405020304" pitchFamily="18" charset="0"/>
                              </a:rPr>
                              <m:t>2</m:t>
                            </m:r>
                          </m:sup>
                        </m:sSup>
                        <m:r>
                          <a:rPr lang="en-US" sz="1800" i="1">
                            <a:effectLst/>
                            <a:latin typeface="Cambria Math" panose="02040503050406030204" pitchFamily="18" charset="0"/>
                            <a:ea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rPr>
                          <m:t>𝑦𝑥</m:t>
                        </m:r>
                      </m:e>
                    </m:d>
                  </m:oMath>
                </a14:m>
                <a:r>
                  <a:rPr lang="en-US" sz="1800" dirty="0">
                    <a:effectLst/>
                    <a:latin typeface="Times New Roman" panose="02020603050405020304" pitchFamily="18" charset="0"/>
                    <a:ea typeface="Times New Roman" panose="02020603050405020304" pitchFamily="18" charset="0"/>
                  </a:rPr>
                  <a:t> and </a:t>
                </a:r>
                <a:r>
                  <a:rPr lang="en-US" sz="1800" i="1" dirty="0">
                    <a:effectLst/>
                    <a:latin typeface="Times New Roman" panose="02020603050405020304" pitchFamily="18" charset="0"/>
                    <a:ea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rPr>
                  <a:t> is an ellipse with major axis of 12 along the </a:t>
                </a:r>
                <a:r>
                  <a:rPr lang="en-US" sz="1800" i="1" dirty="0">
                    <a:effectLst/>
                    <a:latin typeface="Times New Roman" panose="02020603050405020304" pitchFamily="18" charset="0"/>
                    <a:ea typeface="Times New Roman" panose="02020603050405020304" pitchFamily="18" charset="0"/>
                  </a:rPr>
                  <a:t>x</a:t>
                </a:r>
                <a:r>
                  <a:rPr lang="en-US" sz="1800" dirty="0">
                    <a:effectLst/>
                    <a:latin typeface="Times New Roman" panose="02020603050405020304" pitchFamily="18" charset="0"/>
                    <a:ea typeface="Times New Roman" panose="02020603050405020304" pitchFamily="18" charset="0"/>
                  </a:rPr>
                  <a:t>-axis, and minor axis of 8 along the </a:t>
                </a:r>
                <a:r>
                  <a:rPr lang="en-US" sz="1800" i="1" dirty="0">
                    <a:effectLst/>
                    <a:latin typeface="Times New Roman" panose="02020603050405020304" pitchFamily="18" charset="0"/>
                    <a:ea typeface="Times New Roman" panose="02020603050405020304" pitchFamily="18" charset="0"/>
                  </a:rPr>
                  <a:t>y</a:t>
                </a:r>
                <a:r>
                  <a:rPr lang="en-US" sz="1800" dirty="0">
                    <a:effectLst/>
                    <a:latin typeface="Times New Roman" panose="02020603050405020304" pitchFamily="18" charset="0"/>
                    <a:ea typeface="Times New Roman" panose="02020603050405020304" pitchFamily="18" charset="0"/>
                  </a:rPr>
                  <a:t>-axis, in a counter-clockwise direction.</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r>
                  <a:rPr lang="en-US" sz="1800" b="1" dirty="0">
                    <a:effectLst/>
                    <a:latin typeface="Times New Roman" panose="02020603050405020304" pitchFamily="18" charset="0"/>
                    <a:ea typeface="Times New Roman" panose="02020603050405020304" pitchFamily="18" charset="0"/>
                  </a:rPr>
                  <a:t>Solution:</a:t>
                </a:r>
                <a:r>
                  <a:rPr lang="en-US" sz="1800" dirty="0">
                    <a:effectLst/>
                    <a:latin typeface="Times New Roman" panose="02020603050405020304" pitchFamily="18" charset="0"/>
                    <a:ea typeface="Times New Roman" panose="02020603050405020304" pitchFamily="18" charset="0"/>
                  </a:rPr>
                  <a:t> Using Green’s Theorem, we have</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14:m>
                  <m:oMathPara xmlns:m="http://schemas.openxmlformats.org/officeDocument/2006/math">
                    <m:oMathParaPr>
                      <m:jc m:val="centerGroup"/>
                    </m:oMathParaPr>
                    <m:oMath xmlns:m="http://schemas.openxmlformats.org/officeDocument/2006/math">
                      <m:nary>
                        <m:naryPr>
                          <m:chr m:val="∬"/>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𝑅</m:t>
                          </m:r>
                        </m:sub>
                        <m:sup/>
                        <m:e>
                          <m:r>
                            <a:rPr lang="en-US" sz="1800" i="1">
                              <a:effectLst/>
                              <a:latin typeface="Cambria Math" panose="02040503050406030204" pitchFamily="18" charset="0"/>
                              <a:ea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rPr>
                                <m:t>𝑥</m:t>
                              </m:r>
                            </m:sub>
                          </m:sSub>
                          <m:r>
                            <a:rPr lang="en-US" sz="1800" i="1">
                              <a:effectLst/>
                              <a:latin typeface="Cambria Math" panose="02040503050406030204" pitchFamily="18" charset="0"/>
                              <a:ea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rPr>
                            <m:t>)</m:t>
                          </m:r>
                        </m:e>
                      </m:nary>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𝑑𝐴</m:t>
                      </m:r>
                      <m:r>
                        <a:rPr lang="en-US" sz="1800" i="1">
                          <a:effectLst/>
                          <a:latin typeface="Cambria Math" panose="02040503050406030204" pitchFamily="18" charset="0"/>
                          <a:ea typeface="Times New Roman" panose="02020603050405020304" pitchFamily="18" charset="0"/>
                        </a:rPr>
                        <m:t>=</m:t>
                      </m:r>
                      <m:nary>
                        <m:naryPr>
                          <m:chr m:val="∬"/>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𝑅</m:t>
                          </m:r>
                        </m:sub>
                        <m:sup/>
                        <m:e>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rPr>
                                <m:t>𝑦</m:t>
                              </m:r>
                              <m:r>
                                <a:rPr lang="en-US" sz="1800" i="1">
                                  <a:effectLst/>
                                  <a:latin typeface="Cambria Math" panose="02040503050406030204" pitchFamily="18" charset="0"/>
                                  <a:ea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rPr>
                                <m:t>𝑦</m:t>
                              </m:r>
                            </m:e>
                          </m:d>
                        </m:e>
                      </m:nary>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𝑑𝐴</m:t>
                      </m:r>
                      <m:r>
                        <a:rPr lang="en-US" sz="1800" i="1">
                          <a:effectLst/>
                          <a:latin typeface="Cambria Math" panose="02040503050406030204" pitchFamily="18" charset="0"/>
                          <a:ea typeface="Times New Roman" panose="02020603050405020304" pitchFamily="18" charset="0"/>
                        </a:rPr>
                        <m:t>=</m:t>
                      </m:r>
                      <m:nary>
                        <m:naryPr>
                          <m:chr m:val="∬"/>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𝑅</m:t>
                          </m:r>
                        </m:sub>
                        <m:sup/>
                        <m:e>
                          <m:r>
                            <a:rPr lang="en-US" sz="1800" i="1">
                              <a:effectLst/>
                              <a:latin typeface="Cambria Math" panose="02040503050406030204" pitchFamily="18" charset="0"/>
                              <a:ea typeface="Times New Roman" panose="02020603050405020304" pitchFamily="18" charset="0"/>
                            </a:rPr>
                            <m:t>0</m:t>
                          </m:r>
                        </m:e>
                      </m:nary>
                      <m:r>
                        <a:rPr lang="en-US" sz="1800" i="1">
                          <a:effectLst/>
                          <a:latin typeface="Cambria Math" panose="02040503050406030204" pitchFamily="18" charset="0"/>
                          <a:ea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rPr>
                        <m:t>𝑑𝐴</m:t>
                      </m:r>
                      <m:r>
                        <a:rPr lang="en-US" sz="1800" i="1">
                          <a:effectLst/>
                          <a:latin typeface="Cambria Math" panose="02040503050406030204" pitchFamily="18" charset="0"/>
                          <a:ea typeface="Times New Roman" panose="02020603050405020304" pitchFamily="18" charset="0"/>
                        </a:rPr>
                        <m:t>=0.</m:t>
                      </m:r>
                    </m:oMath>
                  </m:oMathPara>
                </a14:m>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Note that </a:t>
                </a:r>
                <a:r>
                  <a:rPr lang="en-US" sz="1800" b="1" dirty="0">
                    <a:effectLst/>
                    <a:latin typeface="Times New Roman" panose="02020603050405020304" pitchFamily="18" charset="0"/>
                    <a:ea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rPr>
                  <a:t> is conservative, since the curl is 0, or equivalently,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rPr>
                          <m:t>𝑥</m:t>
                        </m:r>
                      </m:sub>
                    </m:sSub>
                  </m:oMath>
                </a14:m>
                <a:r>
                  <a:rPr lang="en-US" sz="1800"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B8EF1345-5651-1FA0-BCB1-E7B0FF24162B}"/>
                  </a:ext>
                </a:extLst>
              </p:cNvPr>
              <p:cNvSpPr txBox="1">
                <a:spLocks noRot="1" noChangeAspect="1" noMove="1" noResize="1" noEditPoints="1" noAdjustHandles="1" noChangeArrowheads="1" noChangeShapeType="1" noTextEdit="1"/>
              </p:cNvSpPr>
              <p:nvPr/>
            </p:nvSpPr>
            <p:spPr>
              <a:xfrm>
                <a:off x="419548" y="247426"/>
                <a:ext cx="11177196" cy="2822568"/>
              </a:xfrm>
              <a:prstGeom prst="rect">
                <a:avLst/>
              </a:prstGeom>
              <a:blipFill>
                <a:blip r:embed="rId2"/>
                <a:stretch>
                  <a:fillRect l="-491" t="-16631" r="-436" b="-1728"/>
                </a:stretch>
              </a:blipFill>
            </p:spPr>
            <p:txBody>
              <a:bodyPr/>
              <a:lstStyle/>
              <a:p>
                <a:r>
                  <a:rPr lang="en-US">
                    <a:noFill/>
                  </a:rPr>
                  <a:t> </a:t>
                </a:r>
              </a:p>
            </p:txBody>
          </p:sp>
        </mc:Fallback>
      </mc:AlternateContent>
    </p:spTree>
    <p:extLst>
      <p:ext uri="{BB962C8B-B14F-4D97-AF65-F5344CB8AC3E}">
        <p14:creationId xmlns:p14="http://schemas.microsoft.com/office/powerpoint/2010/main" val="133668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EC7938C0-2446-A0A5-E70E-657D7AF77370}"/>
                  </a:ext>
                </a:extLst>
              </p:cNvPr>
              <p:cNvSpPr txBox="1"/>
              <p:nvPr/>
            </p:nvSpPr>
            <p:spPr>
              <a:xfrm>
                <a:off x="419547" y="268941"/>
                <a:ext cx="11058861" cy="1878078"/>
              </a:xfrm>
              <a:prstGeom prst="rect">
                <a:avLst/>
              </a:prstGeom>
              <a:noFill/>
            </p:spPr>
            <p:txBody>
              <a:bodyPr wrap="square">
                <a:spAutoFit/>
              </a:bodyPr>
              <a:lstStyle/>
              <a:p>
                <a:pPr marL="0" marR="0" algn="just"/>
                <a:r>
                  <a:rPr lang="en-US" sz="1800" b="1" dirty="0">
                    <a:effectLst/>
                    <a:latin typeface="Times New Roman" panose="02020603050405020304" pitchFamily="18" charset="0"/>
                    <a:ea typeface="Times New Roman" panose="02020603050405020304" pitchFamily="18" charset="0"/>
                  </a:rPr>
                  <a:t>Example 5:</a:t>
                </a:r>
                <a:r>
                  <a:rPr lang="en-US" sz="1800" dirty="0">
                    <a:effectLst/>
                    <a:latin typeface="Times New Roman" panose="02020603050405020304" pitchFamily="18" charset="0"/>
                    <a:ea typeface="Times New Roman" panose="02020603050405020304" pitchFamily="18" charset="0"/>
                  </a:rPr>
                  <a:t> Evaluate </a:t>
                </a:r>
                <a14:m>
                  <m:oMath xmlns:m="http://schemas.openxmlformats.org/officeDocument/2006/math">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𝐶</m:t>
                        </m:r>
                      </m:sub>
                      <m:sup/>
                      <m:e>
                        <m:r>
                          <a:rPr lang="en-US" sz="1800" b="1" i="1">
                            <a:effectLst/>
                            <a:latin typeface="Cambria Math" panose="02040503050406030204" pitchFamily="18" charset="0"/>
                            <a:ea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𝑑</m:t>
                        </m:r>
                        <m:r>
                          <a:rPr lang="en-US" sz="1800" b="1" i="1">
                            <a:effectLst/>
                            <a:latin typeface="Cambria Math" panose="02040503050406030204" pitchFamily="18" charset="0"/>
                            <a:ea typeface="Times New Roman" panose="02020603050405020304" pitchFamily="18" charset="0"/>
                          </a:rPr>
                          <m:t>𝐫</m:t>
                        </m:r>
                      </m:e>
                    </m:nary>
                  </m:oMath>
                </a14:m>
                <a:r>
                  <a:rPr lang="en-US" sz="1800" dirty="0">
                    <a:effectLst/>
                    <a:latin typeface="Times New Roman" panose="02020603050405020304" pitchFamily="18" charset="0"/>
                    <a:ea typeface="Times New Roman" panose="02020603050405020304" pitchFamily="18" charset="0"/>
                  </a:rPr>
                  <a:t>, where </a:t>
                </a:r>
                <a14:m>
                  <m:oMath xmlns:m="http://schemas.openxmlformats.org/officeDocument/2006/math">
                    <m:r>
                      <a:rPr lang="en-US" sz="1800" b="1" i="1">
                        <a:effectLst/>
                        <a:latin typeface="Cambria Math" panose="02040503050406030204" pitchFamily="18" charset="0"/>
                        <a:ea typeface="Times New Roman" panose="02020603050405020304" pitchFamily="18" charset="0"/>
                      </a:rPr>
                      <m:t>𝐅</m:t>
                    </m:r>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rPr>
                        </m:ctrlPr>
                      </m:dPr>
                      <m:e>
                        <m:sSup>
                          <m:sSupPr>
                            <m:ctrlPr>
                              <a:rPr lang="en-US" sz="1800" i="1">
                                <a:effectLst/>
                                <a:latin typeface="Cambria Math" panose="02040503050406030204" pitchFamily="18" charset="0"/>
                                <a:ea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rPr>
                              <m:t>𝑒</m:t>
                            </m:r>
                          </m:e>
                          <m:sup>
                            <m:r>
                              <a:rPr lang="en-US" sz="1800" i="1">
                                <a:effectLst/>
                                <a:latin typeface="Cambria Math" panose="02040503050406030204" pitchFamily="18" charset="0"/>
                                <a:ea typeface="Times New Roman" panose="02020603050405020304" pitchFamily="18" charset="0"/>
                              </a:rPr>
                              <m:t>𝑥</m:t>
                            </m:r>
                          </m:sup>
                        </m:sSup>
                        <m:r>
                          <a:rPr lang="en-US" sz="1800" i="1">
                            <a:effectLst/>
                            <a:latin typeface="Cambria Math" panose="02040503050406030204" pitchFamily="18" charset="0"/>
                            <a:ea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rPr>
                          <m:t>𝑦</m:t>
                        </m:r>
                        <m:r>
                          <a:rPr lang="en-US" sz="1800" i="1">
                            <a:effectLst/>
                            <a:latin typeface="Cambria Math" panose="02040503050406030204" pitchFamily="18" charset="0"/>
                            <a:ea typeface="Times New Roman" panose="02020603050405020304" pitchFamily="18" charset="0"/>
                          </a:rPr>
                          <m:t>, 7</m:t>
                        </m:r>
                        <m:r>
                          <a:rPr lang="en-US" sz="1800" i="1">
                            <a:effectLst/>
                            <a:latin typeface="Cambria Math" panose="02040503050406030204" pitchFamily="18" charset="0"/>
                            <a:ea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rPr>
                          <m:t>−</m:t>
                        </m:r>
                        <m:func>
                          <m:funcPr>
                            <m:ctrlPr>
                              <a:rPr lang="en-US" sz="1800" i="1">
                                <a:effectLst/>
                                <a:latin typeface="Cambria Math" panose="02040503050406030204" pitchFamily="18" charset="0"/>
                                <a:ea typeface="Times New Roman" panose="02020603050405020304" pitchFamily="18" charset="0"/>
                              </a:rPr>
                            </m:ctrlPr>
                          </m:funcPr>
                          <m:fName>
                            <m:r>
                              <m:rPr>
                                <m:sty m:val="p"/>
                              </m:rPr>
                              <a:rPr lang="en-US" sz="1800">
                                <a:effectLst/>
                                <a:latin typeface="Cambria Math" panose="02040503050406030204" pitchFamily="18" charset="0"/>
                                <a:ea typeface="Times New Roman" panose="02020603050405020304" pitchFamily="18" charset="0"/>
                              </a:rPr>
                              <m:t>sin</m:t>
                            </m:r>
                          </m:fName>
                          <m:e>
                            <m:r>
                              <a:rPr lang="en-US" sz="1800" i="1">
                                <a:effectLst/>
                                <a:latin typeface="Cambria Math" panose="02040503050406030204" pitchFamily="18" charset="0"/>
                                <a:ea typeface="Times New Roman" panose="02020603050405020304" pitchFamily="18" charset="0"/>
                              </a:rPr>
                              <m:t>𝑦</m:t>
                            </m:r>
                          </m:e>
                        </m:func>
                      </m:e>
                    </m:d>
                  </m:oMath>
                </a14:m>
                <a:r>
                  <a:rPr lang="en-US" sz="1800" dirty="0">
                    <a:effectLst/>
                    <a:latin typeface="Times New Roman" panose="02020603050405020304" pitchFamily="18" charset="0"/>
                    <a:ea typeface="Times New Roman" panose="02020603050405020304" pitchFamily="18" charset="0"/>
                  </a:rPr>
                  <a:t> and </a:t>
                </a:r>
                <a:r>
                  <a:rPr lang="en-US" sz="1800" i="1" dirty="0">
                    <a:effectLst/>
                    <a:latin typeface="Times New Roman" panose="02020603050405020304" pitchFamily="18" charset="0"/>
                    <a:ea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rPr>
                  <a:t> is the boundary of a region </a:t>
                </a:r>
                <a:r>
                  <a:rPr lang="en-US" sz="1800" i="1" dirty="0">
                    <a:effectLst/>
                    <a:latin typeface="Times New Roman" panose="02020603050405020304" pitchFamily="18" charset="0"/>
                    <a:ea typeface="Times New Roman" panose="02020603050405020304" pitchFamily="18" charset="0"/>
                  </a:rPr>
                  <a:t>R</a:t>
                </a:r>
                <a:r>
                  <a:rPr lang="en-US" sz="1800" dirty="0">
                    <a:effectLst/>
                    <a:latin typeface="Times New Roman" panose="02020603050405020304" pitchFamily="18" charset="0"/>
                    <a:ea typeface="Times New Roman" panose="02020603050405020304" pitchFamily="18" charset="0"/>
                  </a:rPr>
                  <a:t> enclosed by two concentric circles, centered at the origin, one of radius 5 and the other of radius 3. </a:t>
                </a:r>
              </a:p>
              <a:p>
                <a:pPr marL="0" marR="0" algn="just"/>
                <a:endParaRPr lang="en-US" dirty="0">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Assume the circulation in the outer circle is counterclockwise, and that the circulation on the inner circle is clockwise.</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r>
                  <a:rPr lang="en-US" sz="1800" b="1" dirty="0">
                    <a:effectLst/>
                    <a:latin typeface="Times New Roman" panose="02020603050405020304" pitchFamily="18" charset="0"/>
                    <a:ea typeface="Times New Roman" panose="02020603050405020304" pitchFamily="18" charset="0"/>
                  </a:rPr>
                  <a:t>Solution:</a:t>
                </a:r>
                <a:r>
                  <a:rPr lang="en-US" sz="1800" dirty="0">
                    <a:effectLst/>
                    <a:latin typeface="Times New Roman" panose="02020603050405020304" pitchFamily="18" charset="0"/>
                    <a:ea typeface="Times New Roman" panose="02020603050405020304" pitchFamily="18" charset="0"/>
                  </a:rPr>
                  <a:t> The region </a:t>
                </a:r>
                <a:r>
                  <a:rPr lang="en-US" sz="1800" i="1" dirty="0">
                    <a:effectLst/>
                    <a:latin typeface="Times New Roman" panose="02020603050405020304" pitchFamily="18" charset="0"/>
                    <a:ea typeface="Times New Roman" panose="02020603050405020304" pitchFamily="18" charset="0"/>
                  </a:rPr>
                  <a:t>R</a:t>
                </a:r>
                <a:r>
                  <a:rPr lang="en-US" sz="1800" dirty="0">
                    <a:effectLst/>
                    <a:latin typeface="Times New Roman" panose="02020603050405020304" pitchFamily="18" charset="0"/>
                    <a:ea typeface="Times New Roman" panose="02020603050405020304" pitchFamily="18" charset="0"/>
                  </a:rPr>
                  <a:t> and its boundary </a:t>
                </a:r>
                <a:r>
                  <a:rPr lang="en-US" sz="1800" i="1" dirty="0">
                    <a:effectLst/>
                    <a:latin typeface="Times New Roman" panose="02020603050405020304" pitchFamily="18" charset="0"/>
                    <a:ea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rPr>
                  <a:t> are shown below.</a:t>
                </a:r>
                <a:endParaRPr lang="en-US" sz="2800" dirty="0">
                  <a:effectLst/>
                  <a:latin typeface="Times New Roman" panose="02020603050405020304" pitchFamily="18" charset="0"/>
                  <a:ea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EC7938C0-2446-A0A5-E70E-657D7AF77370}"/>
                  </a:ext>
                </a:extLst>
              </p:cNvPr>
              <p:cNvSpPr txBox="1">
                <a:spLocks noRot="1" noChangeAspect="1" noMove="1" noResize="1" noEditPoints="1" noAdjustHandles="1" noChangeArrowheads="1" noChangeShapeType="1" noTextEdit="1"/>
              </p:cNvSpPr>
              <p:nvPr/>
            </p:nvSpPr>
            <p:spPr>
              <a:xfrm>
                <a:off x="419547" y="268941"/>
                <a:ext cx="11058861" cy="1878078"/>
              </a:xfrm>
              <a:prstGeom prst="rect">
                <a:avLst/>
              </a:prstGeom>
              <a:blipFill>
                <a:blip r:embed="rId2"/>
                <a:stretch>
                  <a:fillRect l="-496" t="-25000" r="-441" b="-4221"/>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E026A729-99D4-882B-FBFB-5F2F3596F4A6}"/>
              </a:ext>
            </a:extLst>
          </p:cNvPr>
          <p:cNvPicPr>
            <a:picLocks noChangeAspect="1"/>
          </p:cNvPicPr>
          <p:nvPr/>
        </p:nvPicPr>
        <p:blipFill>
          <a:blip r:embed="rId3"/>
          <a:stretch>
            <a:fillRect/>
          </a:stretch>
        </p:blipFill>
        <p:spPr>
          <a:xfrm>
            <a:off x="675087" y="2449602"/>
            <a:ext cx="2907209" cy="2734347"/>
          </a:xfrm>
          <a:prstGeom prst="rect">
            <a:avLst/>
          </a:prstGeom>
        </p:spPr>
      </p:pic>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8972877F-739E-3B35-90F6-7A050A81FCD3}"/>
                  </a:ext>
                </a:extLst>
              </p:cNvPr>
              <p:cNvSpPr txBox="1"/>
              <p:nvPr/>
            </p:nvSpPr>
            <p:spPr>
              <a:xfrm>
                <a:off x="4090596" y="2449602"/>
                <a:ext cx="7387812" cy="3900170"/>
              </a:xfrm>
              <a:prstGeom prst="rect">
                <a:avLst/>
              </a:prstGeom>
              <a:noFill/>
            </p:spPr>
            <p:txBody>
              <a:bodyPr wrap="square">
                <a:spAutoFit/>
              </a:bodyPr>
              <a:lstStyle/>
              <a:p>
                <a:pPr marL="0" marR="0" algn="just"/>
                <a:r>
                  <a:rPr lang="en-US" sz="1800" dirty="0">
                    <a:effectLst/>
                    <a:latin typeface="Times New Roman" panose="02020603050405020304" pitchFamily="18" charset="0"/>
                    <a:ea typeface="Times New Roman" panose="02020603050405020304" pitchFamily="18" charset="0"/>
                  </a:rPr>
                  <a:t>Using Green’s Theorem, </a:t>
                </a:r>
                <a:r>
                  <a:rPr lang="en-US" dirty="0">
                    <a:latin typeface="Times New Roman" panose="02020603050405020304" pitchFamily="18" charset="0"/>
                    <a:ea typeface="Times New Roman" panose="02020603050405020304" pitchFamily="18" charset="0"/>
                  </a:rPr>
                  <a:t>the curl is</a:t>
                </a:r>
                <a:r>
                  <a:rPr lang="en-US" sz="1800" dirty="0">
                    <a:effectLst/>
                    <a:latin typeface="Times New Roman" panose="02020603050405020304" pitchFamily="18" charset="0"/>
                    <a:ea typeface="Times New Roman" panose="02020603050405020304" pitchFamily="18" charset="0"/>
                  </a:rPr>
                  <a:t>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rPr>
                          <m:t>𝑥</m:t>
                        </m:r>
                      </m:sub>
                    </m:sSub>
                    <m:r>
                      <a:rPr lang="en-US" sz="1800" i="1">
                        <a:effectLst/>
                        <a:latin typeface="Cambria Math" panose="02040503050406030204" pitchFamily="18" charset="0"/>
                        <a:ea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rPr>
                      <m:t>=</m:t>
                    </m:r>
                    <m:r>
                      <a:rPr lang="en-US" sz="1800" b="0" i="1" smtClean="0">
                        <a:effectLst/>
                        <a:latin typeface="Cambria Math" panose="02040503050406030204" pitchFamily="18" charset="0"/>
                        <a:ea typeface="Times New Roman" panose="02020603050405020304" pitchFamily="18" charset="0"/>
                      </a:rPr>
                      <m:t>7</m:t>
                    </m:r>
                    <m:r>
                      <a:rPr lang="en-US" sz="1800" i="1">
                        <a:effectLst/>
                        <a:latin typeface="Cambria Math" panose="02040503050406030204" pitchFamily="18" charset="0"/>
                        <a:ea typeface="Times New Roman" panose="02020603050405020304" pitchFamily="18" charset="0"/>
                      </a:rPr>
                      <m:t>−2=</m:t>
                    </m:r>
                    <m:r>
                      <a:rPr lang="en-US" sz="1800" b="0" i="1" smtClean="0">
                        <a:effectLst/>
                        <a:latin typeface="Cambria Math" panose="02040503050406030204" pitchFamily="18" charset="0"/>
                        <a:ea typeface="Times New Roman" panose="02020603050405020304" pitchFamily="18" charset="0"/>
                      </a:rPr>
                      <m:t>5</m:t>
                    </m:r>
                  </m:oMath>
                </a14:m>
                <a:r>
                  <a:rPr lang="en-US" sz="1800" dirty="0">
                    <a:effectLst/>
                    <a:latin typeface="Times New Roman" panose="02020603050405020304" pitchFamily="18" charset="0"/>
                    <a:ea typeface="Times New Roman" panose="02020603050405020304" pitchFamily="18" charset="0"/>
                  </a:rPr>
                  <a:t>. </a:t>
                </a:r>
              </a:p>
              <a:p>
                <a:pPr marL="0" marR="0" algn="just"/>
                <a:endParaRPr lang="en-US" dirty="0">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Thus, </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algn="just"/>
                <a14:m>
                  <m:oMathPara xmlns:m="http://schemas.openxmlformats.org/officeDocument/2006/math">
                    <m:oMathParaPr>
                      <m:jc m:val="centerGroup"/>
                    </m:oMathParaPr>
                    <m:oMath xmlns:m="http://schemas.openxmlformats.org/officeDocument/2006/math">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𝐶</m:t>
                          </m:r>
                        </m:sub>
                        <m:sup/>
                        <m:e>
                          <m:r>
                            <a:rPr lang="en-US" sz="1800" b="1" i="1">
                              <a:effectLst/>
                              <a:latin typeface="Cambria Math" panose="02040503050406030204" pitchFamily="18" charset="0"/>
                              <a:ea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𝑑</m:t>
                          </m:r>
                          <m:r>
                            <a:rPr lang="en-US" sz="1800" b="1" i="1">
                              <a:effectLst/>
                              <a:latin typeface="Cambria Math" panose="02040503050406030204" pitchFamily="18" charset="0"/>
                              <a:ea typeface="Times New Roman" panose="02020603050405020304" pitchFamily="18" charset="0"/>
                            </a:rPr>
                            <m:t>𝐫</m:t>
                          </m:r>
                        </m:e>
                      </m:nary>
                      <m:r>
                        <m:rPr>
                          <m:aln/>
                        </m:rPr>
                        <a:rPr lang="en-US" sz="1800" i="1">
                          <a:effectLst/>
                          <a:latin typeface="Cambria Math" panose="02040503050406030204" pitchFamily="18" charset="0"/>
                          <a:ea typeface="Times New Roman" panose="02020603050405020304" pitchFamily="18" charset="0"/>
                        </a:rPr>
                        <m:t>=</m:t>
                      </m:r>
                      <m:nary>
                        <m:naryPr>
                          <m:chr m:val="∬"/>
                          <m:ctrlPr>
                            <a:rPr lang="en-US" sz="1800" i="1" smtClean="0">
                              <a:effectLst/>
                              <a:latin typeface="Cambria Math" panose="02040503050406030204" pitchFamily="18" charset="0"/>
                            </a:rPr>
                          </m:ctrlPr>
                        </m:naryPr>
                        <m:sub>
                          <m:r>
                            <m:rPr>
                              <m:brk m:alnAt="23"/>
                            </m:rPr>
                            <a:rPr lang="en-US" sz="1800" b="0" i="1" smtClean="0">
                              <a:effectLst/>
                              <a:latin typeface="Cambria Math" panose="02040503050406030204" pitchFamily="18" charset="0"/>
                            </a:rPr>
                            <m:t>𝑅</m:t>
                          </m:r>
                        </m:sub>
                        <m:sup/>
                        <m:e>
                          <m:r>
                            <a:rPr lang="en-US" sz="1800" b="0" i="1" smtClean="0">
                              <a:effectLst/>
                              <a:latin typeface="Cambria Math" panose="02040503050406030204" pitchFamily="18" charset="0"/>
                            </a:rPr>
                            <m:t>5 </m:t>
                          </m:r>
                          <m:r>
                            <a:rPr lang="en-US" sz="1800" b="0" i="1" smtClean="0">
                              <a:effectLst/>
                              <a:latin typeface="Cambria Math" panose="02040503050406030204" pitchFamily="18" charset="0"/>
                            </a:rPr>
                            <m:t>𝑑𝐴</m:t>
                          </m:r>
                        </m:e>
                      </m:nary>
                    </m:oMath>
                  </m:oMathPara>
                </a14:m>
                <a:endParaRPr lang="en-US" sz="1800" i="1" dirty="0">
                  <a:effectLst/>
                  <a:latin typeface="Cambria Math" panose="02040503050406030204" pitchFamily="18" charset="0"/>
                  <a:ea typeface="Times New Roman" panose="02020603050405020304" pitchFamily="18" charset="0"/>
                </a:endParaRPr>
              </a:p>
              <a:p>
                <a:pPr algn="just"/>
                <a:br>
                  <a:rPr lang="en-US" sz="1800" i="1" dirty="0">
                    <a:effectLst/>
                    <a:latin typeface="Cambria Math" panose="02040503050406030204" pitchFamily="18" charset="0"/>
                    <a:ea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sz="1800" i="1">
                          <a:effectLst/>
                          <a:latin typeface="Cambria Math" panose="02040503050406030204" pitchFamily="18" charset="0"/>
                          <a:ea typeface="Times New Roman" panose="02020603050405020304" pitchFamily="18" charset="0"/>
                        </a:rPr>
                        <m:t>=</m:t>
                      </m:r>
                      <m:r>
                        <a:rPr lang="en-US" sz="1800" b="0" i="1" smtClean="0">
                          <a:effectLst/>
                          <a:latin typeface="Cambria Math" panose="02040503050406030204" pitchFamily="18" charset="0"/>
                          <a:ea typeface="Times New Roman" panose="02020603050405020304" pitchFamily="18" charset="0"/>
                        </a:rPr>
                        <m:t>5</m:t>
                      </m:r>
                      <m:nary>
                        <m:naryPr>
                          <m:chr m:val="∬"/>
                          <m:ctrlPr>
                            <a:rPr lang="en-US" i="1">
                              <a:latin typeface="Cambria Math" panose="02040503050406030204" pitchFamily="18" charset="0"/>
                            </a:rPr>
                          </m:ctrlPr>
                        </m:naryPr>
                        <m:sub>
                          <m:r>
                            <m:rPr>
                              <m:brk m:alnAt="23"/>
                            </m:rPr>
                            <a:rPr lang="en-US" i="1">
                              <a:latin typeface="Cambria Math" panose="02040503050406030204" pitchFamily="18" charset="0"/>
                            </a:rPr>
                            <m:t>𝑅</m:t>
                          </m:r>
                        </m:sub>
                        <m:sup/>
                        <m:e>
                          <m:r>
                            <a:rPr lang="en-US" i="1">
                              <a:latin typeface="Cambria Math" panose="02040503050406030204" pitchFamily="18" charset="0"/>
                            </a:rPr>
                            <m:t>𝑑𝐴</m:t>
                          </m:r>
                        </m:e>
                      </m:nary>
                    </m:oMath>
                  </m:oMathPara>
                </a14:m>
                <a:endParaRPr lang="en-US" sz="1800" i="1" dirty="0">
                  <a:effectLst/>
                  <a:latin typeface="Cambria Math" panose="02040503050406030204" pitchFamily="18" charset="0"/>
                  <a:ea typeface="Times New Roman" panose="02020603050405020304" pitchFamily="18" charset="0"/>
                </a:endParaRPr>
              </a:p>
              <a:p>
                <a:pPr algn="just"/>
                <a:br>
                  <a:rPr lang="en-US" sz="1800" i="1" dirty="0">
                    <a:effectLst/>
                    <a:latin typeface="Cambria Math" panose="02040503050406030204" pitchFamily="18" charset="0"/>
                    <a:ea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sz="1800" i="1">
                          <a:effectLst/>
                          <a:latin typeface="Cambria Math" panose="02040503050406030204" pitchFamily="18" charset="0"/>
                          <a:ea typeface="Times New Roman" panose="02020603050405020304" pitchFamily="18" charset="0"/>
                        </a:rPr>
                        <m:t>=</m:t>
                      </m:r>
                      <m:r>
                        <a:rPr lang="en-US" sz="1800" b="0" i="1" smtClean="0">
                          <a:effectLst/>
                          <a:latin typeface="Cambria Math" panose="02040503050406030204" pitchFamily="18" charset="0"/>
                          <a:ea typeface="Times New Roman" panose="02020603050405020304" pitchFamily="18" charset="0"/>
                        </a:rPr>
                        <m:t>5(</m:t>
                      </m:r>
                      <m:r>
                        <m:rPr>
                          <m:sty m:val="p"/>
                        </m:rPr>
                        <a:rPr lang="en-US" sz="1800" b="0" i="0" smtClean="0">
                          <a:effectLst/>
                          <a:latin typeface="Cambria Math" panose="02040503050406030204" pitchFamily="18" charset="0"/>
                          <a:ea typeface="Times New Roman" panose="02020603050405020304" pitchFamily="18" charset="0"/>
                        </a:rPr>
                        <m:t>area</m:t>
                      </m:r>
                      <m:r>
                        <a:rPr lang="en-US" sz="1800" b="0" i="0" smtClean="0">
                          <a:effectLst/>
                          <a:latin typeface="Cambria Math" panose="02040503050406030204" pitchFamily="18" charset="0"/>
                          <a:ea typeface="Times New Roman" panose="02020603050405020304" pitchFamily="18" charset="0"/>
                        </a:rPr>
                        <m:t> </m:t>
                      </m:r>
                      <m:r>
                        <m:rPr>
                          <m:sty m:val="p"/>
                        </m:rPr>
                        <a:rPr lang="en-US" sz="1800" b="0" i="0" smtClean="0">
                          <a:effectLst/>
                          <a:latin typeface="Cambria Math" panose="02040503050406030204" pitchFamily="18" charset="0"/>
                          <a:ea typeface="Times New Roman" panose="02020603050405020304" pitchFamily="18" charset="0"/>
                        </a:rPr>
                        <m:t>of</m:t>
                      </m:r>
                      <m:r>
                        <a:rPr lang="en-US" sz="1800" b="0" i="0" smtClean="0">
                          <a:effectLst/>
                          <a:latin typeface="Cambria Math" panose="02040503050406030204" pitchFamily="18" charset="0"/>
                          <a:ea typeface="Times New Roman" panose="02020603050405020304" pitchFamily="18" charset="0"/>
                        </a:rPr>
                        <m:t> </m:t>
                      </m:r>
                      <m:r>
                        <m:rPr>
                          <m:sty m:val="p"/>
                        </m:rPr>
                        <a:rPr lang="en-US" sz="1800" b="0" i="0" smtClean="0">
                          <a:effectLst/>
                          <a:latin typeface="Cambria Math" panose="02040503050406030204" pitchFamily="18" charset="0"/>
                          <a:ea typeface="Times New Roman" panose="02020603050405020304" pitchFamily="18" charset="0"/>
                        </a:rPr>
                        <m:t>ring</m:t>
                      </m:r>
                      <m:r>
                        <a:rPr lang="en-US" sz="1800" b="0" i="1" smtClean="0">
                          <a:effectLst/>
                          <a:latin typeface="Cambria Math" panose="02040503050406030204" pitchFamily="18" charset="0"/>
                          <a:ea typeface="Times New Roman" panose="02020603050405020304" pitchFamily="18" charset="0"/>
                        </a:rPr>
                        <m:t>)</m:t>
                      </m:r>
                    </m:oMath>
                  </m:oMathPara>
                </a14:m>
                <a:endParaRPr lang="en-US" sz="1800" i="1" dirty="0">
                  <a:effectLst/>
                  <a:latin typeface="Cambria Math" panose="02040503050406030204" pitchFamily="18" charset="0"/>
                  <a:ea typeface="Times New Roman" panose="02020603050405020304" pitchFamily="18" charset="0"/>
                </a:endParaRPr>
              </a:p>
              <a:p>
                <a:pPr algn="just"/>
                <a:br>
                  <a:rPr lang="en-US" sz="1800" i="1" dirty="0">
                    <a:effectLst/>
                    <a:latin typeface="Cambria Math" panose="02040503050406030204" pitchFamily="18" charset="0"/>
                    <a:ea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sz="1800" i="1">
                          <a:effectLst/>
                          <a:latin typeface="Cambria Math" panose="02040503050406030204" pitchFamily="18" charset="0"/>
                          <a:ea typeface="Times New Roman" panose="02020603050405020304" pitchFamily="18" charset="0"/>
                        </a:rPr>
                        <m:t>=</m:t>
                      </m:r>
                      <m:r>
                        <a:rPr lang="en-US" sz="1800" b="0" i="1" smtClean="0">
                          <a:effectLst/>
                          <a:latin typeface="Cambria Math" panose="02040503050406030204" pitchFamily="18" charset="0"/>
                          <a:ea typeface="Times New Roman" panose="02020603050405020304" pitchFamily="18" charset="0"/>
                        </a:rPr>
                        <m:t>5</m:t>
                      </m:r>
                      <m:d>
                        <m:dPr>
                          <m:ctrlPr>
                            <a:rPr lang="en-US" sz="1800" b="0" i="1" smtClean="0">
                              <a:effectLst/>
                              <a:latin typeface="Cambria Math" panose="02040503050406030204" pitchFamily="18" charset="0"/>
                              <a:ea typeface="Times New Roman" panose="02020603050405020304" pitchFamily="18" charset="0"/>
                            </a:rPr>
                          </m:ctrlPr>
                        </m:dPr>
                        <m:e>
                          <m:r>
                            <a:rPr lang="en-US" sz="1800" b="0" i="1" smtClean="0">
                              <a:effectLst/>
                              <a:latin typeface="Cambria Math" panose="02040503050406030204" pitchFamily="18" charset="0"/>
                              <a:ea typeface="Times New Roman" panose="02020603050405020304" pitchFamily="18" charset="0"/>
                            </a:rPr>
                            <m:t>25</m:t>
                          </m:r>
                          <m:r>
                            <a:rPr lang="en-US" sz="1800" b="0" i="1" smtClean="0">
                              <a:effectLst/>
                              <a:latin typeface="Cambria Math" panose="02040503050406030204" pitchFamily="18" charset="0"/>
                              <a:ea typeface="Times New Roman" panose="02020603050405020304" pitchFamily="18" charset="0"/>
                            </a:rPr>
                            <m:t>𝜋</m:t>
                          </m:r>
                          <m:r>
                            <a:rPr lang="en-US" sz="1800" b="0" i="1" smtClean="0">
                              <a:effectLst/>
                              <a:latin typeface="Cambria Math" panose="02040503050406030204" pitchFamily="18" charset="0"/>
                              <a:ea typeface="Times New Roman" panose="02020603050405020304" pitchFamily="18" charset="0"/>
                            </a:rPr>
                            <m:t>−9</m:t>
                          </m:r>
                          <m:r>
                            <a:rPr lang="en-US" sz="1800" b="0" i="1" smtClean="0">
                              <a:effectLst/>
                              <a:latin typeface="Cambria Math" panose="02040503050406030204" pitchFamily="18" charset="0"/>
                              <a:ea typeface="Times New Roman" panose="02020603050405020304" pitchFamily="18" charset="0"/>
                            </a:rPr>
                            <m:t>𝜋</m:t>
                          </m:r>
                        </m:e>
                      </m:d>
                      <m:r>
                        <a:rPr lang="en-US" sz="1800" b="0" i="1" smtClean="0">
                          <a:effectLst/>
                          <a:latin typeface="Cambria Math" panose="02040503050406030204" pitchFamily="18" charset="0"/>
                          <a:ea typeface="Times New Roman" panose="02020603050405020304" pitchFamily="18" charset="0"/>
                        </a:rPr>
                        <m:t>=80</m:t>
                      </m:r>
                      <m:r>
                        <a:rPr lang="en-US" sz="1800" b="0" i="1" smtClean="0">
                          <a:effectLst/>
                          <a:latin typeface="Cambria Math" panose="02040503050406030204" pitchFamily="18" charset="0"/>
                          <a:ea typeface="Times New Roman" panose="02020603050405020304" pitchFamily="18" charset="0"/>
                        </a:rPr>
                        <m:t>𝜋</m:t>
                      </m:r>
                      <m:r>
                        <a:rPr lang="en-US" sz="1800" i="1">
                          <a:effectLst/>
                          <a:latin typeface="Cambria Math" panose="02040503050406030204" pitchFamily="18" charset="0"/>
                          <a:ea typeface="Times New Roman" panose="02020603050405020304" pitchFamily="18" charset="0"/>
                        </a:rPr>
                        <m:t>.</m:t>
                      </m:r>
                    </m:oMath>
                  </m:oMathPara>
                </a14:m>
                <a:endParaRPr lang="en-US" sz="2800" dirty="0">
                  <a:effectLst/>
                  <a:latin typeface="Times New Roman" panose="02020603050405020304" pitchFamily="18" charset="0"/>
                  <a:ea typeface="Times New Roman" panose="02020603050405020304" pitchFamily="18" charset="0"/>
                </a:endParaRPr>
              </a:p>
            </p:txBody>
          </p:sp>
        </mc:Choice>
        <mc:Fallback>
          <p:sp>
            <p:nvSpPr>
              <p:cNvPr id="7" name="TextBox 6">
                <a:extLst>
                  <a:ext uri="{FF2B5EF4-FFF2-40B4-BE49-F238E27FC236}">
                    <a16:creationId xmlns:a16="http://schemas.microsoft.com/office/drawing/2014/main" id="{8972877F-739E-3B35-90F6-7A050A81FCD3}"/>
                  </a:ext>
                </a:extLst>
              </p:cNvPr>
              <p:cNvSpPr txBox="1">
                <a:spLocks noRot="1" noChangeAspect="1" noMove="1" noResize="1" noEditPoints="1" noAdjustHandles="1" noChangeArrowheads="1" noChangeShapeType="1" noTextEdit="1"/>
              </p:cNvSpPr>
              <p:nvPr/>
            </p:nvSpPr>
            <p:spPr>
              <a:xfrm>
                <a:off x="4090596" y="2449602"/>
                <a:ext cx="7387812" cy="3900170"/>
              </a:xfrm>
              <a:prstGeom prst="rect">
                <a:avLst/>
              </a:prstGeom>
              <a:blipFill>
                <a:blip r:embed="rId4"/>
                <a:stretch>
                  <a:fillRect l="-660" t="-938"/>
                </a:stretch>
              </a:blipFill>
            </p:spPr>
            <p:txBody>
              <a:bodyPr/>
              <a:lstStyle/>
              <a:p>
                <a:r>
                  <a:rPr lang="en-US">
                    <a:noFill/>
                  </a:rPr>
                  <a:t> </a:t>
                </a:r>
              </a:p>
            </p:txBody>
          </p:sp>
        </mc:Fallback>
      </mc:AlternateContent>
    </p:spTree>
    <p:extLst>
      <p:ext uri="{BB962C8B-B14F-4D97-AF65-F5344CB8AC3E}">
        <p14:creationId xmlns:p14="http://schemas.microsoft.com/office/powerpoint/2010/main" val="382050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50F877-D8BC-E9A6-926D-E0E58651B526}"/>
              </a:ext>
            </a:extLst>
          </p:cNvPr>
          <p:cNvSpPr txBox="1"/>
          <p:nvPr/>
        </p:nvSpPr>
        <p:spPr>
          <a:xfrm>
            <a:off x="516367" y="398033"/>
            <a:ext cx="10908254" cy="4247317"/>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Green’s Theorem in The Age of Exploration.</a:t>
            </a:r>
          </a:p>
          <a:p>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Clipperton</a:t>
            </a:r>
            <a:r>
              <a:rPr lang="en-US" dirty="0">
                <a:latin typeface="Times New Roman" panose="02020603050405020304" pitchFamily="18" charset="0"/>
                <a:cs typeface="Times New Roman" panose="02020603050405020304" pitchFamily="18" charset="0"/>
              </a:rPr>
              <a:t> Island is a small coral island in the Pacific Ocean about 700 miles south of the tip of Baja California.</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It belongs to France, but landing on the island to lay claim to the land proved difficult due to the coral reefs.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French solved it by doing this:</a:t>
            </a:r>
          </a:p>
          <a:p>
            <a:endParaRPr lang="en-US" dirty="0">
              <a:latin typeface="Times New Roman" panose="02020603050405020304" pitchFamily="18" charset="0"/>
              <a:cs typeface="Times New Roman" panose="02020603050405020304" pitchFamily="18" charset="0"/>
            </a:endParaRPr>
          </a:p>
          <a:p>
            <a:pPr algn="just"/>
            <a:r>
              <a:rPr lang="en-US" b="0" i="1" dirty="0">
                <a:effectLst/>
                <a:latin typeface="Times New Roman" panose="02020603050405020304" pitchFamily="18" charset="0"/>
                <a:cs typeface="Times New Roman" panose="02020603050405020304" pitchFamily="18" charset="0"/>
              </a:rPr>
              <a:t>…the first modern explorers to claim </a:t>
            </a:r>
            <a:r>
              <a:rPr lang="en-US" b="0" i="1" dirty="0" err="1">
                <a:effectLst/>
                <a:latin typeface="Times New Roman" panose="02020603050405020304" pitchFamily="18" charset="0"/>
                <a:cs typeface="Times New Roman" panose="02020603050405020304" pitchFamily="18" charset="0"/>
              </a:rPr>
              <a:t>Clipperton</a:t>
            </a:r>
            <a:r>
              <a:rPr lang="en-US" b="0" i="1" dirty="0">
                <a:effectLst/>
                <a:latin typeface="Times New Roman" panose="02020603050405020304" pitchFamily="18" charset="0"/>
                <a:cs typeface="Times New Roman" panose="02020603050405020304" pitchFamily="18" charset="0"/>
              </a:rPr>
              <a:t> were the French, in 1858. Their intention was to land on the island’s shores and read out a proclamation, but this proved to be difficult; approaching the island with the ship posed a significant risk of running aground on the coral reef, and smaller rowboats were thwarted by sharks and fickle tides. Desperate, the French resorted to sailing around the perimeter of the island while reading the proclamation out to its coastline. </a:t>
            </a:r>
          </a:p>
          <a:p>
            <a:pPr algn="just"/>
            <a:endParaRPr lang="en-US" dirty="0">
              <a:latin typeface="Times New Roman" panose="02020603050405020304" pitchFamily="18" charset="0"/>
              <a:cs typeface="Times New Roman" panose="02020603050405020304" pitchFamily="18" charset="0"/>
            </a:endParaRPr>
          </a:p>
          <a:p>
            <a:pPr algn="just"/>
            <a:r>
              <a:rPr lang="en-US" sz="1400" dirty="0">
                <a:solidFill>
                  <a:schemeClr val="tx2">
                    <a:lumMod val="50000"/>
                    <a:lumOff val="50000"/>
                  </a:schemeClr>
                </a:solidFill>
                <a:latin typeface="Times New Roman" panose="02020603050405020304" pitchFamily="18" charset="0"/>
                <a:cs typeface="Times New Roman" panose="02020603050405020304" pitchFamily="18" charset="0"/>
              </a:rPr>
              <a:t>(www.damninteresting.com)</a:t>
            </a:r>
          </a:p>
        </p:txBody>
      </p:sp>
    </p:spTree>
    <p:extLst>
      <p:ext uri="{BB962C8B-B14F-4D97-AF65-F5344CB8AC3E}">
        <p14:creationId xmlns:p14="http://schemas.microsoft.com/office/powerpoint/2010/main" val="303701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2E424086-18B6-674C-93AD-7884A396B8A6}"/>
                  </a:ext>
                </a:extLst>
              </p:cNvPr>
              <p:cNvSpPr txBox="1"/>
              <p:nvPr/>
            </p:nvSpPr>
            <p:spPr>
              <a:xfrm>
                <a:off x="344245" y="225911"/>
                <a:ext cx="11198710" cy="6375913"/>
              </a:xfrm>
              <a:prstGeom prst="rect">
                <a:avLst/>
              </a:prstGeom>
              <a:noFill/>
            </p:spPr>
            <p:txBody>
              <a:bodyPr wrap="square">
                <a:spAutoFit/>
              </a:bodyPr>
              <a:lstStyle/>
              <a:p>
                <a:pPr marL="0" marR="0" algn="just"/>
                <a:r>
                  <a:rPr lang="en-US" sz="2000" dirty="0">
                    <a:effectLst/>
                    <a:latin typeface="Times New Roman" panose="02020603050405020304" pitchFamily="18" charset="0"/>
                    <a:ea typeface="Times New Roman" panose="02020603050405020304" pitchFamily="18" charset="0"/>
                  </a:rPr>
                  <a:t>Let </a:t>
                </a:r>
                <a14:m>
                  <m:oMath xmlns:m="http://schemas.openxmlformats.org/officeDocument/2006/math">
                    <m:r>
                      <a:rPr lang="en-US" sz="2000" b="1" i="1">
                        <a:effectLst/>
                        <a:latin typeface="Cambria Math" panose="02040503050406030204" pitchFamily="18" charset="0"/>
                        <a:ea typeface="Times New Roman" panose="02020603050405020304" pitchFamily="18" charset="0"/>
                      </a:rPr>
                      <m:t>𝐅</m:t>
                    </m:r>
                    <m:d>
                      <m:dPr>
                        <m:ctrlPr>
                          <a:rPr lang="en-US" sz="2000" i="1">
                            <a:effectLst/>
                            <a:latin typeface="Cambria Math" panose="02040503050406030204" pitchFamily="18" charset="0"/>
                            <a:ea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rPr>
                          <m:t>𝑦</m:t>
                        </m:r>
                      </m:e>
                    </m:d>
                    <m:r>
                      <a:rPr lang="en-US" sz="2000" i="1">
                        <a:effectLst/>
                        <a:latin typeface="Cambria Math" panose="02040503050406030204" pitchFamily="18" charset="0"/>
                        <a:ea typeface="Times New Roman" panose="02020603050405020304" pitchFamily="18" charset="0"/>
                      </a:rPr>
                      <m:t>=</m:t>
                    </m:r>
                    <m:d>
                      <m:dPr>
                        <m:begChr m:val="〈"/>
                        <m:endChr m:val="〉"/>
                        <m:ctrlPr>
                          <a:rPr lang="en-US" sz="2000" i="1">
                            <a:effectLst/>
                            <a:latin typeface="Cambria Math" panose="02040503050406030204" pitchFamily="18" charset="0"/>
                            <a:ea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rPr>
                          <m:t>𝑀</m:t>
                        </m:r>
                        <m:d>
                          <m:dPr>
                            <m:ctrlPr>
                              <a:rPr lang="en-US" sz="2000" i="1">
                                <a:effectLst/>
                                <a:latin typeface="Cambria Math" panose="02040503050406030204" pitchFamily="18" charset="0"/>
                                <a:ea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rPr>
                              <m:t>𝑦</m:t>
                            </m:r>
                          </m:e>
                        </m:d>
                        <m:r>
                          <a:rPr lang="en-US" sz="2000" i="1">
                            <a:effectLst/>
                            <a:latin typeface="Cambria Math" panose="02040503050406030204" pitchFamily="18" charset="0"/>
                            <a:ea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rPr>
                          <m:t>𝑁</m:t>
                        </m:r>
                        <m:r>
                          <a:rPr lang="en-US" sz="2000" i="1">
                            <a:effectLst/>
                            <a:latin typeface="Cambria Math" panose="02040503050406030204" pitchFamily="18" charset="0"/>
                            <a:ea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rPr>
                          <m:t>)</m:t>
                        </m:r>
                      </m:e>
                    </m:d>
                  </m:oMath>
                </a14:m>
                <a:r>
                  <a:rPr lang="en-US" sz="2000" dirty="0">
                    <a:effectLst/>
                    <a:latin typeface="Times New Roman" panose="02020603050405020304" pitchFamily="18" charset="0"/>
                    <a:ea typeface="Times New Roman" panose="02020603050405020304" pitchFamily="18" charset="0"/>
                  </a:rPr>
                  <a:t> be a vector field in </a:t>
                </a:r>
                <a14:m>
                  <m:oMath xmlns:m="http://schemas.openxmlformats.org/officeDocument/2006/math">
                    <m:sSup>
                      <m:sSupPr>
                        <m:ctrlPr>
                          <a:rPr lang="en-US" sz="2000" i="1">
                            <a:effectLst/>
                            <a:latin typeface="Cambria Math" panose="02040503050406030204" pitchFamily="18" charset="0"/>
                            <a:ea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rPr>
                          <m:t>𝑅</m:t>
                        </m:r>
                      </m:e>
                      <m:sup>
                        <m:r>
                          <a:rPr lang="en-US" sz="2000" i="1">
                            <a:effectLst/>
                            <a:latin typeface="Cambria Math" panose="02040503050406030204" pitchFamily="18" charset="0"/>
                            <a:ea typeface="Times New Roman" panose="02020603050405020304" pitchFamily="18" charset="0"/>
                          </a:rPr>
                          <m:t>2</m:t>
                        </m:r>
                      </m:sup>
                    </m:sSup>
                  </m:oMath>
                </a14:m>
                <a:r>
                  <a:rPr lang="en-US" sz="2000" dirty="0">
                    <a:effectLst/>
                    <a:latin typeface="Times New Roman" panose="02020603050405020304" pitchFamily="18" charset="0"/>
                    <a:ea typeface="Times New Roman" panose="02020603050405020304" pitchFamily="18" charset="0"/>
                  </a:rPr>
                  <a:t>, and suppose </a:t>
                </a:r>
                <a:r>
                  <a:rPr lang="en-US" sz="2000" i="1" dirty="0">
                    <a:effectLst/>
                    <a:latin typeface="Times New Roman" panose="02020603050405020304" pitchFamily="18" charset="0"/>
                    <a:ea typeface="Times New Roman" panose="02020603050405020304" pitchFamily="18" charset="0"/>
                  </a:rPr>
                  <a:t>C</a:t>
                </a:r>
                <a:r>
                  <a:rPr lang="en-US" sz="2000" dirty="0">
                    <a:effectLst/>
                    <a:latin typeface="Times New Roman" panose="02020603050405020304" pitchFamily="18" charset="0"/>
                    <a:ea typeface="Times New Roman" panose="02020603050405020304" pitchFamily="18" charset="0"/>
                  </a:rPr>
                  <a:t> is a path that starts and ends at the same point such that it does not cross itself. Such a path is called a </a:t>
                </a:r>
                <a:r>
                  <a:rPr lang="en-US" sz="2000" i="1" dirty="0">
                    <a:effectLst/>
                    <a:latin typeface="Times New Roman" panose="02020603050405020304" pitchFamily="18" charset="0"/>
                    <a:ea typeface="Times New Roman" panose="02020603050405020304" pitchFamily="18" charset="0"/>
                  </a:rPr>
                  <a:t>simple closed loop</a:t>
                </a:r>
                <a:r>
                  <a:rPr lang="en-US" sz="2000" dirty="0">
                    <a:effectLst/>
                    <a:latin typeface="Times New Roman" panose="02020603050405020304" pitchFamily="18" charset="0"/>
                    <a:ea typeface="Times New Roman" panose="02020603050405020304" pitchFamily="18" charset="0"/>
                  </a:rPr>
                  <a:t>, and it will enclose a region </a:t>
                </a:r>
                <a:r>
                  <a:rPr lang="en-US" sz="2000" i="1" dirty="0">
                    <a:effectLst/>
                    <a:latin typeface="Times New Roman" panose="02020603050405020304" pitchFamily="18" charset="0"/>
                    <a:ea typeface="Times New Roman" panose="02020603050405020304" pitchFamily="18" charset="0"/>
                  </a:rPr>
                  <a:t>R</a:t>
                </a:r>
                <a:r>
                  <a:rPr lang="en-US" sz="2000" dirty="0">
                    <a:effectLst/>
                    <a:latin typeface="Times New Roman" panose="02020603050405020304" pitchFamily="18" charset="0"/>
                    <a:ea typeface="Times New Roman" panose="02020603050405020304" pitchFamily="18" charset="0"/>
                  </a:rPr>
                  <a:t>. </a:t>
                </a:r>
              </a:p>
              <a:p>
                <a:pPr marL="0" marR="0" algn="just"/>
                <a:endParaRPr lang="en-US" sz="2000" dirty="0">
                  <a:latin typeface="Times New Roman" panose="02020603050405020304" pitchFamily="18" charset="0"/>
                  <a:ea typeface="Times New Roman" panose="02020603050405020304" pitchFamily="18" charset="0"/>
                </a:endParaRPr>
              </a:p>
              <a:p>
                <a:pPr marL="0" marR="0" algn="just"/>
                <a:r>
                  <a:rPr lang="en-US" sz="2000" dirty="0">
                    <a:effectLst/>
                    <a:latin typeface="Times New Roman" panose="02020603050405020304" pitchFamily="18" charset="0"/>
                    <a:ea typeface="Times New Roman" panose="02020603050405020304" pitchFamily="18" charset="0"/>
                  </a:rPr>
                  <a:t>Assume </a:t>
                </a:r>
                <a14:m>
                  <m:oMath xmlns:m="http://schemas.openxmlformats.org/officeDocument/2006/math">
                    <m:r>
                      <a:rPr lang="en-US" sz="2000" i="1">
                        <a:effectLst/>
                        <a:latin typeface="Cambria Math" panose="02040503050406030204" pitchFamily="18" charset="0"/>
                        <a:ea typeface="Times New Roman" panose="02020603050405020304" pitchFamily="18" charset="0"/>
                      </a:rPr>
                      <m:t>𝑀</m:t>
                    </m:r>
                  </m:oMath>
                </a14:m>
                <a:r>
                  <a:rPr lang="en-US" sz="2000" dirty="0">
                    <a:effectLst/>
                    <a:latin typeface="Times New Roman" panose="02020603050405020304" pitchFamily="18" charset="0"/>
                    <a:ea typeface="Times New Roman" panose="02020603050405020304" pitchFamily="18" charset="0"/>
                  </a:rPr>
                  <a:t> and </a:t>
                </a:r>
                <a14:m>
                  <m:oMath xmlns:m="http://schemas.openxmlformats.org/officeDocument/2006/math">
                    <m:r>
                      <a:rPr lang="en-US" sz="2000" i="1">
                        <a:effectLst/>
                        <a:latin typeface="Cambria Math" panose="02040503050406030204" pitchFamily="18" charset="0"/>
                        <a:ea typeface="Times New Roman" panose="02020603050405020304" pitchFamily="18" charset="0"/>
                      </a:rPr>
                      <m:t>𝑁</m:t>
                    </m:r>
                  </m:oMath>
                </a14:m>
                <a:r>
                  <a:rPr lang="en-US" sz="2000" dirty="0">
                    <a:effectLst/>
                    <a:latin typeface="Times New Roman" panose="02020603050405020304" pitchFamily="18" charset="0"/>
                    <a:ea typeface="Times New Roman" panose="02020603050405020304" pitchFamily="18" charset="0"/>
                  </a:rPr>
                  <a:t> and its first partial derivatives are defined within </a:t>
                </a:r>
                <a:r>
                  <a:rPr lang="en-US" sz="2000" i="1" dirty="0">
                    <a:latin typeface="Times New Roman" panose="02020603050405020304" pitchFamily="18" charset="0"/>
                    <a:ea typeface="Times New Roman" panose="02020603050405020304" pitchFamily="18" charset="0"/>
                  </a:rPr>
                  <a:t>R</a:t>
                </a:r>
                <a:r>
                  <a:rPr lang="en-US" sz="2000" dirty="0">
                    <a:effectLst/>
                    <a:latin typeface="Times New Roman" panose="02020603050405020304" pitchFamily="18" charset="0"/>
                    <a:ea typeface="Times New Roman" panose="02020603050405020304" pitchFamily="18" charset="0"/>
                  </a:rPr>
                  <a:t> including its boundary </a:t>
                </a:r>
                <a:r>
                  <a:rPr lang="en-US" sz="2000" i="1" dirty="0">
                    <a:effectLst/>
                    <a:latin typeface="Times New Roman" panose="02020603050405020304" pitchFamily="18" charset="0"/>
                    <a:ea typeface="Times New Roman" panose="02020603050405020304" pitchFamily="18" charset="0"/>
                  </a:rPr>
                  <a:t>C</a:t>
                </a:r>
                <a:r>
                  <a:rPr lang="en-US" sz="2000" dirty="0">
                    <a:effectLst/>
                    <a:latin typeface="Times New Roman" panose="02020603050405020304" pitchFamily="18" charset="0"/>
                    <a:ea typeface="Times New Roman" panose="02020603050405020304" pitchFamily="18" charset="0"/>
                  </a:rPr>
                  <a:t>. </a:t>
                </a:r>
              </a:p>
              <a:p>
                <a:pPr marL="0" marR="0" algn="just"/>
                <a:endParaRPr lang="en-US" sz="2000" dirty="0">
                  <a:latin typeface="Times New Roman" panose="02020603050405020304" pitchFamily="18" charset="0"/>
                  <a:ea typeface="Times New Roman" panose="02020603050405020304" pitchFamily="18" charset="0"/>
                </a:endParaRPr>
              </a:p>
              <a:p>
                <a:pPr marL="0" marR="0" algn="just"/>
                <a:r>
                  <a:rPr lang="en-US" sz="2000" dirty="0">
                    <a:effectLst/>
                    <a:latin typeface="Times New Roman" panose="02020603050405020304" pitchFamily="18" charset="0"/>
                    <a:ea typeface="Times New Roman" panose="02020603050405020304" pitchFamily="18" charset="0"/>
                  </a:rPr>
                  <a:t>The path is to be traversed (circulated) in a counterclockwise direction, called the </a:t>
                </a:r>
                <a:r>
                  <a:rPr lang="en-US" sz="2000" i="1" dirty="0">
                    <a:effectLst/>
                    <a:latin typeface="Times New Roman" panose="02020603050405020304" pitchFamily="18" charset="0"/>
                    <a:ea typeface="Times New Roman" panose="02020603050405020304" pitchFamily="18" charset="0"/>
                  </a:rPr>
                  <a:t>positive orientation</a:t>
                </a:r>
                <a:r>
                  <a:rPr lang="en-US" sz="2000" dirty="0">
                    <a:effectLst/>
                    <a:latin typeface="Times New Roman" panose="02020603050405020304" pitchFamily="18" charset="0"/>
                    <a:ea typeface="Times New Roman" panose="02020603050405020304" pitchFamily="18" charset="0"/>
                  </a:rPr>
                  <a:t>. </a:t>
                </a:r>
              </a:p>
              <a:p>
                <a:pPr marL="0" marR="0" algn="just"/>
                <a:endParaRPr lang="en-US" sz="2000" dirty="0">
                  <a:latin typeface="Times New Roman" panose="02020603050405020304" pitchFamily="18" charset="0"/>
                  <a:ea typeface="Times New Roman" panose="02020603050405020304" pitchFamily="18" charset="0"/>
                </a:endParaRPr>
              </a:p>
              <a:p>
                <a:pPr marL="0" marR="0" algn="just"/>
                <a:r>
                  <a:rPr lang="en-US" sz="2000" dirty="0">
                    <a:effectLst/>
                    <a:latin typeface="Times New Roman" panose="02020603050405020304" pitchFamily="18" charset="0"/>
                    <a:ea typeface="Times New Roman" panose="02020603050405020304" pitchFamily="18" charset="0"/>
                  </a:rPr>
                  <a:t>If these conditions are met, then the line integral around the simple loop path may be evaluated by a double integral. This is called </a:t>
                </a:r>
                <a:r>
                  <a:rPr lang="en-US" sz="2000" b="1" dirty="0">
                    <a:effectLst/>
                    <a:latin typeface="Times New Roman" panose="02020603050405020304" pitchFamily="18" charset="0"/>
                    <a:ea typeface="Times New Roman" panose="02020603050405020304" pitchFamily="18" charset="0"/>
                  </a:rPr>
                  <a:t>Green’s Theorem</a:t>
                </a:r>
                <a:r>
                  <a:rPr lang="en-US" sz="2000" dirty="0">
                    <a:effectLst/>
                    <a:latin typeface="Times New Roman" panose="02020603050405020304" pitchFamily="18" charset="0"/>
                    <a:ea typeface="Times New Roman" panose="02020603050405020304" pitchFamily="18" charset="0"/>
                  </a:rPr>
                  <a:t>, and is written</a:t>
                </a:r>
              </a:p>
              <a:p>
                <a:pPr marL="0" marR="0" algn="just"/>
                <a:r>
                  <a:rPr lang="en-US" sz="2000" dirty="0">
                    <a:effectLst/>
                    <a:latin typeface="Times New Roman" panose="02020603050405020304" pitchFamily="18" charset="0"/>
                    <a:ea typeface="Times New Roman" panose="02020603050405020304" pitchFamily="18" charset="0"/>
                  </a:rPr>
                  <a:t> </a:t>
                </a:r>
              </a:p>
              <a:p>
                <a:pPr marL="0" marR="0" algn="just"/>
                <a14:m>
                  <m:oMathPara xmlns:m="http://schemas.openxmlformats.org/officeDocument/2006/math">
                    <m:oMathParaPr>
                      <m:jc m:val="centerGroup"/>
                    </m:oMathParaPr>
                    <m:oMath xmlns:m="http://schemas.openxmlformats.org/officeDocument/2006/math">
                      <m:nary>
                        <m:naryPr>
                          <m:limLoc m:val="subSup"/>
                          <m:ctrlPr>
                            <a:rPr lang="en-US" sz="2000" i="1">
                              <a:effectLst/>
                              <a:latin typeface="Cambria Math" panose="02040503050406030204" pitchFamily="18" charset="0"/>
                              <a:ea typeface="Times New Roman" panose="02020603050405020304" pitchFamily="18" charset="0"/>
                            </a:rPr>
                          </m:ctrlPr>
                        </m:naryPr>
                        <m:sub>
                          <m:r>
                            <a:rPr lang="en-US" sz="2000" i="1">
                              <a:effectLst/>
                              <a:latin typeface="Cambria Math" panose="02040503050406030204" pitchFamily="18" charset="0"/>
                              <a:ea typeface="Times New Roman" panose="02020603050405020304" pitchFamily="18" charset="0"/>
                            </a:rPr>
                            <m:t>𝐶</m:t>
                          </m:r>
                        </m:sub>
                        <m:sup/>
                        <m:e>
                          <m:r>
                            <a:rPr lang="en-US" sz="2000" b="1" i="1">
                              <a:effectLst/>
                              <a:latin typeface="Cambria Math" panose="02040503050406030204" pitchFamily="18" charset="0"/>
                              <a:ea typeface="Times New Roman" panose="02020603050405020304" pitchFamily="18" charset="0"/>
                            </a:rPr>
                            <m:t>𝐅</m:t>
                          </m:r>
                          <m:r>
                            <a:rPr lang="en-US" sz="2000" i="1">
                              <a:effectLst/>
                              <a:latin typeface="Cambria Math" panose="02040503050406030204" pitchFamily="18" charset="0"/>
                              <a:ea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rPr>
                            <m:t>𝑑</m:t>
                          </m:r>
                          <m:r>
                            <a:rPr lang="en-US" sz="2000" b="1" i="1">
                              <a:effectLst/>
                              <a:latin typeface="Cambria Math" panose="02040503050406030204" pitchFamily="18" charset="0"/>
                              <a:ea typeface="Times New Roman" panose="02020603050405020304" pitchFamily="18" charset="0"/>
                            </a:rPr>
                            <m:t>𝐫</m:t>
                          </m:r>
                        </m:e>
                      </m:nary>
                      <m:r>
                        <a:rPr lang="en-US" sz="2000" i="1">
                          <a:effectLst/>
                          <a:latin typeface="Cambria Math" panose="02040503050406030204" pitchFamily="18" charset="0"/>
                          <a:ea typeface="Times New Roman" panose="02020603050405020304" pitchFamily="18" charset="0"/>
                        </a:rPr>
                        <m:t>=</m:t>
                      </m:r>
                      <m:nary>
                        <m:naryPr>
                          <m:chr m:val="∬"/>
                          <m:limLoc m:val="subSup"/>
                          <m:ctrlPr>
                            <a:rPr lang="en-US" sz="2000" i="1">
                              <a:effectLst/>
                              <a:latin typeface="Cambria Math" panose="02040503050406030204" pitchFamily="18" charset="0"/>
                              <a:ea typeface="Times New Roman" panose="02020603050405020304" pitchFamily="18" charset="0"/>
                            </a:rPr>
                          </m:ctrlPr>
                        </m:naryPr>
                        <m:sub>
                          <m:r>
                            <m:rPr>
                              <m:brk m:alnAt="17"/>
                            </m:rPr>
                            <a:rPr lang="en-US" sz="2000" b="0" i="1" smtClean="0">
                              <a:effectLst/>
                              <a:latin typeface="Cambria Math" panose="02040503050406030204" pitchFamily="18" charset="0"/>
                              <a:ea typeface="Times New Roman" panose="02020603050405020304" pitchFamily="18" charset="0"/>
                            </a:rPr>
                            <m:t>𝑅</m:t>
                          </m:r>
                        </m:sub>
                        <m:sup/>
                        <m:e>
                          <m:r>
                            <a:rPr lang="en-US" sz="2000" i="1">
                              <a:effectLst/>
                              <a:latin typeface="Cambria Math" panose="02040503050406030204" pitchFamily="18" charset="0"/>
                              <a:ea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rPr>
                                <m:t>𝑁</m:t>
                              </m:r>
                            </m:e>
                            <m:sub>
                              <m:r>
                                <a:rPr lang="en-US" sz="2000" i="1">
                                  <a:effectLst/>
                                  <a:latin typeface="Cambria Math" panose="02040503050406030204" pitchFamily="18" charset="0"/>
                                  <a:ea typeface="Times New Roman" panose="02020603050405020304" pitchFamily="18" charset="0"/>
                                </a:rPr>
                                <m:t>𝑥</m:t>
                              </m:r>
                            </m:sub>
                          </m:sSub>
                          <m:r>
                            <a:rPr lang="en-US" sz="2000" i="1">
                              <a:effectLst/>
                              <a:latin typeface="Cambria Math" panose="02040503050406030204" pitchFamily="18" charset="0"/>
                              <a:ea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rPr>
                                <m:t>𝑀</m:t>
                              </m:r>
                            </m:e>
                            <m:sub>
                              <m:r>
                                <a:rPr lang="en-US" sz="2000" i="1">
                                  <a:effectLst/>
                                  <a:latin typeface="Cambria Math" panose="02040503050406030204" pitchFamily="18" charset="0"/>
                                  <a:ea typeface="Times New Roman" panose="02020603050405020304" pitchFamily="18" charset="0"/>
                                </a:rPr>
                                <m:t>𝑦</m:t>
                              </m:r>
                            </m:sub>
                          </m:sSub>
                          <m:r>
                            <a:rPr lang="en-US" sz="2000" i="1">
                              <a:effectLst/>
                              <a:latin typeface="Cambria Math" panose="02040503050406030204" pitchFamily="18" charset="0"/>
                              <a:ea typeface="Times New Roman" panose="02020603050405020304" pitchFamily="18" charset="0"/>
                            </a:rPr>
                            <m:t>)</m:t>
                          </m:r>
                        </m:e>
                      </m:nary>
                      <m:r>
                        <a:rPr lang="en-US" sz="2000" i="1">
                          <a:effectLst/>
                          <a:latin typeface="Cambria Math" panose="02040503050406030204" pitchFamily="18" charset="0"/>
                          <a:ea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rPr>
                        <m:t>𝑑𝐴</m:t>
                      </m:r>
                      <m:r>
                        <a:rPr lang="en-US" sz="2000" i="1">
                          <a:effectLst/>
                          <a:latin typeface="Cambria Math" panose="02040503050406030204" pitchFamily="18" charset="0"/>
                          <a:ea typeface="Times New Roman" panose="02020603050405020304" pitchFamily="18" charset="0"/>
                        </a:rPr>
                        <m:t>.</m:t>
                      </m:r>
                    </m:oMath>
                  </m:oMathPara>
                </a14:m>
                <a:endParaRPr lang="en-US" sz="2000" dirty="0">
                  <a:effectLst/>
                  <a:latin typeface="Times New Roman" panose="02020603050405020304" pitchFamily="18" charset="0"/>
                  <a:ea typeface="Times New Roman" panose="02020603050405020304" pitchFamily="18" charset="0"/>
                </a:endParaRPr>
              </a:p>
              <a:p>
                <a:pPr marL="0" marR="0" algn="just"/>
                <a:r>
                  <a:rPr lang="en-US" sz="2000" dirty="0">
                    <a:effectLst/>
                    <a:latin typeface="Times New Roman" panose="02020603050405020304" pitchFamily="18" charset="0"/>
                    <a:ea typeface="Times New Roman" panose="02020603050405020304" pitchFamily="18" charset="0"/>
                  </a:rPr>
                  <a:t> </a:t>
                </a:r>
              </a:p>
              <a:p>
                <a:pPr marL="0" marR="0" algn="just"/>
                <a:r>
                  <a:rPr lang="en-US" sz="2000" dirty="0">
                    <a:effectLst/>
                    <a:latin typeface="Times New Roman" panose="02020603050405020304" pitchFamily="18" charset="0"/>
                    <a:ea typeface="Times New Roman" panose="02020603050405020304" pitchFamily="18" charset="0"/>
                  </a:rPr>
                  <a:t>If </a:t>
                </a:r>
                <a:r>
                  <a:rPr lang="en-US" sz="2000" b="1" dirty="0">
                    <a:effectLst/>
                    <a:latin typeface="Times New Roman" panose="02020603050405020304" pitchFamily="18" charset="0"/>
                    <a:ea typeface="Times New Roman" panose="02020603050405020304" pitchFamily="18" charset="0"/>
                  </a:rPr>
                  <a:t>F</a:t>
                </a:r>
                <a:r>
                  <a:rPr lang="en-US" sz="2000" dirty="0">
                    <a:effectLst/>
                    <a:latin typeface="Times New Roman" panose="02020603050405020304" pitchFamily="18" charset="0"/>
                    <a:ea typeface="Times New Roman" panose="02020603050405020304" pitchFamily="18" charset="0"/>
                  </a:rPr>
                  <a:t> is a conservative vector field, then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rPr>
                          <m:t>𝑀</m:t>
                        </m:r>
                      </m:e>
                      <m:sub>
                        <m:r>
                          <a:rPr lang="en-US" sz="2000" i="1">
                            <a:effectLst/>
                            <a:latin typeface="Cambria Math" panose="02040503050406030204" pitchFamily="18" charset="0"/>
                            <a:ea typeface="Times New Roman" panose="02020603050405020304" pitchFamily="18" charset="0"/>
                          </a:rPr>
                          <m:t>𝑦</m:t>
                        </m:r>
                      </m:sub>
                    </m:sSub>
                    <m:r>
                      <a:rPr lang="en-US" sz="2000" i="1">
                        <a:effectLst/>
                        <a:latin typeface="Cambria Math" panose="02040503050406030204" pitchFamily="18" charset="0"/>
                        <a:ea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rPr>
                          <m:t>𝑁</m:t>
                        </m:r>
                      </m:e>
                      <m:sub>
                        <m:r>
                          <a:rPr lang="en-US" sz="2000" i="1">
                            <a:effectLst/>
                            <a:latin typeface="Cambria Math" panose="02040503050406030204" pitchFamily="18" charset="0"/>
                            <a:ea typeface="Times New Roman" panose="02020603050405020304" pitchFamily="18" charset="0"/>
                          </a:rPr>
                          <m:t>𝑥</m:t>
                        </m:r>
                      </m:sub>
                    </m:sSub>
                  </m:oMath>
                </a14:m>
                <a:r>
                  <a:rPr lang="en-US" sz="2000" dirty="0">
                    <a:effectLst/>
                    <a:latin typeface="Times New Roman" panose="02020603050405020304" pitchFamily="18" charset="0"/>
                    <a:ea typeface="Times New Roman" panose="02020603050405020304" pitchFamily="18" charset="0"/>
                  </a:rPr>
                  <a:t>, so that the integrand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rPr>
                          <m:t>𝑁</m:t>
                        </m:r>
                      </m:e>
                      <m:sub>
                        <m:r>
                          <a:rPr lang="en-US" sz="2000" i="1">
                            <a:effectLst/>
                            <a:latin typeface="Cambria Math" panose="02040503050406030204" pitchFamily="18" charset="0"/>
                            <a:ea typeface="Times New Roman" panose="02020603050405020304" pitchFamily="18" charset="0"/>
                          </a:rPr>
                          <m:t>𝑥</m:t>
                        </m:r>
                      </m:sub>
                    </m:sSub>
                    <m:r>
                      <a:rPr lang="en-US" sz="2000" i="1">
                        <a:effectLst/>
                        <a:latin typeface="Cambria Math" panose="02040503050406030204" pitchFamily="18" charset="0"/>
                        <a:ea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rPr>
                          <m:t>𝑀</m:t>
                        </m:r>
                      </m:e>
                      <m:sub>
                        <m:r>
                          <a:rPr lang="en-US" sz="2000" i="1">
                            <a:effectLst/>
                            <a:latin typeface="Cambria Math" panose="02040503050406030204" pitchFamily="18" charset="0"/>
                            <a:ea typeface="Times New Roman" panose="02020603050405020304" pitchFamily="18" charset="0"/>
                          </a:rPr>
                          <m:t>𝑦</m:t>
                        </m:r>
                      </m:sub>
                    </m:sSub>
                    <m:r>
                      <a:rPr lang="en-US" sz="2000" i="1">
                        <a:effectLst/>
                        <a:latin typeface="Cambria Math" panose="02040503050406030204" pitchFamily="18" charset="0"/>
                        <a:ea typeface="Times New Roman" panose="02020603050405020304" pitchFamily="18" charset="0"/>
                      </a:rPr>
                      <m:t>=0</m:t>
                    </m:r>
                  </m:oMath>
                </a14:m>
                <a:r>
                  <a:rPr lang="en-US" sz="2000" dirty="0">
                    <a:effectLst/>
                    <a:latin typeface="Times New Roman" panose="02020603050405020304" pitchFamily="18" charset="0"/>
                    <a:ea typeface="Times New Roman" panose="02020603050405020304" pitchFamily="18" charset="0"/>
                  </a:rPr>
                  <a:t>. </a:t>
                </a:r>
              </a:p>
              <a:p>
                <a:pPr marL="0" marR="0" algn="just"/>
                <a:endParaRPr lang="en-US" sz="2000" dirty="0">
                  <a:latin typeface="Times New Roman" panose="02020603050405020304" pitchFamily="18" charset="0"/>
                  <a:ea typeface="Times New Roman" panose="02020603050405020304" pitchFamily="18" charset="0"/>
                </a:endParaRPr>
              </a:p>
              <a:p>
                <a:pPr marL="0" marR="0" algn="just"/>
                <a:r>
                  <a:rPr lang="en-US" sz="2000" dirty="0">
                    <a:effectLst/>
                    <a:latin typeface="Times New Roman" panose="02020603050405020304" pitchFamily="18" charset="0"/>
                    <a:ea typeface="Times New Roman" panose="02020603050405020304" pitchFamily="18" charset="0"/>
                  </a:rPr>
                  <a:t>Thus, in a conservative vector field, all line integrals along a simple closed loop path evaluate to 0. </a:t>
                </a:r>
              </a:p>
              <a:p>
                <a:pPr marL="0" marR="0" algn="just"/>
                <a:endParaRPr lang="en-US" sz="2000" dirty="0">
                  <a:latin typeface="Times New Roman" panose="02020603050405020304" pitchFamily="18" charset="0"/>
                  <a:ea typeface="Times New Roman" panose="02020603050405020304" pitchFamily="18" charset="0"/>
                </a:endParaRPr>
              </a:p>
              <a:p>
                <a:pPr marL="0" marR="0" algn="just"/>
                <a:r>
                  <a:rPr lang="en-US" sz="2000" dirty="0">
                    <a:effectLst/>
                    <a:latin typeface="Times New Roman" panose="02020603050405020304" pitchFamily="18" charset="0"/>
                    <a:ea typeface="Times New Roman" panose="02020603050405020304" pitchFamily="18" charset="0"/>
                  </a:rPr>
                  <a:t>In a physical sense, there is no net circulation around the loop, and a conservative vector field is often called a </a:t>
                </a:r>
                <a:r>
                  <a:rPr lang="en-US" sz="2000" i="1" dirty="0">
                    <a:effectLst/>
                    <a:latin typeface="Times New Roman" panose="02020603050405020304" pitchFamily="18" charset="0"/>
                    <a:ea typeface="Times New Roman" panose="02020603050405020304" pitchFamily="18" charset="0"/>
                  </a:rPr>
                  <a:t>rotation-free</a:t>
                </a:r>
                <a:r>
                  <a:rPr lang="en-US" sz="2000" dirty="0">
                    <a:effectLst/>
                    <a:latin typeface="Times New Roman" panose="02020603050405020304" pitchFamily="18" charset="0"/>
                    <a:ea typeface="Times New Roman" panose="02020603050405020304" pitchFamily="18" charset="0"/>
                  </a:rPr>
                  <a:t> (or </a:t>
                </a:r>
                <a:r>
                  <a:rPr lang="en-US" sz="2000" i="1" dirty="0">
                    <a:effectLst/>
                    <a:latin typeface="Times New Roman" panose="02020603050405020304" pitchFamily="18" charset="0"/>
                    <a:ea typeface="Times New Roman" panose="02020603050405020304" pitchFamily="18" charset="0"/>
                  </a:rPr>
                  <a:t>irrotational</a:t>
                </a:r>
                <a:r>
                  <a:rPr lang="en-US" sz="2000" dirty="0">
                    <a:effectLst/>
                    <a:latin typeface="Times New Roman" panose="02020603050405020304" pitchFamily="18" charset="0"/>
                    <a:ea typeface="Times New Roman" panose="02020603050405020304" pitchFamily="18" charset="0"/>
                  </a:rPr>
                  <a:t>) vector field.</a:t>
                </a:r>
              </a:p>
            </p:txBody>
          </p:sp>
        </mc:Choice>
        <mc:Fallback xmlns="">
          <p:sp>
            <p:nvSpPr>
              <p:cNvPr id="3" name="TextBox 2">
                <a:extLst>
                  <a:ext uri="{FF2B5EF4-FFF2-40B4-BE49-F238E27FC236}">
                    <a16:creationId xmlns:a16="http://schemas.microsoft.com/office/drawing/2014/main" id="{2E424086-18B6-674C-93AD-7884A396B8A6}"/>
                  </a:ext>
                </a:extLst>
              </p:cNvPr>
              <p:cNvSpPr txBox="1">
                <a:spLocks noRot="1" noChangeAspect="1" noMove="1" noResize="1" noEditPoints="1" noAdjustHandles="1" noChangeArrowheads="1" noChangeShapeType="1" noTextEdit="1"/>
              </p:cNvSpPr>
              <p:nvPr/>
            </p:nvSpPr>
            <p:spPr>
              <a:xfrm>
                <a:off x="344245" y="225911"/>
                <a:ext cx="11198710" cy="6375913"/>
              </a:xfrm>
              <a:prstGeom prst="rect">
                <a:avLst/>
              </a:prstGeom>
              <a:blipFill>
                <a:blip r:embed="rId2"/>
                <a:stretch>
                  <a:fillRect l="-544" t="-478" r="-544" b="-765"/>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DC47B2BC-52AE-D368-39C8-ADFB13F4A22E}"/>
              </a:ext>
            </a:extLst>
          </p:cNvPr>
          <p:cNvSpPr txBox="1"/>
          <p:nvPr/>
        </p:nvSpPr>
        <p:spPr>
          <a:xfrm>
            <a:off x="6777319" y="3229201"/>
            <a:ext cx="3444298" cy="369332"/>
          </a:xfrm>
          <a:prstGeom prst="rect">
            <a:avLst/>
          </a:prstGeom>
          <a:noFill/>
        </p:spPr>
        <p:txBody>
          <a:bodyPr wrap="square" rtlCol="0">
            <a:spAutoFit/>
          </a:bodyPr>
          <a:lstStyle/>
          <a:p>
            <a:r>
              <a:rPr lang="en-US" dirty="0">
                <a:solidFill>
                  <a:schemeClr val="tx2">
                    <a:lumMod val="50000"/>
                    <a:lumOff val="50000"/>
                  </a:schemeClr>
                </a:solidFill>
              </a:rPr>
              <a:t>This is the curl of </a:t>
            </a:r>
            <a:r>
              <a:rPr lang="en-US" b="1" dirty="0">
                <a:solidFill>
                  <a:schemeClr val="tx2">
                    <a:lumMod val="50000"/>
                    <a:lumOff val="50000"/>
                  </a:schemeClr>
                </a:solidFill>
              </a:rPr>
              <a:t>F</a:t>
            </a:r>
            <a:r>
              <a:rPr lang="en-US" dirty="0">
                <a:solidFill>
                  <a:schemeClr val="tx2">
                    <a:lumMod val="50000"/>
                    <a:lumOff val="50000"/>
                  </a:schemeClr>
                </a:solidFill>
              </a:rPr>
              <a:t> in </a:t>
            </a:r>
            <a:r>
              <a:rPr lang="en-US" i="1" dirty="0">
                <a:solidFill>
                  <a:schemeClr val="tx2">
                    <a:lumMod val="50000"/>
                    <a:lumOff val="50000"/>
                  </a:schemeClr>
                </a:solidFill>
              </a:rPr>
              <a:t>R</a:t>
            </a:r>
            <a:r>
              <a:rPr lang="en-US" baseline="30000" dirty="0">
                <a:solidFill>
                  <a:schemeClr val="tx2">
                    <a:lumMod val="50000"/>
                    <a:lumOff val="50000"/>
                  </a:schemeClr>
                </a:solidFill>
              </a:rPr>
              <a:t>2</a:t>
            </a:r>
            <a:r>
              <a:rPr lang="en-US" dirty="0">
                <a:solidFill>
                  <a:schemeClr val="tx2">
                    <a:lumMod val="50000"/>
                    <a:lumOff val="50000"/>
                  </a:schemeClr>
                </a:solidFill>
              </a:rPr>
              <a:t>.</a:t>
            </a:r>
          </a:p>
        </p:txBody>
      </p:sp>
      <p:cxnSp>
        <p:nvCxnSpPr>
          <p:cNvPr id="8" name="Straight Arrow Connector 7">
            <a:extLst>
              <a:ext uri="{FF2B5EF4-FFF2-40B4-BE49-F238E27FC236}">
                <a16:creationId xmlns:a16="http://schemas.microsoft.com/office/drawing/2014/main" id="{AD61F217-2104-530C-0B36-63085B24FB5D}"/>
              </a:ext>
            </a:extLst>
          </p:cNvPr>
          <p:cNvCxnSpPr/>
          <p:nvPr/>
        </p:nvCxnSpPr>
        <p:spPr>
          <a:xfrm flipH="1">
            <a:off x="6658984" y="3560781"/>
            <a:ext cx="193637" cy="29045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087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xEl>
                                              <p:pRg st="0" end="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B9C59BE3-321B-008E-D1DB-DCB3F8828817}"/>
                  </a:ext>
                </a:extLst>
              </p:cNvPr>
              <p:cNvSpPr txBox="1"/>
              <p:nvPr/>
            </p:nvSpPr>
            <p:spPr>
              <a:xfrm>
                <a:off x="387275" y="333487"/>
                <a:ext cx="11417450" cy="5756063"/>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Proof.</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Below is a simple closed loop path </a:t>
                </a:r>
                <a14:m>
                  <m:oMath xmlns:m="http://schemas.openxmlformats.org/officeDocument/2006/math">
                    <m:r>
                      <a:rPr lang="en-US" i="1" dirty="0" smtClean="0">
                        <a:latin typeface="Cambria Math" panose="02040503050406030204" pitchFamily="18" charset="0"/>
                      </a:rPr>
                      <m:t>𝐶</m:t>
                    </m:r>
                  </m:oMath>
                </a14:m>
                <a:r>
                  <a:rPr lang="en-US" dirty="0">
                    <a:latin typeface="Times New Roman" panose="02020603050405020304" pitchFamily="18" charset="0"/>
                    <a:cs typeface="Times New Roman" panose="02020603050405020304" pitchFamily="18" charset="0"/>
                  </a:rPr>
                  <a:t> traversed counterclockwise. Assume that </a:t>
                </a:r>
                <a14:m>
                  <m:oMath xmlns:m="http://schemas.openxmlformats.org/officeDocument/2006/math">
                    <m:r>
                      <a:rPr lang="en-US" i="1" dirty="0" smtClean="0">
                        <a:latin typeface="Cambria Math" panose="02040503050406030204" pitchFamily="18" charset="0"/>
                      </a:rPr>
                      <m:t>𝑥</m:t>
                    </m:r>
                    <m:r>
                      <a:rPr lang="en-US" i="1" dirty="0" smtClean="0">
                        <a:latin typeface="Cambria Math" panose="02040503050406030204" pitchFamily="18" charset="0"/>
                      </a:rPr>
                      <m:t>=</m:t>
                    </m:r>
                    <m:r>
                      <a:rPr lang="en-US" i="1" dirty="0" smtClean="0">
                        <a:latin typeface="Cambria Math" panose="02040503050406030204" pitchFamily="18" charset="0"/>
                      </a:rPr>
                      <m:t>𝑎</m:t>
                    </m:r>
                  </m:oMath>
                </a14:m>
                <a:r>
                  <a:rPr lang="en-US" dirty="0">
                    <a:latin typeface="Times New Roman" panose="02020603050405020304" pitchFamily="18" charset="0"/>
                    <a:cs typeface="Times New Roman" panose="02020603050405020304" pitchFamily="18" charset="0"/>
                  </a:rPr>
                  <a:t> is the left-most point of the loop and </a:t>
                </a:r>
                <a14:m>
                  <m:oMath xmlns:m="http://schemas.openxmlformats.org/officeDocument/2006/math">
                    <m:r>
                      <a:rPr lang="en-US" i="1" dirty="0" smtClean="0">
                        <a:latin typeface="Cambria Math" panose="02040503050406030204" pitchFamily="18" charset="0"/>
                      </a:rPr>
                      <m:t>𝑥</m:t>
                    </m:r>
                    <m:r>
                      <a:rPr lang="en-US" i="1" dirty="0" smtClean="0">
                        <a:latin typeface="Cambria Math" panose="02040503050406030204" pitchFamily="18" charset="0"/>
                      </a:rPr>
                      <m:t>=</m:t>
                    </m:r>
                    <m:r>
                      <a:rPr lang="en-US" i="1" dirty="0" smtClean="0">
                        <a:latin typeface="Cambria Math" panose="02040503050406030204" pitchFamily="18" charset="0"/>
                      </a:rPr>
                      <m:t>𝑏</m:t>
                    </m:r>
                  </m:oMath>
                </a14:m>
                <a:r>
                  <a:rPr lang="en-US" dirty="0">
                    <a:latin typeface="Times New Roman" panose="02020603050405020304" pitchFamily="18" charset="0"/>
                    <a:cs typeface="Times New Roman" panose="02020603050405020304" pitchFamily="18" charset="0"/>
                  </a:rPr>
                  <a:t> is the rightmost point. Assume </a:t>
                </a:r>
                <a14:m>
                  <m:oMath xmlns:m="http://schemas.openxmlformats.org/officeDocument/2006/math">
                    <m:r>
                      <a:rPr lang="en-US" b="0" i="1" smtClean="0">
                        <a:latin typeface="Cambria Math" panose="02040503050406030204" pitchFamily="18" charset="0"/>
                        <a:cs typeface="Times New Roman" panose="02020603050405020304" pitchFamily="18" charset="0"/>
                      </a:rPr>
                      <m:t>𝑅</m:t>
                    </m:r>
                  </m:oMath>
                </a14:m>
                <a:r>
                  <a:rPr lang="en-US" dirty="0">
                    <a:latin typeface="Times New Roman" panose="02020603050405020304" pitchFamily="18" charset="0"/>
                    <a:cs typeface="Times New Roman" panose="02020603050405020304" pitchFamily="18" charset="0"/>
                  </a:rPr>
                  <a:t> represents the interior of the loop.</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Treat this loop as the union of two paths,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1</m:t>
                        </m:r>
                      </m:sub>
                    </m:sSub>
                  </m:oMath>
                </a14:m>
                <a:r>
                  <a:rPr lang="en-US" dirty="0">
                    <a:latin typeface="Times New Roman" panose="02020603050405020304" pitchFamily="18" charset="0"/>
                    <a:cs typeface="Times New Roman" panose="02020603050405020304" pitchFamily="18" charset="0"/>
                  </a:rPr>
                  <a:t>, which traverses from </a:t>
                </a:r>
                <a14:m>
                  <m:oMath xmlns:m="http://schemas.openxmlformats.org/officeDocument/2006/math">
                    <m:r>
                      <a:rPr lang="en-US" i="1" dirty="0" smtClean="0">
                        <a:latin typeface="Cambria Math" panose="02040503050406030204" pitchFamily="18" charset="0"/>
                      </a:rPr>
                      <m:t>𝑎</m:t>
                    </m:r>
                  </m:oMath>
                </a14:m>
                <a:r>
                  <a:rPr lang="en-US" dirty="0">
                    <a:latin typeface="Times New Roman" panose="02020603050405020304" pitchFamily="18" charset="0"/>
                    <a:cs typeface="Times New Roman" panose="02020603050405020304" pitchFamily="18" charset="0"/>
                  </a:rPr>
                  <a:t> to </a:t>
                </a:r>
                <a14:m>
                  <m:oMath xmlns:m="http://schemas.openxmlformats.org/officeDocument/2006/math">
                    <m:r>
                      <a:rPr lang="en-US" i="1" dirty="0" smtClean="0">
                        <a:latin typeface="Cambria Math" panose="02040503050406030204" pitchFamily="18" charset="0"/>
                      </a:rPr>
                      <m:t>𝑏</m:t>
                    </m:r>
                  </m:oMath>
                </a14:m>
                <a:r>
                  <a:rPr lang="en-US" dirty="0">
                    <a:latin typeface="Times New Roman" panose="02020603050405020304" pitchFamily="18" charset="0"/>
                    <a:cs typeface="Times New Roman" panose="02020603050405020304" pitchFamily="18" charset="0"/>
                  </a:rPr>
                  <a:t>, and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2</m:t>
                        </m:r>
                      </m:sub>
                    </m:sSub>
                  </m:oMath>
                </a14:m>
                <a:r>
                  <a:rPr lang="en-US" dirty="0">
                    <a:latin typeface="Times New Roman" panose="02020603050405020304" pitchFamily="18" charset="0"/>
                    <a:cs typeface="Times New Roman" panose="02020603050405020304" pitchFamily="18" charset="0"/>
                  </a:rPr>
                  <a:t>, which traverses from </a:t>
                </a:r>
                <a14:m>
                  <m:oMath xmlns:m="http://schemas.openxmlformats.org/officeDocument/2006/math">
                    <m:r>
                      <a:rPr lang="en-US" i="1" dirty="0" smtClean="0">
                        <a:latin typeface="Cambria Math" panose="02040503050406030204" pitchFamily="18" charset="0"/>
                      </a:rPr>
                      <m:t>𝑏</m:t>
                    </m:r>
                  </m:oMath>
                </a14:m>
                <a:r>
                  <a:rPr lang="en-US" dirty="0">
                    <a:latin typeface="Times New Roman" panose="02020603050405020304" pitchFamily="18" charset="0"/>
                    <a:cs typeface="Times New Roman" panose="02020603050405020304" pitchFamily="18" charset="0"/>
                  </a:rPr>
                  <a:t> to </a:t>
                </a:r>
                <a14:m>
                  <m:oMath xmlns:m="http://schemas.openxmlformats.org/officeDocument/2006/math">
                    <m:r>
                      <a:rPr lang="en-US" i="1" dirty="0" smtClean="0">
                        <a:latin typeface="Cambria Math" panose="02040503050406030204" pitchFamily="18" charset="0"/>
                      </a:rPr>
                      <m:t>𝑎</m:t>
                    </m:r>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If the lower path is </a:t>
                </a:r>
                <a14:m>
                  <m:oMath xmlns:m="http://schemas.openxmlformats.org/officeDocument/2006/math">
                    <m:r>
                      <a:rPr lang="en-US" b="0" i="1" smtClean="0">
                        <a:latin typeface="Cambria Math" panose="02040503050406030204" pitchFamily="18" charset="0"/>
                      </a:rPr>
                      <m:t>𝑦</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latin typeface="Times New Roman" panose="02020603050405020304" pitchFamily="18" charset="0"/>
                    <a:cs typeface="Times New Roman" panose="02020603050405020304" pitchFamily="18" charset="0"/>
                  </a:rPr>
                  <a:t>, then this path is parameterized as </a:t>
                </a:r>
                <a14:m>
                  <m:oMath xmlns:m="http://schemas.openxmlformats.org/officeDocument/2006/math">
                    <m:r>
                      <a:rPr lang="en-US" b="1" i="0" smtClean="0">
                        <a:latin typeface="Cambria Math" panose="02040503050406030204" pitchFamily="18" charset="0"/>
                      </a:rPr>
                      <m:t>𝐫</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𝑡</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m:t>
                        </m:r>
                      </m:e>
                    </m:d>
                  </m:oMath>
                </a14:m>
                <a:r>
                  <a:rPr lang="en-US" dirty="0">
                    <a:latin typeface="Times New Roman" panose="02020603050405020304" pitchFamily="18" charset="0"/>
                    <a:cs typeface="Times New Roman" panose="02020603050405020304" pitchFamily="18" charset="0"/>
                  </a:rPr>
                  <a:t> for </a:t>
                </a:r>
                <a14:m>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m:t>
                    </m:r>
                    <m:r>
                      <a:rPr lang="en-US" b="0" i="1" smtClean="0">
                        <a:latin typeface="Cambria Math" panose="02040503050406030204" pitchFamily="18" charset="0"/>
                      </a:rPr>
                      <m:t>𝑏</m:t>
                    </m:r>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Similarly, the upper path is </a:t>
                </a:r>
                <a14:m>
                  <m:oMath xmlns:m="http://schemas.openxmlformats.org/officeDocument/2006/math">
                    <m:r>
                      <a:rPr lang="en-US" b="0" i="1" smtClean="0">
                        <a:latin typeface="Cambria Math" panose="02040503050406030204" pitchFamily="18" charset="0"/>
                      </a:rPr>
                      <m:t>𝑦</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latin typeface="Times New Roman" panose="02020603050405020304" pitchFamily="18" charset="0"/>
                    <a:cs typeface="Times New Roman" panose="02020603050405020304" pitchFamily="18" charset="0"/>
                  </a:rPr>
                  <a:t>, and this path is parameterized as </a:t>
                </a:r>
                <a14:m>
                  <m:oMath xmlns:m="http://schemas.openxmlformats.org/officeDocument/2006/math">
                    <m:r>
                      <a:rPr lang="en-US" b="1" i="0" smtClean="0">
                        <a:latin typeface="Cambria Math" panose="02040503050406030204" pitchFamily="18" charset="0"/>
                      </a:rPr>
                      <m:t>𝐫</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𝑡</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m:t>
                        </m:r>
                      </m:e>
                    </m:d>
                  </m:oMath>
                </a14:m>
                <a:r>
                  <a:rPr lang="en-US" dirty="0">
                    <a:latin typeface="Times New Roman" panose="02020603050405020304" pitchFamily="18" charset="0"/>
                    <a:cs typeface="Times New Roman" panose="02020603050405020304" pitchFamily="18" charset="0"/>
                  </a:rPr>
                  <a:t> for </a:t>
                </a:r>
                <a14:m>
                  <m:oMath xmlns:m="http://schemas.openxmlformats.org/officeDocument/2006/math">
                    <m:r>
                      <a:rPr lang="en-US" b="0" i="1" smtClean="0">
                        <a:latin typeface="Cambria Math" panose="02040503050406030204" pitchFamily="18" charset="0"/>
                      </a:rPr>
                      <m:t>𝑏</m:t>
                    </m:r>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m:t>
                    </m:r>
                    <m:r>
                      <a:rPr lang="en-US" b="0" i="1" smtClean="0">
                        <a:latin typeface="Cambria Math" panose="02040503050406030204" pitchFamily="18" charset="0"/>
                      </a:rPr>
                      <m:t>𝑎</m:t>
                    </m:r>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Assume the vector field is given by </a:t>
                </a:r>
                <a14:m>
                  <m:oMath xmlns:m="http://schemas.openxmlformats.org/officeDocument/2006/math">
                    <m:r>
                      <a:rPr lang="en-US" b="1" i="0" smtClean="0">
                        <a:latin typeface="Cambria Math" panose="02040503050406030204" pitchFamily="18" charset="0"/>
                        <a:cs typeface="Times New Roman" panose="02020603050405020304" pitchFamily="18" charset="0"/>
                      </a:rPr>
                      <m:t>𝐅</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m:t>
                    </m:r>
                    <m:d>
                      <m:dPr>
                        <m:begChr m:val="⟨"/>
                        <m:endChr m:val="⟩"/>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𝑁</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r>
                          <a:rPr lang="en-US" b="0" i="1" smtClean="0">
                            <a:latin typeface="Cambria Math" panose="02040503050406030204" pitchFamily="18" charset="0"/>
                            <a:cs typeface="Times New Roman" panose="02020603050405020304" pitchFamily="18" charset="0"/>
                          </a:rPr>
                          <m:t>)</m:t>
                        </m:r>
                      </m:e>
                    </m:d>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line integral </a:t>
                </a:r>
                <a14:m>
                  <m:oMath xmlns:m="http://schemas.openxmlformats.org/officeDocument/2006/math">
                    <m:nary>
                      <m:naryPr>
                        <m:ctrlPr>
                          <a:rPr lang="en-US"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𝐶</m:t>
                        </m:r>
                      </m:sub>
                      <m:sup/>
                      <m:e>
                        <m:r>
                          <a:rPr lang="en-US" b="1" i="0" smtClean="0">
                            <a:latin typeface="Cambria Math" panose="02040503050406030204" pitchFamily="18" charset="0"/>
                            <a:cs typeface="Times New Roman" panose="02020603050405020304" pitchFamily="18" charset="0"/>
                          </a:rPr>
                          <m:t>𝐅</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𝑑</m:t>
                        </m:r>
                        <m:r>
                          <a:rPr lang="en-US" b="1" i="0" smtClean="0">
                            <a:latin typeface="Cambria Math" panose="02040503050406030204" pitchFamily="18" charset="0"/>
                            <a:cs typeface="Times New Roman" panose="02020603050405020304" pitchFamily="18" charset="0"/>
                          </a:rPr>
                          <m:t>𝐫</m:t>
                        </m:r>
                        <m:r>
                          <a:rPr lang="en-US" b="0" i="1" smtClean="0">
                            <a:latin typeface="Cambria Math" panose="02040503050406030204" pitchFamily="18" charset="0"/>
                            <a:cs typeface="Times New Roman" panose="02020603050405020304" pitchFamily="18" charset="0"/>
                          </a:rPr>
                          <m:t> </m:t>
                        </m:r>
                      </m:e>
                    </m:nary>
                    <m:r>
                      <a:rPr lang="en-US" b="0" i="1" smtClean="0">
                        <a:latin typeface="Cambria Math" panose="02040503050406030204" pitchFamily="18" charset="0"/>
                        <a:cs typeface="Times New Roman" panose="02020603050405020304" pitchFamily="18" charset="0"/>
                      </a:rPr>
                      <m:t> </m:t>
                    </m:r>
                  </m:oMath>
                </a14:m>
                <a:r>
                  <a:rPr lang="en-US" dirty="0">
                    <a:latin typeface="Times New Roman" panose="02020603050405020304" pitchFamily="18" charset="0"/>
                    <a:cs typeface="Times New Roman" panose="02020603050405020304" pitchFamily="18" charset="0"/>
                  </a:rPr>
                  <a:t>is equivalent to </a:t>
                </a:r>
                <a14:m>
                  <m:oMath xmlns:m="http://schemas.openxmlformats.org/officeDocument/2006/math">
                    <m:nary>
                      <m:naryPr>
                        <m:ctrlPr>
                          <a:rPr lang="en-US"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𝐶</m:t>
                        </m:r>
                      </m:sub>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𝑁</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𝑑𝑦</m:t>
                        </m:r>
                      </m:e>
                    </m:nary>
                  </m:oMath>
                </a14:m>
                <a:r>
                  <a:rPr lang="en-US" dirty="0">
                    <a:latin typeface="Times New Roman" panose="02020603050405020304" pitchFamily="18" charset="0"/>
                    <a:cs typeface="Times New Roman" panose="02020603050405020304" pitchFamily="18" charset="0"/>
                  </a:rPr>
                  <a:t>.</a:t>
                </a:r>
              </a:p>
            </p:txBody>
          </p:sp>
        </mc:Choice>
        <mc:Fallback xmlns="">
          <p:sp>
            <p:nvSpPr>
              <p:cNvPr id="2" name="TextBox 1">
                <a:extLst>
                  <a:ext uri="{FF2B5EF4-FFF2-40B4-BE49-F238E27FC236}">
                    <a16:creationId xmlns:a16="http://schemas.microsoft.com/office/drawing/2014/main" id="{B9C59BE3-321B-008E-D1DB-DCB3F8828817}"/>
                  </a:ext>
                </a:extLst>
              </p:cNvPr>
              <p:cNvSpPr txBox="1">
                <a:spLocks noRot="1" noChangeAspect="1" noMove="1" noResize="1" noEditPoints="1" noAdjustHandles="1" noChangeArrowheads="1" noChangeShapeType="1" noTextEdit="1"/>
              </p:cNvSpPr>
              <p:nvPr/>
            </p:nvSpPr>
            <p:spPr>
              <a:xfrm>
                <a:off x="387275" y="333487"/>
                <a:ext cx="11417450" cy="5756063"/>
              </a:xfrm>
              <a:prstGeom prst="rect">
                <a:avLst/>
              </a:prstGeom>
              <a:blipFill>
                <a:blip r:embed="rId2"/>
                <a:stretch>
                  <a:fillRect l="-481" t="-636" r="-588" b="-12924"/>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CC843736-DB62-5D44-72CD-7A2F7952A210}"/>
              </a:ext>
            </a:extLst>
          </p:cNvPr>
          <p:cNvPicPr>
            <a:picLocks noChangeAspect="1"/>
          </p:cNvPicPr>
          <p:nvPr/>
        </p:nvPicPr>
        <p:blipFill>
          <a:blip r:embed="rId3"/>
          <a:stretch>
            <a:fillRect/>
          </a:stretch>
        </p:blipFill>
        <p:spPr>
          <a:xfrm>
            <a:off x="4352682" y="1436827"/>
            <a:ext cx="2177210" cy="1832188"/>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8474CFA-C364-387E-D236-7B91348B1210}"/>
                  </a:ext>
                </a:extLst>
              </p:cNvPr>
              <p:cNvSpPr txBox="1"/>
              <p:nvPr/>
            </p:nvSpPr>
            <p:spPr>
              <a:xfrm>
                <a:off x="2710927" y="6250193"/>
                <a:ext cx="281850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i="1" smtClean="0">
                              <a:solidFill>
                                <a:schemeClr val="tx2">
                                  <a:lumMod val="50000"/>
                                  <a:lumOff val="50000"/>
                                </a:schemeClr>
                              </a:solidFill>
                              <a:latin typeface="Cambria Math" panose="02040503050406030204" pitchFamily="18" charset="0"/>
                            </a:rPr>
                          </m:ctrlPr>
                        </m:dPr>
                        <m:e>
                          <m:r>
                            <a:rPr lang="en-US" b="0" i="1" smtClean="0">
                              <a:solidFill>
                                <a:schemeClr val="tx2">
                                  <a:lumMod val="50000"/>
                                  <a:lumOff val="50000"/>
                                </a:schemeClr>
                              </a:solidFill>
                              <a:latin typeface="Cambria Math" panose="02040503050406030204" pitchFamily="18" charset="0"/>
                            </a:rPr>
                            <m:t>𝑀</m:t>
                          </m:r>
                          <m:r>
                            <a:rPr lang="en-US" b="0" i="1" smtClean="0">
                              <a:solidFill>
                                <a:schemeClr val="tx2">
                                  <a:lumMod val="50000"/>
                                  <a:lumOff val="50000"/>
                                </a:schemeClr>
                              </a:solidFill>
                              <a:latin typeface="Cambria Math" panose="02040503050406030204" pitchFamily="18" charset="0"/>
                            </a:rPr>
                            <m:t>,</m:t>
                          </m:r>
                          <m:r>
                            <a:rPr lang="en-US" b="0" i="1" smtClean="0">
                              <a:solidFill>
                                <a:schemeClr val="tx2">
                                  <a:lumMod val="50000"/>
                                  <a:lumOff val="50000"/>
                                </a:schemeClr>
                              </a:solidFill>
                              <a:latin typeface="Cambria Math" panose="02040503050406030204" pitchFamily="18" charset="0"/>
                            </a:rPr>
                            <m:t>𝑁</m:t>
                          </m:r>
                        </m:e>
                      </m:d>
                      <m:r>
                        <a:rPr lang="en-US" b="0" i="1" smtClean="0">
                          <a:solidFill>
                            <a:schemeClr val="tx2">
                              <a:lumMod val="50000"/>
                              <a:lumOff val="50000"/>
                            </a:schemeClr>
                          </a:solidFill>
                          <a:latin typeface="Cambria Math" panose="02040503050406030204" pitchFamily="18" charset="0"/>
                        </a:rPr>
                        <m:t>⋅</m:t>
                      </m:r>
                      <m:d>
                        <m:dPr>
                          <m:begChr m:val="⟨"/>
                          <m:endChr m:val="⟩"/>
                          <m:ctrlPr>
                            <a:rPr lang="en-US" b="0" i="1" smtClean="0">
                              <a:solidFill>
                                <a:schemeClr val="tx2">
                                  <a:lumMod val="50000"/>
                                  <a:lumOff val="50000"/>
                                </a:schemeClr>
                              </a:solidFill>
                              <a:latin typeface="Cambria Math" panose="02040503050406030204" pitchFamily="18" charset="0"/>
                            </a:rPr>
                          </m:ctrlPr>
                        </m:dPr>
                        <m:e>
                          <m:r>
                            <a:rPr lang="en-US" b="0" i="1" smtClean="0">
                              <a:solidFill>
                                <a:schemeClr val="tx2">
                                  <a:lumMod val="50000"/>
                                  <a:lumOff val="50000"/>
                                </a:schemeClr>
                              </a:solidFill>
                              <a:latin typeface="Cambria Math" panose="02040503050406030204" pitchFamily="18" charset="0"/>
                            </a:rPr>
                            <m:t>𝑑𝑥</m:t>
                          </m:r>
                          <m:r>
                            <a:rPr lang="en-US" b="0" i="1" smtClean="0">
                              <a:solidFill>
                                <a:schemeClr val="tx2">
                                  <a:lumMod val="50000"/>
                                  <a:lumOff val="50000"/>
                                </a:schemeClr>
                              </a:solidFill>
                              <a:latin typeface="Cambria Math" panose="02040503050406030204" pitchFamily="18" charset="0"/>
                            </a:rPr>
                            <m:t>,</m:t>
                          </m:r>
                          <m:r>
                            <a:rPr lang="en-US" b="0" i="1" smtClean="0">
                              <a:solidFill>
                                <a:schemeClr val="tx2">
                                  <a:lumMod val="50000"/>
                                  <a:lumOff val="50000"/>
                                </a:schemeClr>
                              </a:solidFill>
                              <a:latin typeface="Cambria Math" panose="02040503050406030204" pitchFamily="18" charset="0"/>
                            </a:rPr>
                            <m:t>𝑑𝑦</m:t>
                          </m:r>
                        </m:e>
                      </m:d>
                    </m:oMath>
                  </m:oMathPara>
                </a14:m>
                <a:endParaRPr lang="en-US" dirty="0"/>
              </a:p>
            </p:txBody>
          </p:sp>
        </mc:Choice>
        <mc:Fallback xmlns="">
          <p:sp>
            <p:nvSpPr>
              <p:cNvPr id="5" name="TextBox 4">
                <a:extLst>
                  <a:ext uri="{FF2B5EF4-FFF2-40B4-BE49-F238E27FC236}">
                    <a16:creationId xmlns:a16="http://schemas.microsoft.com/office/drawing/2014/main" id="{08474CFA-C364-387E-D236-7B91348B1210}"/>
                  </a:ext>
                </a:extLst>
              </p:cNvPr>
              <p:cNvSpPr txBox="1">
                <a:spLocks noRot="1" noChangeAspect="1" noMove="1" noResize="1" noEditPoints="1" noAdjustHandles="1" noChangeArrowheads="1" noChangeShapeType="1" noTextEdit="1"/>
              </p:cNvSpPr>
              <p:nvPr/>
            </p:nvSpPr>
            <p:spPr>
              <a:xfrm>
                <a:off x="2710927" y="6250193"/>
                <a:ext cx="2818504" cy="369332"/>
              </a:xfrm>
              <a:prstGeom prst="rect">
                <a:avLst/>
              </a:prstGeom>
              <a:blipFill>
                <a:blip r:embed="rId4"/>
                <a:stretch>
                  <a:fillRect b="-13115"/>
                </a:stretch>
              </a:blipFill>
            </p:spPr>
            <p:txBody>
              <a:bodyPr/>
              <a:lstStyle/>
              <a:p>
                <a:r>
                  <a:rPr lang="en-US">
                    <a:noFill/>
                  </a:rPr>
                  <a:t> </a:t>
                </a:r>
              </a:p>
            </p:txBody>
          </p:sp>
        </mc:Fallback>
      </mc:AlternateContent>
      <p:cxnSp>
        <p:nvCxnSpPr>
          <p:cNvPr id="7" name="Straight Arrow Connector 6">
            <a:extLst>
              <a:ext uri="{FF2B5EF4-FFF2-40B4-BE49-F238E27FC236}">
                <a16:creationId xmlns:a16="http://schemas.microsoft.com/office/drawing/2014/main" id="{8C23C9BE-5D43-A36B-8EDE-DF6C6185D119}"/>
              </a:ext>
            </a:extLst>
          </p:cNvPr>
          <p:cNvCxnSpPr/>
          <p:nvPr/>
        </p:nvCxnSpPr>
        <p:spPr>
          <a:xfrm>
            <a:off x="2710927" y="5970494"/>
            <a:ext cx="613186" cy="37651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257C5CCF-2A31-0440-77FE-5BFF0C7F07DE}"/>
              </a:ext>
            </a:extLst>
          </p:cNvPr>
          <p:cNvCxnSpPr/>
          <p:nvPr/>
        </p:nvCxnSpPr>
        <p:spPr>
          <a:xfrm flipV="1">
            <a:off x="4970033" y="5977680"/>
            <a:ext cx="645459" cy="36933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0459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8" end="1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BF86DB30-9381-C4DE-6C97-1489208917FC}"/>
                  </a:ext>
                </a:extLst>
              </p:cNvPr>
              <p:cNvSpPr txBox="1"/>
              <p:nvPr/>
            </p:nvSpPr>
            <p:spPr>
              <a:xfrm>
                <a:off x="462579" y="408791"/>
                <a:ext cx="9402184" cy="5605894"/>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From the last screen we have </a:t>
                </a:r>
                <a14:m>
                  <m:oMath xmlns:m="http://schemas.openxmlformats.org/officeDocument/2006/math">
                    <m:nary>
                      <m:naryPr>
                        <m:ctrlPr>
                          <a:rPr lang="en-US"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𝐶</m:t>
                        </m:r>
                      </m:sub>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𝑁</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𝑑𝑦</m:t>
                        </m:r>
                      </m:e>
                    </m:nary>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We’ll look at the first term, </a:t>
                </a:r>
                <a14:m>
                  <m:oMath xmlns:m="http://schemas.openxmlformats.org/officeDocument/2006/math">
                    <m:nary>
                      <m:naryPr>
                        <m:ctrlPr>
                          <a:rPr lang="en-US"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𝐶</m:t>
                        </m:r>
                      </m:sub>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Replace the </a:t>
                </a:r>
                <a14:m>
                  <m:oMath xmlns:m="http://schemas.openxmlformats.org/officeDocument/2006/math">
                    <m:r>
                      <a:rPr lang="en-US" i="1" dirty="0" smtClean="0">
                        <a:latin typeface="Cambria Math" panose="02040503050406030204" pitchFamily="18" charset="0"/>
                      </a:rPr>
                      <m:t>𝑦</m:t>
                    </m:r>
                  </m:oMath>
                </a14:m>
                <a:r>
                  <a:rPr lang="en-US" dirty="0">
                    <a:latin typeface="Times New Roman" panose="02020603050405020304" pitchFamily="18" charset="0"/>
                    <a:cs typeface="Times New Roman" panose="02020603050405020304" pitchFamily="18" charset="0"/>
                  </a:rPr>
                  <a:t>’s with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latin typeface="Times New Roman" panose="02020603050405020304" pitchFamily="18" charset="0"/>
                    <a:cs typeface="Times New Roman" panose="02020603050405020304" pitchFamily="18" charset="0"/>
                  </a:rPr>
                  <a:t> and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2</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oMath>
                </a14:m>
                <a:r>
                  <a:rPr lang="en-US" dirty="0">
                    <a:latin typeface="Times New Roman" panose="02020603050405020304" pitchFamily="18" charset="0"/>
                    <a:cs typeface="Times New Roman" panose="02020603050405020304" pitchFamily="18" charset="0"/>
                  </a:rPr>
                  <a:t> and note the order in which the bounds are written:</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nary>
                        <m:naryPr>
                          <m:ctrlPr>
                            <a:rPr lang="en-US"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𝐶</m:t>
                          </m:r>
                        </m:sub>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𝑎</m:t>
                          </m:r>
                        </m:sub>
                        <m:sup>
                          <m:r>
                            <a:rPr lang="en-US" b="0" i="1" smtClean="0">
                              <a:latin typeface="Cambria Math" panose="02040503050406030204" pitchFamily="18" charset="0"/>
                              <a:cs typeface="Times New Roman" panose="02020603050405020304" pitchFamily="18" charset="0"/>
                            </a:rPr>
                            <m:t>𝑏</m:t>
                          </m:r>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𝑏</m:t>
                          </m:r>
                        </m:sub>
                        <m:sup>
                          <m:r>
                            <a:rPr lang="en-US" b="0" i="1" smtClean="0">
                              <a:latin typeface="Cambria Math" panose="02040503050406030204" pitchFamily="18" charset="0"/>
                              <a:cs typeface="Times New Roman" panose="02020603050405020304" pitchFamily="18" charset="0"/>
                            </a:rPr>
                            <m:t>𝑎</m:t>
                          </m:r>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oMath>
                  </m:oMathPara>
                </a14:m>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Switch the order of the bounds in the second integral:</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nary>
                        <m:naryPr>
                          <m:ctrlPr>
                            <a:rPr lang="en-US"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𝐶</m:t>
                          </m:r>
                        </m:sub>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𝑎</m:t>
                          </m:r>
                        </m:sub>
                        <m:sup>
                          <m:r>
                            <a:rPr lang="en-US" b="0" i="1" smtClean="0">
                              <a:latin typeface="Cambria Math" panose="02040503050406030204" pitchFamily="18" charset="0"/>
                              <a:cs typeface="Times New Roman" panose="02020603050405020304" pitchFamily="18" charset="0"/>
                            </a:rPr>
                            <m:t>𝑏</m:t>
                          </m:r>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𝑎</m:t>
                          </m:r>
                        </m:sub>
                        <m:sup>
                          <m:r>
                            <a:rPr lang="en-US" b="0" i="1" smtClean="0">
                              <a:latin typeface="Cambria Math" panose="02040503050406030204" pitchFamily="18" charset="0"/>
                              <a:cs typeface="Times New Roman" panose="02020603050405020304" pitchFamily="18" charset="0"/>
                            </a:rPr>
                            <m:t>𝑏</m:t>
                          </m:r>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oMath>
                  </m:oMathPara>
                </a14:m>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Now write as a single integral:</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nary>
                        <m:naryPr>
                          <m:ctrlPr>
                            <a:rPr lang="en-US"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𝐶</m:t>
                          </m:r>
                        </m:sub>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𝑎</m:t>
                          </m:r>
                        </m:sub>
                        <m:sup>
                          <m:r>
                            <a:rPr lang="en-US" b="0" i="1" smtClean="0">
                              <a:latin typeface="Cambria Math" panose="02040503050406030204" pitchFamily="18" charset="0"/>
                              <a:cs typeface="Times New Roman" panose="02020603050405020304" pitchFamily="18" charset="0"/>
                            </a:rPr>
                            <m:t>𝑏</m:t>
                          </m:r>
                        </m:sup>
                        <m:e>
                          <m:d>
                            <m:dPr>
                              <m:begChr m:val="["/>
                              <m:endChr m:val="]"/>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oMath>
                  </m:oMathPara>
                </a14:m>
                <a:endParaRPr lang="en-US" dirty="0">
                  <a:latin typeface="Times New Roman" panose="02020603050405020304" pitchFamily="18"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BF86DB30-9381-C4DE-6C97-1489208917FC}"/>
                  </a:ext>
                </a:extLst>
              </p:cNvPr>
              <p:cNvSpPr txBox="1">
                <a:spLocks noRot="1" noChangeAspect="1" noMove="1" noResize="1" noEditPoints="1" noAdjustHandles="1" noChangeArrowheads="1" noChangeShapeType="1" noTextEdit="1"/>
              </p:cNvSpPr>
              <p:nvPr/>
            </p:nvSpPr>
            <p:spPr>
              <a:xfrm>
                <a:off x="462579" y="408791"/>
                <a:ext cx="9402184" cy="5605894"/>
              </a:xfrm>
              <a:prstGeom prst="rect">
                <a:avLst/>
              </a:prstGeom>
              <a:blipFill>
                <a:blip r:embed="rId2"/>
                <a:stretch>
                  <a:fillRect l="-584" t="-8370"/>
                </a:stretch>
              </a:blipFill>
            </p:spPr>
            <p:txBody>
              <a:bodyPr/>
              <a:lstStyle/>
              <a:p>
                <a:r>
                  <a:rPr lang="en-US">
                    <a:noFill/>
                  </a:rPr>
                  <a:t> </a:t>
                </a:r>
              </a:p>
            </p:txBody>
          </p:sp>
        </mc:Fallback>
      </mc:AlternateContent>
      <p:pic>
        <p:nvPicPr>
          <p:cNvPr id="3" name="Picture 2">
            <a:extLst>
              <a:ext uri="{FF2B5EF4-FFF2-40B4-BE49-F238E27FC236}">
                <a16:creationId xmlns:a16="http://schemas.microsoft.com/office/drawing/2014/main" id="{191376CF-C4B9-DACB-E061-F996C2CBF7D2}"/>
              </a:ext>
            </a:extLst>
          </p:cNvPr>
          <p:cNvPicPr>
            <a:picLocks noChangeAspect="1"/>
          </p:cNvPicPr>
          <p:nvPr/>
        </p:nvPicPr>
        <p:blipFill>
          <a:blip r:embed="rId3"/>
          <a:stretch>
            <a:fillRect/>
          </a:stretch>
        </p:blipFill>
        <p:spPr>
          <a:xfrm>
            <a:off x="9430292" y="533185"/>
            <a:ext cx="2177210" cy="1832188"/>
          </a:xfrm>
          <a:prstGeom prst="rect">
            <a:avLst/>
          </a:prstGeom>
        </p:spPr>
      </p:pic>
      <p:cxnSp>
        <p:nvCxnSpPr>
          <p:cNvPr id="5" name="Straight Arrow Connector 4">
            <a:extLst>
              <a:ext uri="{FF2B5EF4-FFF2-40B4-BE49-F238E27FC236}">
                <a16:creationId xmlns:a16="http://schemas.microsoft.com/office/drawing/2014/main" id="{1ACB6C3C-806E-44A5-60B8-EF55325D4942}"/>
              </a:ext>
            </a:extLst>
          </p:cNvPr>
          <p:cNvCxnSpPr/>
          <p:nvPr/>
        </p:nvCxnSpPr>
        <p:spPr>
          <a:xfrm>
            <a:off x="6207162" y="3130475"/>
            <a:ext cx="0" cy="634701"/>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4497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C5D84D5-C264-4B7C-D457-39E2EDD532A3}"/>
                  </a:ext>
                </a:extLst>
              </p:cNvPr>
              <p:cNvSpPr txBox="1"/>
              <p:nvPr/>
            </p:nvSpPr>
            <p:spPr>
              <a:xfrm>
                <a:off x="476025" y="439678"/>
                <a:ext cx="11443447" cy="6029599"/>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We want the </a:t>
                </a:r>
                <a14:m>
                  <m:oMath xmlns:m="http://schemas.openxmlformats.org/officeDocument/2006/math">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oMath>
                </a14:m>
                <a:r>
                  <a:rPr lang="en-US" dirty="0">
                    <a:latin typeface="Times New Roman" panose="02020603050405020304" pitchFamily="18" charset="0"/>
                    <a:cs typeface="Times New Roman" panose="02020603050405020304" pitchFamily="18" charset="0"/>
                  </a:rPr>
                  <a:t> to be in the first term:</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nary>
                        <m:naryPr>
                          <m:ctrlPr>
                            <a:rPr lang="en-US"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𝐶</m:t>
                          </m:r>
                        </m:sub>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𝑎</m:t>
                          </m:r>
                        </m:sub>
                        <m:sup>
                          <m:r>
                            <a:rPr lang="en-US" b="0" i="1" smtClean="0">
                              <a:latin typeface="Cambria Math" panose="02040503050406030204" pitchFamily="18" charset="0"/>
                              <a:cs typeface="Times New Roman" panose="02020603050405020304" pitchFamily="18" charset="0"/>
                            </a:rPr>
                            <m:t>𝑏</m:t>
                          </m:r>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oMath>
                  </m:oMathPara>
                </a14:m>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Note that the integrand </a:t>
                </a:r>
                <a14:m>
                  <m:oMath xmlns:m="http://schemas.openxmlformats.org/officeDocument/2006/math">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oMath>
                </a14:m>
                <a:r>
                  <a:rPr lang="en-US" dirty="0">
                    <a:latin typeface="Times New Roman" panose="02020603050405020304" pitchFamily="18" charset="0"/>
                    <a:cs typeface="Times New Roman" panose="02020603050405020304" pitchFamily="18" charset="0"/>
                  </a:rPr>
                  <a:t> is a subtraction expression. Any subtraction can be written as an integral, </a:t>
                </a:r>
                <a14:m>
                  <m:oMath xmlns:m="http://schemas.openxmlformats.org/officeDocument/2006/math">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𝑞</m:t>
                    </m:r>
                    <m:r>
                      <a:rPr lang="en-US" b="0" i="1" smtClean="0">
                        <a:latin typeface="Cambria Math" panose="02040503050406030204" pitchFamily="18" charset="0"/>
                      </a:rPr>
                      <m:t>=</m:t>
                    </m:r>
                    <m:nary>
                      <m:naryPr>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𝑞</m:t>
                        </m:r>
                      </m:sub>
                      <m:sup>
                        <m:r>
                          <a:rPr lang="en-US" b="0" i="1" smtClean="0">
                            <a:latin typeface="Cambria Math" panose="02040503050406030204" pitchFamily="18" charset="0"/>
                          </a:rPr>
                          <m:t>𝑝</m:t>
                        </m:r>
                      </m:sup>
                      <m:e>
                        <m:r>
                          <a:rPr lang="en-US" b="0" i="1" smtClean="0">
                            <a:latin typeface="Cambria Math" panose="02040503050406030204" pitchFamily="18" charset="0"/>
                          </a:rPr>
                          <m:t>𝑑𝑡</m:t>
                        </m:r>
                      </m:e>
                    </m:nary>
                  </m:oMath>
                </a14:m>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This suggests that we can write </a:t>
                </a:r>
                <a14:m>
                  <m:oMath xmlns:m="http://schemas.openxmlformats.org/officeDocument/2006/math">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oMath>
                </a14:m>
                <a:r>
                  <a:rPr lang="en-US" dirty="0">
                    <a:latin typeface="Times New Roman" panose="02020603050405020304" pitchFamily="18" charset="0"/>
                    <a:cs typeface="Times New Roman" panose="02020603050405020304" pitchFamily="18" charset="0"/>
                  </a:rPr>
                  <a:t> as:</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sSub>
                            <m:sSubPr>
                              <m:ctrlPr>
                                <a:rPr lang="en-US" b="0" i="1" smtClean="0">
                                  <a:latin typeface="Cambria Math" panose="02040503050406030204" pitchFamily="18" charset="0"/>
                                  <a:cs typeface="Times New Roman" panose="02020603050405020304" pitchFamily="18" charset="0"/>
                                </a:rPr>
                              </m:ctrlPr>
                            </m:sSubPr>
                            <m:e>
                              <m:r>
                                <m:rPr>
                                  <m:brk m:alnAt="23"/>
                                </m:rPr>
                                <a:rPr lang="en-US" b="0" i="1" smtClean="0">
                                  <a:latin typeface="Cambria Math" panose="02040503050406030204" pitchFamily="18" charset="0"/>
                                  <a:cs typeface="Times New Roman" panose="02020603050405020304" pitchFamily="18" charset="0"/>
                                </a:rPr>
                                <m:t>𝑔</m:t>
                              </m:r>
                            </m:e>
                            <m:sub>
                              <m:r>
                                <m:rPr>
                                  <m:brk m:alnAt="23"/>
                                </m:rP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m:rPr>
                                  <m:brk m:alnAt="23"/>
                                </m:rPr>
                                <a:rPr lang="en-US" b="0" i="1" smtClean="0">
                                  <a:latin typeface="Cambria Math" panose="02040503050406030204" pitchFamily="18" charset="0"/>
                                  <a:cs typeface="Times New Roman" panose="02020603050405020304" pitchFamily="18" charset="0"/>
                                </a:rPr>
                                <m:t>𝑥</m:t>
                              </m:r>
                            </m:e>
                          </m:d>
                        </m:sub>
                        <m:sup>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sup>
                        <m:e>
                          <m:r>
                            <a:rPr lang="en-US" b="0" i="1" smtClean="0">
                              <a:latin typeface="Cambria Math" panose="02040503050406030204" pitchFamily="18" charset="0"/>
                              <a:cs typeface="Times New Roman" panose="02020603050405020304" pitchFamily="18" charset="0"/>
                            </a:rPr>
                            <m:t>?</m:t>
                          </m:r>
                        </m:e>
                      </m:nary>
                    </m:oMath>
                  </m:oMathPara>
                </a14:m>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format of the integral suggests that </a:t>
                </a:r>
                <a14:m>
                  <m:oMath xmlns:m="http://schemas.openxmlformats.org/officeDocument/2006/math">
                    <m:r>
                      <a:rPr lang="en-US" i="1" dirty="0" smtClean="0">
                        <a:latin typeface="Cambria Math" panose="02040503050406030204" pitchFamily="18" charset="0"/>
                        <a:cs typeface="Times New Roman" panose="02020603050405020304" pitchFamily="18" charset="0"/>
                      </a:rPr>
                      <m:t>𝑀</m:t>
                    </m:r>
                    <m:r>
                      <a:rPr lang="en-US" i="1" dirty="0" smtClean="0">
                        <a:latin typeface="Cambria Math" panose="02040503050406030204" pitchFamily="18" charset="0"/>
                        <a:cs typeface="Times New Roman" panose="02020603050405020304" pitchFamily="18" charset="0"/>
                      </a:rPr>
                      <m:t>(</m:t>
                    </m:r>
                    <m:r>
                      <a:rPr lang="en-US" i="1" dirty="0" err="1" smtClean="0">
                        <a:latin typeface="Cambria Math" panose="02040503050406030204" pitchFamily="18" charset="0"/>
                        <a:cs typeface="Times New Roman" panose="02020603050405020304" pitchFamily="18" charset="0"/>
                      </a:rPr>
                      <m:t>𝑥</m:t>
                    </m:r>
                    <m:r>
                      <a:rPr lang="en-US" i="1" dirty="0" err="1" smtClean="0">
                        <a:latin typeface="Cambria Math" panose="02040503050406030204" pitchFamily="18" charset="0"/>
                        <a:cs typeface="Times New Roman" panose="02020603050405020304" pitchFamily="18" charset="0"/>
                      </a:rPr>
                      <m:t>,</m:t>
                    </m:r>
                    <m:r>
                      <a:rPr lang="en-US" i="1" dirty="0" err="1" smtClean="0">
                        <a:latin typeface="Cambria Math" panose="02040503050406030204" pitchFamily="18" charset="0"/>
                        <a:cs typeface="Times New Roman" panose="02020603050405020304" pitchFamily="18" charset="0"/>
                      </a:rPr>
                      <m:t>𝑦</m:t>
                    </m:r>
                    <m:r>
                      <a:rPr lang="en-US" i="1" dirty="0" smtClean="0">
                        <a:latin typeface="Cambria Math" panose="02040503050406030204" pitchFamily="18" charset="0"/>
                        <a:cs typeface="Times New Roman" panose="02020603050405020304" pitchFamily="18" charset="0"/>
                      </a:rPr>
                      <m:t>)</m:t>
                    </m:r>
                  </m:oMath>
                </a14:m>
                <a:r>
                  <a:rPr lang="en-US" dirty="0">
                    <a:latin typeface="Times New Roman" panose="02020603050405020304" pitchFamily="18" charset="0"/>
                    <a:cs typeface="Times New Roman" panose="02020603050405020304" pitchFamily="18" charset="0"/>
                  </a:rPr>
                  <a:t> should be the antiderivative and since the </a:t>
                </a:r>
                <a14:m>
                  <m:oMath xmlns:m="http://schemas.openxmlformats.org/officeDocument/2006/math">
                    <m:r>
                      <a:rPr lang="en-US" i="1" dirty="0" smtClean="0">
                        <a:latin typeface="Cambria Math" panose="02040503050406030204" pitchFamily="18" charset="0"/>
                        <a:cs typeface="Times New Roman" panose="02020603050405020304" pitchFamily="18" charset="0"/>
                      </a:rPr>
                      <m:t>𝑦</m:t>
                    </m:r>
                  </m:oMath>
                </a14:m>
                <a:r>
                  <a:rPr lang="en-US" dirty="0">
                    <a:latin typeface="Times New Roman" panose="02020603050405020304" pitchFamily="18" charset="0"/>
                    <a:cs typeface="Times New Roman" panose="02020603050405020304" pitchFamily="18" charset="0"/>
                  </a:rPr>
                  <a:t>’s are being substituted, that this be a </a:t>
                </a:r>
                <a14:m>
                  <m:oMath xmlns:m="http://schemas.openxmlformats.org/officeDocument/2006/math">
                    <m:r>
                      <a:rPr lang="en-US" i="1" dirty="0" smtClean="0">
                        <a:latin typeface="Cambria Math" panose="02040503050406030204" pitchFamily="18" charset="0"/>
                        <a:cs typeface="Times New Roman" panose="02020603050405020304" pitchFamily="18" charset="0"/>
                      </a:rPr>
                      <m:t>𝑑𝑦</m:t>
                    </m:r>
                  </m:oMath>
                </a14:m>
                <a:r>
                  <a:rPr lang="en-US" dirty="0">
                    <a:latin typeface="Times New Roman" panose="02020603050405020304" pitchFamily="18" charset="0"/>
                    <a:cs typeface="Times New Roman" panose="02020603050405020304" pitchFamily="18" charset="0"/>
                  </a:rPr>
                  <a:t> integral. Thus, the integrand should be </a:t>
                </a:r>
                <a14:m>
                  <m:oMath xmlns:m="http://schemas.openxmlformats.org/officeDocument/2006/math">
                    <m:f>
                      <m:fPr>
                        <m:ctrlPr>
                          <a:rPr lang="en-US" b="0" i="1" smtClean="0">
                            <a:latin typeface="Cambria Math" panose="02040503050406030204" pitchFamily="18" charset="0"/>
                            <a:cs typeface="Times New Roman" panose="02020603050405020304" pitchFamily="18" charset="0"/>
                          </a:rPr>
                        </m:ctrlPr>
                      </m:fPr>
                      <m:num>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𝑀</m:t>
                        </m:r>
                      </m:num>
                      <m:den>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den>
                    </m:f>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𝑑𝑦</m:t>
                    </m:r>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This means that </a:t>
                </a: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sSub>
                            <m:sSubPr>
                              <m:ctrlPr>
                                <a:rPr lang="en-US" b="0" i="1" smtClean="0">
                                  <a:latin typeface="Cambria Math" panose="02040503050406030204" pitchFamily="18" charset="0"/>
                                  <a:cs typeface="Times New Roman" panose="02020603050405020304" pitchFamily="18" charset="0"/>
                                </a:rPr>
                              </m:ctrlPr>
                            </m:sSubPr>
                            <m:e>
                              <m:r>
                                <m:rPr>
                                  <m:brk m:alnAt="23"/>
                                </m:rPr>
                                <a:rPr lang="en-US" b="0" i="1" smtClean="0">
                                  <a:latin typeface="Cambria Math" panose="02040503050406030204" pitchFamily="18" charset="0"/>
                                  <a:cs typeface="Times New Roman" panose="02020603050405020304" pitchFamily="18" charset="0"/>
                                </a:rPr>
                                <m:t>𝑔</m:t>
                              </m:r>
                            </m:e>
                            <m:sub>
                              <m:r>
                                <m:rPr>
                                  <m:brk m:alnAt="23"/>
                                </m:rP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m:rPr>
                                  <m:brk m:alnAt="23"/>
                                </m:rPr>
                                <a:rPr lang="en-US" b="0" i="1" smtClean="0">
                                  <a:latin typeface="Cambria Math" panose="02040503050406030204" pitchFamily="18" charset="0"/>
                                  <a:cs typeface="Times New Roman" panose="02020603050405020304" pitchFamily="18" charset="0"/>
                                </a:rPr>
                                <m:t>𝑥</m:t>
                              </m:r>
                            </m:e>
                          </m:d>
                        </m:sub>
                        <m:sup>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sup>
                        <m:e>
                          <m:f>
                            <m:fPr>
                              <m:ctrlPr>
                                <a:rPr lang="en-US" b="0" i="1" smtClean="0">
                                  <a:latin typeface="Cambria Math" panose="02040503050406030204" pitchFamily="18" charset="0"/>
                                  <a:cs typeface="Times New Roman" panose="02020603050405020304" pitchFamily="18" charset="0"/>
                                </a:rPr>
                              </m:ctrlPr>
                            </m:fPr>
                            <m:num>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𝑀</m:t>
                              </m:r>
                            </m:num>
                            <m:den>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den>
                          </m:f>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𝑑𝑦</m:t>
                          </m:r>
                        </m:e>
                      </m:nary>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sSub>
                            <m:sSubPr>
                              <m:ctrlPr>
                                <a:rPr lang="en-US" b="0" i="1" smtClean="0">
                                  <a:latin typeface="Cambria Math" panose="02040503050406030204" pitchFamily="18" charset="0"/>
                                  <a:cs typeface="Times New Roman" panose="02020603050405020304" pitchFamily="18" charset="0"/>
                                </a:rPr>
                              </m:ctrlPr>
                            </m:sSubPr>
                            <m:e>
                              <m:r>
                                <m:rPr>
                                  <m:brk m:alnAt="23"/>
                                </m:rPr>
                                <a:rPr lang="en-US" b="0" i="1" smtClean="0">
                                  <a:latin typeface="Cambria Math" panose="02040503050406030204" pitchFamily="18" charset="0"/>
                                  <a:cs typeface="Times New Roman" panose="02020603050405020304" pitchFamily="18" charset="0"/>
                                </a:rPr>
                                <m:t>𝑔</m:t>
                              </m:r>
                            </m:e>
                            <m:sub>
                              <m:r>
                                <m:rPr>
                                  <m:brk m:alnAt="23"/>
                                </m:rP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m:rPr>
                                  <m:brk m:alnAt="23"/>
                                </m:rPr>
                                <a:rPr lang="en-US" b="0" i="1" smtClean="0">
                                  <a:latin typeface="Cambria Math" panose="02040503050406030204" pitchFamily="18" charset="0"/>
                                  <a:cs typeface="Times New Roman" panose="02020603050405020304" pitchFamily="18" charset="0"/>
                                </a:rPr>
                                <m:t>𝑥</m:t>
                              </m:r>
                            </m:e>
                          </m:d>
                        </m:sub>
                        <m:sup>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sup>
                        <m:e>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𝑀</m:t>
                              </m:r>
                            </m:e>
                            <m:sub>
                              <m:r>
                                <a:rPr lang="en-US" b="0" i="1" smtClean="0">
                                  <a:latin typeface="Cambria Math" panose="02040503050406030204" pitchFamily="18" charset="0"/>
                                  <a:cs typeface="Times New Roman" panose="02020603050405020304" pitchFamily="18" charset="0"/>
                                </a:rPr>
                                <m:t>𝑦</m:t>
                              </m:r>
                            </m:sub>
                          </m:sSub>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𝑑𝑦</m:t>
                          </m:r>
                        </m:e>
                      </m:nary>
                    </m:oMath>
                  </m:oMathPara>
                </a14:m>
                <a:endParaRPr lang="en-US" dirty="0">
                  <a:latin typeface="Times New Roman" panose="02020603050405020304" pitchFamily="18"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9C5D84D5-C264-4B7C-D457-39E2EDD532A3}"/>
                  </a:ext>
                </a:extLst>
              </p:cNvPr>
              <p:cNvSpPr txBox="1">
                <a:spLocks noRot="1" noChangeAspect="1" noMove="1" noResize="1" noEditPoints="1" noAdjustHandles="1" noChangeArrowheads="1" noChangeShapeType="1" noTextEdit="1"/>
              </p:cNvSpPr>
              <p:nvPr/>
            </p:nvSpPr>
            <p:spPr>
              <a:xfrm>
                <a:off x="476025" y="439678"/>
                <a:ext cx="11443447" cy="6029599"/>
              </a:xfrm>
              <a:prstGeom prst="rect">
                <a:avLst/>
              </a:prstGeom>
              <a:blipFill>
                <a:blip r:embed="rId2"/>
                <a:stretch>
                  <a:fillRect l="-426" t="-506"/>
                </a:stretch>
              </a:blipFill>
            </p:spPr>
            <p:txBody>
              <a:bodyPr/>
              <a:lstStyle/>
              <a:p>
                <a:r>
                  <a:rPr lang="en-US">
                    <a:noFill/>
                  </a:rPr>
                  <a:t> </a:t>
                </a:r>
              </a:p>
            </p:txBody>
          </p:sp>
        </mc:Fallback>
      </mc:AlternateContent>
    </p:spTree>
    <p:extLst>
      <p:ext uri="{BB962C8B-B14F-4D97-AF65-F5344CB8AC3E}">
        <p14:creationId xmlns:p14="http://schemas.microsoft.com/office/powerpoint/2010/main" val="17090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C1C0DE4D-4E71-582A-F2BC-1E9B8728622C}"/>
                  </a:ext>
                </a:extLst>
              </p:cNvPr>
              <p:cNvSpPr txBox="1"/>
              <p:nvPr/>
            </p:nvSpPr>
            <p:spPr>
              <a:xfrm>
                <a:off x="398033" y="387275"/>
                <a:ext cx="11499925" cy="5788701"/>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The top of the last slide was</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nary>
                        <m:naryPr>
                          <m:ctrlPr>
                            <a:rPr lang="en-US"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𝐶</m:t>
                          </m:r>
                        </m:sub>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𝑎</m:t>
                          </m:r>
                        </m:sub>
                        <m:sup>
                          <m:r>
                            <a:rPr lang="en-US" b="0" i="1" smtClean="0">
                              <a:latin typeface="Cambria Math" panose="02040503050406030204" pitchFamily="18" charset="0"/>
                              <a:cs typeface="Times New Roman" panose="02020603050405020304" pitchFamily="18" charset="0"/>
                            </a:rPr>
                            <m:t>𝑏</m:t>
                          </m:r>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oMath>
                  </m:oMathPara>
                </a14:m>
                <a:endParaRPr lang="en-US" b="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We just showed that </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sSub>
                            <m:sSubPr>
                              <m:ctrlPr>
                                <a:rPr lang="en-US" b="0" i="1" smtClean="0">
                                  <a:latin typeface="Cambria Math" panose="02040503050406030204" pitchFamily="18" charset="0"/>
                                  <a:cs typeface="Times New Roman" panose="02020603050405020304" pitchFamily="18" charset="0"/>
                                </a:rPr>
                              </m:ctrlPr>
                            </m:sSubPr>
                            <m:e>
                              <m:r>
                                <m:rPr>
                                  <m:brk m:alnAt="23"/>
                                </m:rPr>
                                <a:rPr lang="en-US" b="0" i="1" smtClean="0">
                                  <a:latin typeface="Cambria Math" panose="02040503050406030204" pitchFamily="18" charset="0"/>
                                  <a:cs typeface="Times New Roman" panose="02020603050405020304" pitchFamily="18" charset="0"/>
                                </a:rPr>
                                <m:t>𝑔</m:t>
                              </m:r>
                            </m:e>
                            <m:sub>
                              <m:r>
                                <m:rPr>
                                  <m:brk m:alnAt="23"/>
                                </m:rP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m:rPr>
                                  <m:brk m:alnAt="23"/>
                                </m:rPr>
                                <a:rPr lang="en-US" b="0" i="1" smtClean="0">
                                  <a:latin typeface="Cambria Math" panose="02040503050406030204" pitchFamily="18" charset="0"/>
                                  <a:cs typeface="Times New Roman" panose="02020603050405020304" pitchFamily="18" charset="0"/>
                                </a:rPr>
                                <m:t>𝑥</m:t>
                              </m:r>
                            </m:e>
                          </m:d>
                        </m:sub>
                        <m:sup>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sup>
                        <m:e>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𝑀</m:t>
                              </m:r>
                            </m:e>
                            <m:sub>
                              <m:r>
                                <a:rPr lang="en-US" b="0" i="1" smtClean="0">
                                  <a:latin typeface="Cambria Math" panose="02040503050406030204" pitchFamily="18" charset="0"/>
                                  <a:cs typeface="Times New Roman" panose="02020603050405020304" pitchFamily="18" charset="0"/>
                                </a:rPr>
                                <m:t>𝑦</m:t>
                              </m:r>
                            </m:sub>
                          </m:sSub>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𝑑𝑦</m:t>
                          </m:r>
                        </m:e>
                      </m:nary>
                    </m:oMath>
                  </m:oMathPara>
                </a14:m>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Thus, </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nary>
                        <m:naryPr>
                          <m:ctrlPr>
                            <a:rPr lang="en-US"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𝐶</m:t>
                          </m:r>
                        </m:sub>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𝑎</m:t>
                          </m:r>
                        </m:sub>
                        <m:sup>
                          <m:r>
                            <a:rPr lang="en-US" b="0" i="1" smtClean="0">
                              <a:latin typeface="Cambria Math" panose="02040503050406030204" pitchFamily="18" charset="0"/>
                              <a:cs typeface="Times New Roman" panose="02020603050405020304" pitchFamily="18" charset="0"/>
                            </a:rPr>
                            <m:t>𝑏</m:t>
                          </m:r>
                        </m:sup>
                        <m:e>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𝑀</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r>
                        <a:rPr lang="en-US" b="0" i="1" smtClean="0">
                          <a:latin typeface="Cambria Math" panose="02040503050406030204" pitchFamily="18" charset="0"/>
                          <a:cs typeface="Times New Roman" panose="02020603050405020304" pitchFamily="18" charset="0"/>
                        </a:rPr>
                        <m:t>=−</m:t>
                      </m:r>
                      <m:nary>
                        <m:naryPr>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𝑎</m:t>
                          </m:r>
                        </m:sub>
                        <m:sup>
                          <m:r>
                            <a:rPr lang="en-US" b="0" i="1" smtClean="0">
                              <a:latin typeface="Cambria Math" panose="02040503050406030204" pitchFamily="18" charset="0"/>
                              <a:cs typeface="Times New Roman" panose="02020603050405020304" pitchFamily="18" charset="0"/>
                            </a:rPr>
                            <m:t>𝑏</m:t>
                          </m:r>
                        </m:sup>
                        <m:e>
                          <m:d>
                            <m:dPr>
                              <m:begChr m:val="["/>
                              <m:endChr m:val="]"/>
                              <m:ctrlPr>
                                <a:rPr lang="en-US" b="0" i="1" smtClean="0">
                                  <a:latin typeface="Cambria Math" panose="02040503050406030204" pitchFamily="18" charset="0"/>
                                  <a:cs typeface="Times New Roman" panose="02020603050405020304" pitchFamily="18" charset="0"/>
                                </a:rPr>
                              </m:ctrlPr>
                            </m:dPr>
                            <m:e>
                              <m:nary>
                                <m:naryPr>
                                  <m:ctrlPr>
                                    <a:rPr lang="en-US" b="0" i="1" smtClean="0">
                                      <a:latin typeface="Cambria Math" panose="02040503050406030204" pitchFamily="18" charset="0"/>
                                      <a:cs typeface="Times New Roman" panose="02020603050405020304" pitchFamily="18" charset="0"/>
                                    </a:rPr>
                                  </m:ctrlPr>
                                </m:naryPr>
                                <m:sub>
                                  <m:sSub>
                                    <m:sSubPr>
                                      <m:ctrlPr>
                                        <a:rPr lang="en-US" b="0" i="1" smtClean="0">
                                          <a:latin typeface="Cambria Math" panose="02040503050406030204" pitchFamily="18" charset="0"/>
                                          <a:cs typeface="Times New Roman" panose="02020603050405020304" pitchFamily="18" charset="0"/>
                                        </a:rPr>
                                      </m:ctrlPr>
                                    </m:sSubPr>
                                    <m:e>
                                      <m:r>
                                        <m:rPr>
                                          <m:brk m:alnAt="23"/>
                                        </m:rPr>
                                        <a:rPr lang="en-US" b="0" i="1" smtClean="0">
                                          <a:latin typeface="Cambria Math" panose="02040503050406030204" pitchFamily="18" charset="0"/>
                                          <a:cs typeface="Times New Roman" panose="02020603050405020304" pitchFamily="18" charset="0"/>
                                        </a:rPr>
                                        <m:t>𝑔</m:t>
                                      </m:r>
                                    </m:e>
                                    <m:sub>
                                      <m:r>
                                        <m:rPr>
                                          <m:brk m:alnAt="23"/>
                                        </m:rPr>
                                        <a:rPr lang="en-US" b="0" i="1" smtClean="0">
                                          <a:latin typeface="Cambria Math" panose="02040503050406030204" pitchFamily="18" charset="0"/>
                                          <a:cs typeface="Times New Roman" panose="02020603050405020304" pitchFamily="18" charset="0"/>
                                        </a:rPr>
                                        <m:t>1</m:t>
                                      </m:r>
                                    </m:sub>
                                  </m:sSub>
                                  <m:d>
                                    <m:dPr>
                                      <m:ctrlPr>
                                        <a:rPr lang="en-US" b="0" i="1" smtClean="0">
                                          <a:latin typeface="Cambria Math" panose="02040503050406030204" pitchFamily="18" charset="0"/>
                                          <a:cs typeface="Times New Roman" panose="02020603050405020304" pitchFamily="18" charset="0"/>
                                        </a:rPr>
                                      </m:ctrlPr>
                                    </m:dPr>
                                    <m:e>
                                      <m:r>
                                        <m:rPr>
                                          <m:brk m:alnAt="23"/>
                                        </m:rPr>
                                        <a:rPr lang="en-US" b="0" i="1" smtClean="0">
                                          <a:latin typeface="Cambria Math" panose="02040503050406030204" pitchFamily="18" charset="0"/>
                                          <a:cs typeface="Times New Roman" panose="02020603050405020304" pitchFamily="18" charset="0"/>
                                        </a:rPr>
                                        <m:t>𝑥</m:t>
                                      </m:r>
                                    </m:e>
                                  </m:d>
                                </m:sub>
                                <m:sup>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𝑔</m:t>
                                      </m:r>
                                    </m:e>
                                    <m:sub>
                                      <m:r>
                                        <a:rPr lang="en-US" b="0" i="1" smtClean="0">
                                          <a:latin typeface="Cambria Math" panose="02040503050406030204" pitchFamily="18" charset="0"/>
                                          <a:cs typeface="Times New Roman" panose="02020603050405020304" pitchFamily="18" charset="0"/>
                                        </a:rPr>
                                        <m:t>2</m:t>
                                      </m:r>
                                    </m:sub>
                                  </m:sSub>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e>
                                  </m:d>
                                </m:sup>
                                <m:e>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𝑀</m:t>
                                      </m:r>
                                    </m:e>
                                    <m:sub>
                                      <m:r>
                                        <a:rPr lang="en-US" b="0" i="1" smtClean="0">
                                          <a:latin typeface="Cambria Math" panose="02040503050406030204" pitchFamily="18" charset="0"/>
                                          <a:cs typeface="Times New Roman" panose="02020603050405020304" pitchFamily="18" charset="0"/>
                                        </a:rPr>
                                        <m:t>𝑦</m:t>
                                      </m:r>
                                    </m:sub>
                                  </m:sSub>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𝑑𝑦</m:t>
                                  </m:r>
                                </m:e>
                              </m:nary>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𝑑𝑥</m:t>
                          </m:r>
                        </m:e>
                      </m:nary>
                      <m:r>
                        <a:rPr lang="en-US" b="0" i="1" smtClean="0">
                          <a:latin typeface="Cambria Math" panose="02040503050406030204" pitchFamily="18" charset="0"/>
                          <a:cs typeface="Times New Roman" panose="02020603050405020304" pitchFamily="18" charset="0"/>
                        </a:rPr>
                        <m:t>=−</m:t>
                      </m:r>
                      <m:nary>
                        <m:naryPr>
                          <m:chr m:val="∬"/>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𝑅</m:t>
                          </m:r>
                        </m:sub>
                        <m:sup/>
                        <m:e>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𝑀</m:t>
                              </m:r>
                            </m:e>
                            <m:sub>
                              <m:r>
                                <a:rPr lang="en-US" b="0" i="1" smtClean="0">
                                  <a:latin typeface="Cambria Math" panose="02040503050406030204" pitchFamily="18" charset="0"/>
                                  <a:cs typeface="Times New Roman" panose="02020603050405020304" pitchFamily="18" charset="0"/>
                                </a:rPr>
                                <m:t>𝑦</m:t>
                              </m:r>
                            </m:sub>
                          </m:sSub>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𝑑𝐴</m:t>
                          </m:r>
                        </m:e>
                      </m:nary>
                    </m:oMath>
                  </m:oMathPara>
                </a14:m>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An identical construction will show that</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nary>
                        <m:naryPr>
                          <m:ctrlPr>
                            <a:rPr lang="en-US" i="1" smtClean="0">
                              <a:latin typeface="Cambria Math" panose="02040503050406030204" pitchFamily="18" charset="0"/>
                            </a:rPr>
                          </m:ctrlPr>
                        </m:naryPr>
                        <m:sub>
                          <m:r>
                            <m:rPr>
                              <m:brk m:alnAt="23"/>
                            </m:rPr>
                            <a:rPr lang="en-US" b="0" i="1" smtClean="0">
                              <a:latin typeface="Cambria Math" panose="02040503050406030204" pitchFamily="18" charset="0"/>
                            </a:rPr>
                            <m:t>𝐶</m:t>
                          </m:r>
                        </m:sub>
                        <m:sup/>
                        <m:e>
                          <m:r>
                            <a:rPr lang="en-US" b="0" i="1" smtClean="0">
                              <a:latin typeface="Cambria Math" panose="02040503050406030204" pitchFamily="18" charset="0"/>
                            </a:rPr>
                            <m:t>𝑁</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e>
                          </m:d>
                          <m:r>
                            <a:rPr lang="en-US" b="0" i="1" smtClean="0">
                              <a:latin typeface="Cambria Math" panose="02040503050406030204" pitchFamily="18" charset="0"/>
                            </a:rPr>
                            <m:t> </m:t>
                          </m:r>
                          <m:r>
                            <a:rPr lang="en-US" b="0" i="1" smtClean="0">
                              <a:latin typeface="Cambria Math" panose="02040503050406030204" pitchFamily="18" charset="0"/>
                            </a:rPr>
                            <m:t>𝑑𝑦</m:t>
                          </m:r>
                        </m:e>
                      </m:nary>
                      <m:r>
                        <a:rPr lang="en-US" b="0" i="1" smtClean="0">
                          <a:latin typeface="Cambria Math" panose="02040503050406030204" pitchFamily="18" charset="0"/>
                        </a:rPr>
                        <m:t>=</m:t>
                      </m:r>
                      <m:nary>
                        <m:naryPr>
                          <m:chr m:val="∬"/>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𝑅</m:t>
                          </m:r>
                        </m:sub>
                        <m:sup/>
                        <m:e>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𝑁</m:t>
                              </m:r>
                            </m:e>
                            <m:sub>
                              <m:r>
                                <a:rPr lang="en-US" b="0" i="1" smtClean="0">
                                  <a:latin typeface="Cambria Math" panose="02040503050406030204" pitchFamily="18" charset="0"/>
                                  <a:cs typeface="Times New Roman" panose="02020603050405020304" pitchFamily="18" charset="0"/>
                                </a:rPr>
                                <m:t>𝑥</m:t>
                              </m:r>
                            </m:sub>
                          </m:sSub>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𝑑𝐴</m:t>
                          </m:r>
                        </m:e>
                      </m:nary>
                    </m:oMath>
                  </m:oMathPara>
                </a14:m>
                <a:endParaRPr lang="en-US" dirty="0">
                  <a:latin typeface="Times New Roman" panose="02020603050405020304" pitchFamily="18"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C1C0DE4D-4E71-582A-F2BC-1E9B8728622C}"/>
                  </a:ext>
                </a:extLst>
              </p:cNvPr>
              <p:cNvSpPr txBox="1">
                <a:spLocks noRot="1" noChangeAspect="1" noMove="1" noResize="1" noEditPoints="1" noAdjustHandles="1" noChangeArrowheads="1" noChangeShapeType="1" noTextEdit="1"/>
              </p:cNvSpPr>
              <p:nvPr/>
            </p:nvSpPr>
            <p:spPr>
              <a:xfrm>
                <a:off x="398033" y="387275"/>
                <a:ext cx="11499925" cy="5788701"/>
              </a:xfrm>
              <a:prstGeom prst="rect">
                <a:avLst/>
              </a:prstGeom>
              <a:blipFill>
                <a:blip r:embed="rId2"/>
                <a:stretch>
                  <a:fillRect l="-424" t="-632"/>
                </a:stretch>
              </a:blipFill>
            </p:spPr>
            <p:txBody>
              <a:bodyPr/>
              <a:lstStyle/>
              <a:p>
                <a:r>
                  <a:rPr lang="en-US">
                    <a:noFill/>
                  </a:rPr>
                  <a:t> </a:t>
                </a:r>
              </a:p>
            </p:txBody>
          </p:sp>
        </mc:Fallback>
      </mc:AlternateContent>
    </p:spTree>
    <p:extLst>
      <p:ext uri="{BB962C8B-B14F-4D97-AF65-F5344CB8AC3E}">
        <p14:creationId xmlns:p14="http://schemas.microsoft.com/office/powerpoint/2010/main" val="121248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5FA9BAB-1ED9-0888-5825-1C378C2C5623}"/>
                  </a:ext>
                </a:extLst>
              </p:cNvPr>
              <p:cNvSpPr txBox="1"/>
              <p:nvPr/>
            </p:nvSpPr>
            <p:spPr>
              <a:xfrm>
                <a:off x="451821" y="419548"/>
                <a:ext cx="11295530" cy="4739631"/>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Therefore, </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nary>
                        <m:naryPr>
                          <m:ctrlPr>
                            <a:rPr lang="en-US"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𝐶</m:t>
                          </m:r>
                        </m:sub>
                        <m:sup/>
                        <m:e>
                          <m:r>
                            <a:rPr lang="en-US" b="1" i="0" smtClean="0">
                              <a:latin typeface="Cambria Math" panose="02040503050406030204" pitchFamily="18" charset="0"/>
                              <a:cs typeface="Times New Roman" panose="02020603050405020304" pitchFamily="18" charset="0"/>
                            </a:rPr>
                            <m:t>𝐅</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𝑑</m:t>
                          </m:r>
                          <m:r>
                            <a:rPr lang="en-US" b="1" i="0" smtClean="0">
                              <a:latin typeface="Cambria Math" panose="02040503050406030204" pitchFamily="18" charset="0"/>
                              <a:cs typeface="Times New Roman" panose="02020603050405020304" pitchFamily="18" charset="0"/>
                            </a:rPr>
                            <m:t>𝐫</m:t>
                          </m:r>
                          <m:r>
                            <a:rPr lang="en-US" b="0" i="1" smtClean="0">
                              <a:latin typeface="Cambria Math" panose="02040503050406030204" pitchFamily="18" charset="0"/>
                              <a:cs typeface="Times New Roman" panose="02020603050405020304" pitchFamily="18" charset="0"/>
                            </a:rPr>
                            <m:t> </m:t>
                          </m:r>
                        </m:e>
                      </m:nary>
                      <m:r>
                        <a:rPr lang="en-US" b="0" i="1" smtClean="0">
                          <a:latin typeface="Cambria Math" panose="02040503050406030204" pitchFamily="18" charset="0"/>
                          <a:cs typeface="Times New Roman" panose="02020603050405020304" pitchFamily="18" charset="0"/>
                        </a:rPr>
                        <m:t>=</m:t>
                      </m:r>
                      <m:nary>
                        <m:naryPr>
                          <m:chr m:val="∬"/>
                          <m:ctrlPr>
                            <a:rPr lang="en-US" b="0" i="1" smtClean="0">
                              <a:latin typeface="Cambria Math" panose="02040503050406030204" pitchFamily="18" charset="0"/>
                              <a:cs typeface="Times New Roman" panose="02020603050405020304" pitchFamily="18" charset="0"/>
                            </a:rPr>
                          </m:ctrlPr>
                        </m:naryPr>
                        <m:sub>
                          <m:r>
                            <m:rPr>
                              <m:brk m:alnAt="23"/>
                            </m:rPr>
                            <a:rPr lang="en-US" b="0" i="1" smtClean="0">
                              <a:latin typeface="Cambria Math" panose="02040503050406030204" pitchFamily="18" charset="0"/>
                              <a:cs typeface="Times New Roman" panose="02020603050405020304" pitchFamily="18" charset="0"/>
                            </a:rPr>
                            <m:t>𝑅</m:t>
                          </m:r>
                        </m:sub>
                        <m:sup/>
                        <m:e>
                          <m:d>
                            <m:dPr>
                              <m:ctrlPr>
                                <a:rPr lang="en-US" b="0" i="1" smtClean="0">
                                  <a:latin typeface="Cambria Math" panose="02040503050406030204" pitchFamily="18" charset="0"/>
                                  <a:cs typeface="Times New Roman" panose="02020603050405020304" pitchFamily="18" charset="0"/>
                                </a:rPr>
                              </m:ctrlPr>
                            </m:dPr>
                            <m:e>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𝑁</m:t>
                                  </m:r>
                                </m:e>
                                <m:sub>
                                  <m:r>
                                    <a:rPr lang="en-US" b="0" i="1" smtClean="0">
                                      <a:latin typeface="Cambria Math" panose="02040503050406030204" pitchFamily="18" charset="0"/>
                                      <a:cs typeface="Times New Roman" panose="02020603050405020304" pitchFamily="18" charset="0"/>
                                    </a:rPr>
                                    <m:t>𝑥</m:t>
                                  </m:r>
                                </m:sub>
                              </m:sSub>
                              <m:r>
                                <a:rPr lang="en-US" b="0" i="1" smtClean="0">
                                  <a:latin typeface="Cambria Math" panose="02040503050406030204" pitchFamily="18" charset="0"/>
                                  <a:cs typeface="Times New Roman" panose="02020603050405020304" pitchFamily="18" charset="0"/>
                                </a:rPr>
                                <m:t>−</m:t>
                              </m:r>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𝑀</m:t>
                                  </m:r>
                                </m:e>
                                <m:sub>
                                  <m:r>
                                    <a:rPr lang="en-US" b="0" i="1" smtClean="0">
                                      <a:latin typeface="Cambria Math" panose="02040503050406030204" pitchFamily="18" charset="0"/>
                                      <a:cs typeface="Times New Roman" panose="02020603050405020304" pitchFamily="18" charset="0"/>
                                    </a:rPr>
                                    <m:t>𝑦</m:t>
                                  </m:r>
                                </m:sub>
                              </m:sSub>
                            </m:e>
                          </m:d>
                          <m:r>
                            <a:rPr lang="en-US" b="0" i="1" smtClean="0">
                              <a:latin typeface="Cambria Math" panose="02040503050406030204" pitchFamily="18" charset="0"/>
                              <a:cs typeface="Times New Roman" panose="02020603050405020304" pitchFamily="18" charset="0"/>
                            </a:rPr>
                            <m:t> </m:t>
                          </m:r>
                          <m:r>
                            <a:rPr lang="en-US" b="0" i="1" smtClean="0">
                              <a:latin typeface="Cambria Math" panose="02040503050406030204" pitchFamily="18" charset="0"/>
                              <a:cs typeface="Times New Roman" panose="02020603050405020304" pitchFamily="18" charset="0"/>
                            </a:rPr>
                            <m:t>𝑑𝐴</m:t>
                          </m:r>
                        </m:e>
                      </m:nary>
                    </m:oMath>
                  </m:oMathPara>
                </a14:m>
                <a:endParaRPr lang="en-US" b="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This is </a:t>
                </a:r>
                <a:r>
                  <a:rPr lang="en-US" b="1" dirty="0">
                    <a:latin typeface="Times New Roman" panose="02020603050405020304" pitchFamily="18" charset="0"/>
                    <a:cs typeface="Times New Roman" panose="02020603050405020304" pitchFamily="18" charset="0"/>
                  </a:rPr>
                  <a:t>Green’s Theorem</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Why it’s nice:</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If a loop is composed of multiple paths, then the line integral must be calculated for each path, whereas performing a double integral over the interior may only involve the one double integral.</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We may use all the tools of integration such as polar when using Green’s Theorem.</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Sometimes we get </a:t>
                </a:r>
                <a14:m>
                  <m:oMath xmlns:m="http://schemas.openxmlformats.org/officeDocument/2006/math">
                    <m:nary>
                      <m:naryPr>
                        <m:chr m:val="∬"/>
                        <m:ctrlPr>
                          <a:rPr lang="en-US" i="1" smtClean="0">
                            <a:latin typeface="Cambria Math" panose="02040503050406030204" pitchFamily="18" charset="0"/>
                          </a:rPr>
                        </m:ctrlPr>
                      </m:naryPr>
                      <m:sub>
                        <m:r>
                          <m:rPr>
                            <m:brk m:alnAt="23"/>
                          </m:rPr>
                          <a:rPr lang="en-US" b="0" i="1" smtClean="0">
                            <a:latin typeface="Cambria Math" panose="02040503050406030204" pitchFamily="18" charset="0"/>
                          </a:rPr>
                          <m:t>𝐷</m:t>
                        </m:r>
                      </m:sub>
                      <m:sup/>
                      <m:e>
                        <m:r>
                          <a:rPr lang="en-US" b="0" i="1" smtClean="0">
                            <a:latin typeface="Cambria Math" panose="02040503050406030204" pitchFamily="18" charset="0"/>
                          </a:rPr>
                          <m:t>𝑑𝐴</m:t>
                        </m:r>
                      </m:e>
                    </m:nary>
                  </m:oMath>
                </a14:m>
                <a:r>
                  <a:rPr lang="en-US" dirty="0">
                    <a:latin typeface="Times New Roman" panose="02020603050405020304" pitchFamily="18" charset="0"/>
                    <a:cs typeface="Times New Roman" panose="02020603050405020304" pitchFamily="18" charset="0"/>
                  </a:rPr>
                  <a:t> which is just the area of </a:t>
                </a:r>
                <a14:m>
                  <m:oMath xmlns:m="http://schemas.openxmlformats.org/officeDocument/2006/math">
                    <m:r>
                      <a:rPr lang="en-US" b="0" i="1" smtClean="0">
                        <a:latin typeface="Cambria Math" panose="02040503050406030204" pitchFamily="18" charset="0"/>
                        <a:cs typeface="Times New Roman" panose="02020603050405020304" pitchFamily="18" charset="0"/>
                      </a:rPr>
                      <m:t>𝑅</m:t>
                    </m:r>
                  </m:oMath>
                </a14:m>
                <a:r>
                  <a:rPr lang="en-US" dirty="0">
                    <a:latin typeface="Times New Roman" panose="02020603050405020304" pitchFamily="18" charset="0"/>
                    <a:cs typeface="Times New Roman" panose="02020603050405020304" pitchFamily="18" charset="0"/>
                  </a:rPr>
                  <a:t> and we may use geometry to evaluate the double integral.</a:t>
                </a:r>
              </a:p>
            </p:txBody>
          </p:sp>
        </mc:Choice>
        <mc:Fallback xmlns="">
          <p:sp>
            <p:nvSpPr>
              <p:cNvPr id="2" name="TextBox 1">
                <a:extLst>
                  <a:ext uri="{FF2B5EF4-FFF2-40B4-BE49-F238E27FC236}">
                    <a16:creationId xmlns:a16="http://schemas.microsoft.com/office/drawing/2014/main" id="{E5FA9BAB-1ED9-0888-5825-1C378C2C5623}"/>
                  </a:ext>
                </a:extLst>
              </p:cNvPr>
              <p:cNvSpPr txBox="1">
                <a:spLocks noRot="1" noChangeAspect="1" noMove="1" noResize="1" noEditPoints="1" noAdjustHandles="1" noChangeArrowheads="1" noChangeShapeType="1" noTextEdit="1"/>
              </p:cNvSpPr>
              <p:nvPr/>
            </p:nvSpPr>
            <p:spPr>
              <a:xfrm>
                <a:off x="451821" y="419548"/>
                <a:ext cx="11295530" cy="4739631"/>
              </a:xfrm>
              <a:prstGeom prst="rect">
                <a:avLst/>
              </a:prstGeom>
              <a:blipFill>
                <a:blip r:embed="rId2"/>
                <a:stretch>
                  <a:fillRect l="-432" t="-772" b="-16088"/>
                </a:stretch>
              </a:blipFill>
            </p:spPr>
            <p:txBody>
              <a:bodyPr/>
              <a:lstStyle/>
              <a:p>
                <a:r>
                  <a:rPr lang="en-US">
                    <a:noFill/>
                  </a:rPr>
                  <a:t> </a:t>
                </a:r>
              </a:p>
            </p:txBody>
          </p:sp>
        </mc:Fallback>
      </mc:AlternateContent>
    </p:spTree>
    <p:extLst>
      <p:ext uri="{BB962C8B-B14F-4D97-AF65-F5344CB8AC3E}">
        <p14:creationId xmlns:p14="http://schemas.microsoft.com/office/powerpoint/2010/main" val="377062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26F4F9-FA39-61EA-06E9-175498742AB1}"/>
              </a:ext>
            </a:extLst>
          </p:cNvPr>
          <p:cNvSpPr txBox="1"/>
          <p:nvPr/>
        </p:nvSpPr>
        <p:spPr>
          <a:xfrm>
            <a:off x="591671" y="268941"/>
            <a:ext cx="10639313" cy="1754326"/>
          </a:xfrm>
          <a:prstGeom prst="rect">
            <a:avLst/>
          </a:prstGeom>
          <a:noFill/>
        </p:spPr>
        <p:txBody>
          <a:bodyPr wrap="square">
            <a:spAutoFit/>
          </a:bodyPr>
          <a:lstStyle/>
          <a:p>
            <a:pPr marL="0" marR="0" algn="just"/>
            <a:r>
              <a:rPr lang="en-US" sz="1800" dirty="0">
                <a:effectLst/>
                <a:latin typeface="Times New Roman" panose="02020603050405020304" pitchFamily="18" charset="0"/>
                <a:ea typeface="Times New Roman" panose="02020603050405020304" pitchFamily="18" charset="0"/>
              </a:rPr>
              <a:t>When calculating a line integral, you should check two things:</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sym typeface="Symbol" panose="05050102010706020507" pitchFamily="18" charset="2"/>
              </a:rPr>
              <a:t></a:t>
            </a:r>
            <a:r>
              <a:rPr lang="en-US" sz="1800" dirty="0">
                <a:effectLst/>
                <a:latin typeface="Times New Roman" panose="02020603050405020304" pitchFamily="18" charset="0"/>
                <a:ea typeface="Times New Roman" panose="02020603050405020304" pitchFamily="18" charset="0"/>
              </a:rPr>
              <a:t> Is the vector field conservative?</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sym typeface="Symbol" panose="05050102010706020507" pitchFamily="18" charset="2"/>
              </a:rPr>
              <a:t></a:t>
            </a:r>
            <a:r>
              <a:rPr lang="en-US" sz="1800" dirty="0">
                <a:effectLst/>
                <a:latin typeface="Times New Roman" panose="02020603050405020304" pitchFamily="18" charset="0"/>
                <a:ea typeface="Times New Roman" panose="02020603050405020304" pitchFamily="18" charset="0"/>
              </a:rPr>
              <a:t> Is the path a simple closed loop?</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The following table will help plan the calculation accordingly.</a:t>
            </a:r>
            <a:endParaRPr lang="en-US" sz="2800" dirty="0">
              <a:effectLst/>
              <a:latin typeface="Times New Roman" panose="02020603050405020304" pitchFamily="18" charset="0"/>
              <a:ea typeface="Times New Roman" panose="02020603050405020304" pitchFamily="18" charset="0"/>
            </a:endParaRPr>
          </a:p>
        </p:txBody>
      </p:sp>
      <p:pic>
        <p:nvPicPr>
          <p:cNvPr id="5" name="Picture 4">
            <a:extLst>
              <a:ext uri="{FF2B5EF4-FFF2-40B4-BE49-F238E27FC236}">
                <a16:creationId xmlns:a16="http://schemas.microsoft.com/office/drawing/2014/main" id="{C31957F8-7D00-391E-1FF8-A4D1B02E5C14}"/>
              </a:ext>
            </a:extLst>
          </p:cNvPr>
          <p:cNvPicPr>
            <a:picLocks noChangeAspect="1"/>
          </p:cNvPicPr>
          <p:nvPr/>
        </p:nvPicPr>
        <p:blipFill>
          <a:blip r:embed="rId2"/>
          <a:stretch>
            <a:fillRect/>
          </a:stretch>
        </p:blipFill>
        <p:spPr>
          <a:xfrm>
            <a:off x="2801608" y="2448405"/>
            <a:ext cx="6868484" cy="3553321"/>
          </a:xfrm>
          <a:prstGeom prst="rect">
            <a:avLst/>
          </a:prstGeom>
        </p:spPr>
      </p:pic>
    </p:spTree>
    <p:extLst>
      <p:ext uri="{BB962C8B-B14F-4D97-AF65-F5344CB8AC3E}">
        <p14:creationId xmlns:p14="http://schemas.microsoft.com/office/powerpoint/2010/main" val="3275818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2D3A3A8E-E32C-D06E-8873-057749EF332B}"/>
                  </a:ext>
                </a:extLst>
              </p:cNvPr>
              <p:cNvSpPr txBox="1"/>
              <p:nvPr/>
            </p:nvSpPr>
            <p:spPr>
              <a:xfrm>
                <a:off x="357692" y="190513"/>
                <a:ext cx="11594054" cy="1047082"/>
              </a:xfrm>
              <a:prstGeom prst="rect">
                <a:avLst/>
              </a:prstGeom>
              <a:noFill/>
            </p:spPr>
            <p:txBody>
              <a:bodyPr wrap="square">
                <a:spAutoFit/>
              </a:bodyPr>
              <a:lstStyle/>
              <a:p>
                <a:pPr marL="0" marR="0" algn="just"/>
                <a:r>
                  <a:rPr lang="en-US" sz="1800" b="1" dirty="0">
                    <a:effectLst/>
                    <a:latin typeface="Times New Roman" panose="02020603050405020304" pitchFamily="18" charset="0"/>
                    <a:ea typeface="Times New Roman" panose="02020603050405020304" pitchFamily="18" charset="0"/>
                  </a:rPr>
                  <a:t>Example 1:</a:t>
                </a:r>
                <a:r>
                  <a:rPr lang="en-US" sz="1800" dirty="0">
                    <a:effectLst/>
                    <a:latin typeface="Times New Roman" panose="02020603050405020304" pitchFamily="18" charset="0"/>
                    <a:ea typeface="Times New Roman" panose="02020603050405020304" pitchFamily="18" charset="0"/>
                  </a:rPr>
                  <a:t> Evaluate </a:t>
                </a:r>
                <a14:m>
                  <m:oMath xmlns:m="http://schemas.openxmlformats.org/officeDocument/2006/math">
                    <m:nary>
                      <m:naryPr>
                        <m:limLoc m:val="subSup"/>
                        <m:ctrlPr>
                          <a:rPr lang="en-US" sz="1800" i="1">
                            <a:effectLst/>
                            <a:latin typeface="Cambria Math" panose="02040503050406030204" pitchFamily="18" charset="0"/>
                            <a:ea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rPr>
                          <m:t>𝐶</m:t>
                        </m:r>
                      </m:sub>
                      <m:sup/>
                      <m:e>
                        <m:r>
                          <a:rPr lang="en-US" sz="1800" b="1" i="1">
                            <a:effectLst/>
                            <a:latin typeface="Cambria Math" panose="02040503050406030204" pitchFamily="18" charset="0"/>
                            <a:ea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𝑑</m:t>
                        </m:r>
                        <m:r>
                          <a:rPr lang="en-US" sz="1800" b="1" i="1">
                            <a:effectLst/>
                            <a:latin typeface="Cambria Math" panose="02040503050406030204" pitchFamily="18" charset="0"/>
                            <a:ea typeface="Times New Roman" panose="02020603050405020304" pitchFamily="18" charset="0"/>
                          </a:rPr>
                          <m:t>𝐫</m:t>
                        </m:r>
                      </m:e>
                    </m:nary>
                  </m:oMath>
                </a14:m>
                <a:r>
                  <a:rPr lang="en-US" sz="1800" dirty="0">
                    <a:effectLst/>
                    <a:latin typeface="Times New Roman" panose="02020603050405020304" pitchFamily="18" charset="0"/>
                    <a:ea typeface="Times New Roman" panose="02020603050405020304" pitchFamily="18" charset="0"/>
                  </a:rPr>
                  <a:t>, where </a:t>
                </a:r>
                <a14:m>
                  <m:oMath xmlns:m="http://schemas.openxmlformats.org/officeDocument/2006/math">
                    <m:r>
                      <a:rPr lang="en-US" sz="1800" b="1" i="1">
                        <a:effectLst/>
                        <a:latin typeface="Cambria Math" panose="02040503050406030204" pitchFamily="18" charset="0"/>
                        <a:ea typeface="Times New Roman" panose="02020603050405020304" pitchFamily="18" charset="0"/>
                      </a:rPr>
                      <m:t>𝐅</m:t>
                    </m:r>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𝑦</m:t>
                        </m:r>
                        <m:r>
                          <a:rPr lang="en-US" sz="1800" i="1">
                            <a:effectLst/>
                            <a:latin typeface="Cambria Math" panose="02040503050406030204" pitchFamily="18" charset="0"/>
                            <a:ea typeface="Times New Roman" panose="02020603050405020304" pitchFamily="18" charset="0"/>
                          </a:rPr>
                          <m:t>,4</m:t>
                        </m:r>
                        <m:r>
                          <a:rPr lang="en-US" sz="1800" i="1">
                            <a:effectLst/>
                            <a:latin typeface="Cambria Math" panose="02040503050406030204" pitchFamily="18" charset="0"/>
                            <a:ea typeface="Times New Roman" panose="02020603050405020304" pitchFamily="18" charset="0"/>
                          </a:rPr>
                          <m:t>𝑥</m:t>
                        </m:r>
                      </m:e>
                    </m:d>
                  </m:oMath>
                </a14:m>
                <a:r>
                  <a:rPr lang="en-US" sz="1800" dirty="0">
                    <a:effectLst/>
                    <a:latin typeface="Times New Roman" panose="02020603050405020304" pitchFamily="18" charset="0"/>
                    <a:ea typeface="Times New Roman" panose="02020603050405020304" pitchFamily="18" charset="0"/>
                  </a:rPr>
                  <a:t> and </a:t>
                </a:r>
                <a:r>
                  <a:rPr lang="en-US" sz="1800" i="1" dirty="0">
                    <a:effectLst/>
                    <a:latin typeface="Times New Roman" panose="02020603050405020304" pitchFamily="18" charset="0"/>
                    <a:ea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rPr>
                  <a:t> is a triangle traversed from (0,0) to (2,0) to (2,4) to (0,0).</a:t>
                </a:r>
                <a:endParaRPr lang="en-US" sz="2800" dirty="0">
                  <a:effectLst/>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r>
                  <a:rPr lang="en-US" sz="1800" b="1" dirty="0">
                    <a:effectLst/>
                    <a:latin typeface="Times New Roman" panose="02020603050405020304" pitchFamily="18" charset="0"/>
                    <a:ea typeface="Times New Roman" panose="02020603050405020304" pitchFamily="18" charset="0"/>
                  </a:rPr>
                  <a:t>Solution:</a:t>
                </a:r>
                <a:r>
                  <a:rPr lang="en-US" sz="1800" dirty="0">
                    <a:effectLst/>
                    <a:latin typeface="Times New Roman" panose="02020603050405020304" pitchFamily="18" charset="0"/>
                    <a:ea typeface="Times New Roman" panose="02020603050405020304" pitchFamily="18" charset="0"/>
                  </a:rPr>
                  <a:t> Sketch </a:t>
                </a:r>
                <a:r>
                  <a:rPr lang="en-US" sz="1800" i="1" dirty="0">
                    <a:effectLst/>
                    <a:latin typeface="Times New Roman" panose="02020603050405020304" pitchFamily="18" charset="0"/>
                    <a:ea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rPr>
                  <a:t> and observe that it is a simple closed loop that is traversed counterclockwise:</a:t>
                </a:r>
                <a:endParaRPr lang="en-US" dirty="0"/>
              </a:p>
            </p:txBody>
          </p:sp>
        </mc:Choice>
        <mc:Fallback>
          <p:sp>
            <p:nvSpPr>
              <p:cNvPr id="3" name="TextBox 2">
                <a:extLst>
                  <a:ext uri="{FF2B5EF4-FFF2-40B4-BE49-F238E27FC236}">
                    <a16:creationId xmlns:a16="http://schemas.microsoft.com/office/drawing/2014/main" id="{2D3A3A8E-E32C-D06E-8873-057749EF332B}"/>
                  </a:ext>
                </a:extLst>
              </p:cNvPr>
              <p:cNvSpPr txBox="1">
                <a:spLocks noRot="1" noChangeAspect="1" noMove="1" noResize="1" noEditPoints="1" noAdjustHandles="1" noChangeArrowheads="1" noChangeShapeType="1" noTextEdit="1"/>
              </p:cNvSpPr>
              <p:nvPr/>
            </p:nvSpPr>
            <p:spPr>
              <a:xfrm>
                <a:off x="357692" y="190513"/>
                <a:ext cx="11594054" cy="1047082"/>
              </a:xfrm>
              <a:prstGeom prst="rect">
                <a:avLst/>
              </a:prstGeom>
              <a:blipFill>
                <a:blip r:embed="rId2"/>
                <a:stretch>
                  <a:fillRect l="-473" t="-44767" b="-22674"/>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1DE81C42-BB1F-2983-9D5F-48BDCCF98037}"/>
              </a:ext>
            </a:extLst>
          </p:cNvPr>
          <p:cNvPicPr>
            <a:picLocks noChangeAspect="1"/>
          </p:cNvPicPr>
          <p:nvPr/>
        </p:nvPicPr>
        <p:blipFill>
          <a:blip r:embed="rId3"/>
          <a:stretch>
            <a:fillRect/>
          </a:stretch>
        </p:blipFill>
        <p:spPr>
          <a:xfrm>
            <a:off x="5752847" y="1575254"/>
            <a:ext cx="2232913" cy="2901028"/>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D7800E2-5B5D-6754-9BBE-7B67EC7419F1}"/>
                  </a:ext>
                </a:extLst>
              </p:cNvPr>
              <p:cNvSpPr txBox="1"/>
              <p:nvPr/>
            </p:nvSpPr>
            <p:spPr>
              <a:xfrm>
                <a:off x="8200913" y="1456416"/>
                <a:ext cx="3848548" cy="2192460"/>
              </a:xfrm>
              <a:prstGeom prst="rect">
                <a:avLst/>
              </a:prstGeom>
              <a:noFill/>
            </p:spPr>
            <p:txBody>
              <a:bodyPr wrap="square">
                <a:spAutoFit/>
              </a:bodyPr>
              <a:lstStyle/>
              <a:p>
                <a:pPr marL="114300" marR="137160" algn="just"/>
                <a:r>
                  <a:rPr lang="en-US" sz="1800" dirty="0">
                    <a:effectLst/>
                    <a:latin typeface="Times New Roman" panose="02020603050405020304" pitchFamily="18" charset="0"/>
                    <a:ea typeface="Times New Roman" panose="02020603050405020304" pitchFamily="18" charset="0"/>
                  </a:rPr>
                  <a:t>For </a:t>
                </a:r>
                <a14:m>
                  <m:oMath xmlns:m="http://schemas.openxmlformats.org/officeDocument/2006/math">
                    <m:sSub>
                      <m:sSubPr>
                        <m:ctrlPr>
                          <a:rPr lang="en-US" sz="1800" i="1">
                            <a:effectLst/>
                            <a:latin typeface="Cambria Math" panose="020405030504060302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𝐶</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oMath>
                </a14:m>
                <a:r>
                  <a:rPr lang="en-US" sz="1800" dirty="0">
                    <a:effectLst/>
                    <a:latin typeface="Times New Roman" panose="02020603050405020304" pitchFamily="18" charset="0"/>
                    <a:ea typeface="Times New Roman" panose="02020603050405020304" pitchFamily="18" charset="0"/>
                  </a:rPr>
                  <a:t>, we have </a:t>
                </a:r>
                <a14:m>
                  <m:oMath xmlns:m="http://schemas.openxmlformats.org/officeDocument/2006/math">
                    <m:sSub>
                      <m:sSubPr>
                        <m:ctrlPr>
                          <a:rPr lang="en-US" sz="1800" i="1">
                            <a:effectLst/>
                            <a:latin typeface="Cambria Math" panose="02040503050406030204" pitchFamily="18" charset="0"/>
                          </a:rPr>
                        </m:ctrlPr>
                      </m:sSub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𝐫</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d>
                      <m:dPr>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2,4</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oMath>
                </a14:m>
                <a:r>
                  <a:rPr lang="en-US" sz="1800" dirty="0">
                    <a:effectLst/>
                    <a:latin typeface="Times New Roman" panose="02020603050405020304" pitchFamily="18" charset="0"/>
                    <a:ea typeface="Times New Roman" panose="02020603050405020304" pitchFamily="18" charset="0"/>
                  </a:rPr>
                  <a:t> with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sz="1800" dirty="0">
                    <a:effectLst/>
                    <a:latin typeface="Times New Roman" panose="02020603050405020304" pitchFamily="18" charset="0"/>
                    <a:ea typeface="Times New Roman" panose="02020603050405020304" pitchFamily="18" charset="0"/>
                  </a:rPr>
                  <a:t>, so that </a:t>
                </a:r>
                <a14:m>
                  <m:oMath xmlns:m="http://schemas.openxmlformats.org/officeDocument/2006/math">
                    <m:sSubSup>
                      <m:sSubSupPr>
                        <m:ctrlPr>
                          <a:rPr lang="en-US" sz="1800" i="1">
                            <a:effectLst/>
                            <a:latin typeface="Cambria Math" panose="020405030504060302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𝐫</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d>
                      <m:dPr>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0,4</m:t>
                        </m:r>
                      </m:e>
                    </m:d>
                  </m:oMath>
                </a14:m>
                <a:r>
                  <a:rPr lang="en-US" sz="1800" dirty="0">
                    <a:effectLst/>
                    <a:latin typeface="Times New Roman" panose="02020603050405020304" pitchFamily="18" charset="0"/>
                    <a:ea typeface="Times New Roman" panose="02020603050405020304" pitchFamily="18" charset="0"/>
                  </a:rPr>
                  <a:t> and </a:t>
                </a:r>
                <a14:m>
                  <m:oMath xmlns:m="http://schemas.openxmlformats.org/officeDocument/2006/math">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𝐅</m:t>
                    </m:r>
                    <m:d>
                      <m:dPr>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,8</m:t>
                        </m:r>
                      </m:e>
                    </m:d>
                  </m:oMath>
                </a14:m>
                <a:r>
                  <a:rPr lang="en-US" sz="1800" dirty="0">
                    <a:effectLst/>
                    <a:latin typeface="Times New Roman" panose="02020603050405020304" pitchFamily="18" charset="0"/>
                    <a:ea typeface="Times New Roman" panose="02020603050405020304" pitchFamily="18" charset="0"/>
                  </a:rPr>
                  <a:t>. </a:t>
                </a:r>
              </a:p>
              <a:p>
                <a:pPr marL="114300" marR="137160" algn="just"/>
                <a:endParaRPr lang="en-US" dirty="0">
                  <a:latin typeface="Times New Roman" panose="02020603050405020304" pitchFamily="18" charset="0"/>
                  <a:ea typeface="Times New Roman" panose="02020603050405020304" pitchFamily="18" charset="0"/>
                </a:endParaRPr>
              </a:p>
              <a:p>
                <a:pPr marL="114300" marR="137160" algn="just"/>
                <a:r>
                  <a:rPr lang="en-US" sz="1800" dirty="0">
                    <a:effectLst/>
                    <a:latin typeface="Times New Roman" panose="02020603050405020304" pitchFamily="18" charset="0"/>
                    <a:ea typeface="Times New Roman" panose="02020603050405020304" pitchFamily="18" charset="0"/>
                  </a:rPr>
                  <a:t>Thus, </a:t>
                </a:r>
                <a14:m>
                  <m:oMath xmlns:m="http://schemas.openxmlformats.org/officeDocument/2006/math">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m:t>
                    </m:r>
                    <m:sSub>
                      <m:sSubPr>
                        <m:ctrlPr>
                          <a:rPr lang="en-US" sz="1800" i="1">
                            <a:effectLst/>
                            <a:latin typeface="Cambria Math" panose="02040503050406030204" pitchFamily="18" charset="0"/>
                          </a:rPr>
                        </m:ctrlPr>
                      </m:sSub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𝐫</m:t>
                        </m:r>
                      </m:e>
                      <m:sub>
                        <m:r>
                          <a:rPr lang="en-US" sz="18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,8</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0,4</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=32</m:t>
                    </m:r>
                  </m:oMath>
                </a14:m>
                <a:r>
                  <a:rPr lang="en-US" sz="1800" dirty="0">
                    <a:effectLst/>
                    <a:latin typeface="Times New Roman" panose="02020603050405020304" pitchFamily="18" charset="0"/>
                    <a:ea typeface="Times New Roman" panose="02020603050405020304" pitchFamily="18" charset="0"/>
                  </a:rPr>
                  <a:t>, so that </a:t>
                </a:r>
                <a14:m>
                  <m:oMath xmlns:m="http://schemas.openxmlformats.org/officeDocument/2006/math">
                    <m:nary>
                      <m:naryPr>
                        <m:limLoc m:val="subSup"/>
                        <m:ctrlPr>
                          <a:rPr lang="en-US" sz="1800" i="1">
                            <a:effectLst/>
                            <a:latin typeface="Cambria Math" panose="02040503050406030204" pitchFamily="18" charset="0"/>
                          </a:rPr>
                        </m:ctrlPr>
                      </m:naryPr>
                      <m:sub>
                        <m:sSub>
                          <m:sSubPr>
                            <m:ctrlPr>
                              <a:rPr lang="en-US" sz="1800" i="1">
                                <a:effectLst/>
                                <a:latin typeface="Cambria Math" panose="020405030504060302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𝐶</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sub>
                      <m:sup/>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m:t>
                        </m:r>
                        <m:sSub>
                          <m:sSubPr>
                            <m:ctrlPr>
                              <a:rPr lang="en-US" sz="1800" i="1">
                                <a:effectLst/>
                                <a:latin typeface="Cambria Math" panose="02040503050406030204" pitchFamily="18" charset="0"/>
                              </a:rPr>
                            </m:ctrlPr>
                          </m:sSub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𝐫</m:t>
                            </m:r>
                          </m:e>
                          <m:sub>
                            <m:r>
                              <a:rPr lang="en-US" sz="1800">
                                <a:effectLst/>
                                <a:latin typeface="Cambria Math" panose="02040503050406030204" pitchFamily="18" charset="0"/>
                                <a:ea typeface="Times New Roman" panose="02020603050405020304" pitchFamily="18" charset="0"/>
                                <a:cs typeface="Times New Roman" panose="02020603050405020304" pitchFamily="18" charset="0"/>
                              </a:rPr>
                              <m:t>2</m:t>
                            </m:r>
                          </m:sub>
                        </m:sSub>
                      </m:e>
                    </m:nary>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nary>
                      <m:naryPr>
                        <m:limLoc m:val="subSup"/>
                        <m:ctrlPr>
                          <a:rPr lang="en-US" sz="1800" i="1">
                            <a:effectLst/>
                            <a:latin typeface="Cambria Math" panose="020405030504060302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p>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32 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𝑑𝑡</m:t>
                        </m:r>
                      </m:e>
                    </m:nary>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1800" i="1">
                            <a:effectLst/>
                            <a:latin typeface="Cambria Math" panose="02040503050406030204" pitchFamily="18" charset="0"/>
                          </a:rPr>
                        </m:ctrlPr>
                      </m:sSubSupPr>
                      <m:e>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32</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p>
                    </m:sSub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=32.</m:t>
                    </m:r>
                  </m:oMath>
                </a14:m>
                <a:endParaRPr lang="en-US" sz="2800" dirty="0">
                  <a:effectLst/>
                  <a:latin typeface="Times New Roman" panose="02020603050405020304" pitchFamily="18" charset="0"/>
                  <a:ea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2D7800E2-5B5D-6754-9BBE-7B67EC7419F1}"/>
                  </a:ext>
                </a:extLst>
              </p:cNvPr>
              <p:cNvSpPr txBox="1">
                <a:spLocks noRot="1" noChangeAspect="1" noMove="1" noResize="1" noEditPoints="1" noAdjustHandles="1" noChangeArrowheads="1" noChangeShapeType="1" noTextEdit="1"/>
              </p:cNvSpPr>
              <p:nvPr/>
            </p:nvSpPr>
            <p:spPr>
              <a:xfrm>
                <a:off x="8200913" y="1456416"/>
                <a:ext cx="3848548" cy="2192460"/>
              </a:xfrm>
              <a:prstGeom prst="rect">
                <a:avLst/>
              </a:prstGeom>
              <a:blipFill>
                <a:blip r:embed="rId4"/>
                <a:stretch>
                  <a:fillRect t="-1667" b="-2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BD36B7E-57AE-8AD9-FF0F-A3BB06AEEDFD}"/>
                  </a:ext>
                </a:extLst>
              </p:cNvPr>
              <p:cNvSpPr txBox="1"/>
              <p:nvPr/>
            </p:nvSpPr>
            <p:spPr>
              <a:xfrm>
                <a:off x="4703781" y="5088726"/>
                <a:ext cx="6094206" cy="1356590"/>
              </a:xfrm>
              <a:prstGeom prst="rect">
                <a:avLst/>
              </a:prstGeom>
              <a:noFill/>
            </p:spPr>
            <p:txBody>
              <a:bodyPr wrap="square">
                <a:spAutoFit/>
              </a:bodyPr>
              <a:lstStyle/>
              <a:p>
                <a:pPr marL="114300" marR="137160" algn="just"/>
                <a:r>
                  <a:rPr lang="en-US" sz="1800" dirty="0">
                    <a:effectLst/>
                    <a:latin typeface="Times New Roman" panose="02020603050405020304" pitchFamily="18" charset="0"/>
                    <a:ea typeface="Times New Roman" panose="02020603050405020304" pitchFamily="18" charset="0"/>
                  </a:rPr>
                  <a:t>For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𝐶</m:t>
                        </m:r>
                      </m:e>
                      <m:sub>
                        <m:r>
                          <a:rPr lang="en-US" sz="1800" i="1">
                            <a:effectLst/>
                            <a:latin typeface="Cambria Math" panose="02040503050406030204" pitchFamily="18" charset="0"/>
                            <a:ea typeface="Times New Roman" panose="02020603050405020304" pitchFamily="18" charset="0"/>
                          </a:rPr>
                          <m:t>1</m:t>
                        </m:r>
                      </m:sub>
                    </m:sSub>
                  </m:oMath>
                </a14:m>
                <a:r>
                  <a:rPr lang="en-US" sz="1800" dirty="0">
                    <a:effectLst/>
                    <a:latin typeface="Times New Roman" panose="02020603050405020304" pitchFamily="18" charset="0"/>
                    <a:ea typeface="Times New Roman" panose="02020603050405020304" pitchFamily="18" charset="0"/>
                  </a:rPr>
                  <a:t>, we have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rPr>
                        </m:ctrlPr>
                      </m:sSubPr>
                      <m:e>
                        <m:r>
                          <a:rPr lang="en-US" sz="1800" b="1" i="1">
                            <a:effectLst/>
                            <a:latin typeface="Cambria Math" panose="02040503050406030204" pitchFamily="18" charset="0"/>
                            <a:ea typeface="Times New Roman" panose="02020603050405020304" pitchFamily="18" charset="0"/>
                          </a:rPr>
                          <m:t>𝐫</m:t>
                        </m:r>
                      </m:e>
                      <m:sub>
                        <m:r>
                          <a:rPr lang="en-US" sz="1800" i="1">
                            <a:effectLst/>
                            <a:latin typeface="Cambria Math" panose="02040503050406030204" pitchFamily="18" charset="0"/>
                            <a:ea typeface="Times New Roman" panose="02020603050405020304" pitchFamily="18" charset="0"/>
                          </a:rPr>
                          <m:t>1</m:t>
                        </m:r>
                      </m:sub>
                    </m:sSub>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𝑡</m:t>
                        </m:r>
                      </m:e>
                    </m:d>
                    <m:r>
                      <a:rPr lang="en-US" sz="1800" i="1">
                        <a:effectLst/>
                        <a:latin typeface="Cambria Math" panose="02040503050406030204" pitchFamily="18" charset="0"/>
                        <a:ea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rPr>
                          <m:t>,0</m:t>
                        </m:r>
                      </m:e>
                    </m:d>
                  </m:oMath>
                </a14:m>
                <a:r>
                  <a:rPr lang="en-US" sz="1800" dirty="0">
                    <a:effectLst/>
                    <a:latin typeface="Times New Roman" panose="02020603050405020304" pitchFamily="18" charset="0"/>
                    <a:ea typeface="Times New Roman" panose="02020603050405020304" pitchFamily="18" charset="0"/>
                  </a:rPr>
                  <a:t> with </a:t>
                </a:r>
                <a14:m>
                  <m:oMath xmlns:m="http://schemas.openxmlformats.org/officeDocument/2006/math">
                    <m:r>
                      <a:rPr lang="en-US" sz="1800" i="1">
                        <a:effectLst/>
                        <a:latin typeface="Cambria Math" panose="02040503050406030204" pitchFamily="18" charset="0"/>
                        <a:ea typeface="Times New Roman" panose="02020603050405020304" pitchFamily="18" charset="0"/>
                      </a:rPr>
                      <m:t>0≤</m:t>
                    </m:r>
                    <m:r>
                      <a:rPr lang="en-US" sz="1800" i="1">
                        <a:effectLst/>
                        <a:latin typeface="Cambria Math" panose="02040503050406030204" pitchFamily="18" charset="0"/>
                        <a:ea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rPr>
                      <m:t>≤1</m:t>
                    </m:r>
                  </m:oMath>
                </a14:m>
                <a:r>
                  <a:rPr lang="en-US" sz="1800" dirty="0">
                    <a:effectLst/>
                    <a:latin typeface="Times New Roman" panose="02020603050405020304" pitchFamily="18" charset="0"/>
                    <a:ea typeface="Times New Roman" panose="02020603050405020304" pitchFamily="18" charset="0"/>
                  </a:rPr>
                  <a:t>, so that </a:t>
                </a:r>
                <a14:m>
                  <m:oMath xmlns:m="http://schemas.openxmlformats.org/officeDocument/2006/math">
                    <m:sSubSup>
                      <m:sSubSupPr>
                        <m:ctrlPr>
                          <a:rPr lang="en-US" sz="1800" i="1">
                            <a:effectLst/>
                            <a:latin typeface="Cambria Math" panose="02040503050406030204" pitchFamily="18" charset="0"/>
                            <a:ea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rPr>
                          <m:t>𝐫</m:t>
                        </m:r>
                      </m:e>
                      <m:sub>
                        <m:r>
                          <a:rPr lang="en-US" sz="1800" i="1">
                            <a:effectLst/>
                            <a:latin typeface="Cambria Math" panose="02040503050406030204" pitchFamily="18" charset="0"/>
                            <a:ea typeface="Times New Roman" panose="02020603050405020304" pitchFamily="18" charset="0"/>
                          </a:rPr>
                          <m:t>1</m:t>
                        </m:r>
                      </m:sub>
                      <m:sup>
                        <m:r>
                          <a:rPr lang="en-US" sz="1800" i="1">
                            <a:effectLst/>
                            <a:latin typeface="Cambria Math" panose="02040503050406030204" pitchFamily="18" charset="0"/>
                            <a:ea typeface="Times New Roman" panose="02020603050405020304" pitchFamily="18" charset="0"/>
                          </a:rPr>
                          <m:t>′</m:t>
                        </m:r>
                      </m:sup>
                    </m:sSubSup>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𝑡</m:t>
                        </m:r>
                      </m:e>
                    </m:d>
                    <m:r>
                      <a:rPr lang="en-US" sz="1800" i="1">
                        <a:effectLst/>
                        <a:latin typeface="Cambria Math" panose="02040503050406030204" pitchFamily="18" charset="0"/>
                        <a:ea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2,0</m:t>
                        </m:r>
                      </m:e>
                    </m:d>
                  </m:oMath>
                </a14:m>
                <a:r>
                  <a:rPr lang="en-US" sz="1800" dirty="0">
                    <a:effectLst/>
                    <a:latin typeface="Times New Roman" panose="02020603050405020304" pitchFamily="18" charset="0"/>
                    <a:ea typeface="Times New Roman" panose="02020603050405020304" pitchFamily="18" charset="0"/>
                  </a:rPr>
                  <a:t> and </a:t>
                </a:r>
                <a14:m>
                  <m:oMath xmlns:m="http://schemas.openxmlformats.org/officeDocument/2006/math">
                    <m:r>
                      <a:rPr lang="en-US" sz="1800" b="1" i="1">
                        <a:effectLst/>
                        <a:latin typeface="Cambria Math" panose="02040503050406030204" pitchFamily="18" charset="0"/>
                        <a:ea typeface="Times New Roman" panose="02020603050405020304" pitchFamily="18" charset="0"/>
                      </a:rPr>
                      <m:t>𝐅</m:t>
                    </m:r>
                    <m:d>
                      <m:dPr>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𝑡</m:t>
                        </m:r>
                      </m:e>
                    </m:d>
                    <m:r>
                      <a:rPr lang="en-US" sz="1800" i="1">
                        <a:effectLst/>
                        <a:latin typeface="Cambria Math" panose="02040503050406030204" pitchFamily="18" charset="0"/>
                        <a:ea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0,8</m:t>
                        </m:r>
                        <m:r>
                          <a:rPr lang="en-US" sz="1800" i="1">
                            <a:effectLst/>
                            <a:latin typeface="Cambria Math" panose="02040503050406030204" pitchFamily="18" charset="0"/>
                            <a:ea typeface="Times New Roman" panose="02020603050405020304" pitchFamily="18" charset="0"/>
                          </a:rPr>
                          <m:t>𝑡</m:t>
                        </m:r>
                      </m:e>
                    </m:d>
                  </m:oMath>
                </a14:m>
                <a:r>
                  <a:rPr lang="en-US" sz="1800" dirty="0">
                    <a:effectLst/>
                    <a:latin typeface="Times New Roman" panose="02020603050405020304" pitchFamily="18" charset="0"/>
                    <a:ea typeface="Times New Roman" panose="02020603050405020304" pitchFamily="18" charset="0"/>
                  </a:rPr>
                  <a:t>. </a:t>
                </a:r>
              </a:p>
              <a:p>
                <a:pPr marL="114300" marR="137160" algn="just"/>
                <a:endParaRPr lang="en-US" dirty="0">
                  <a:latin typeface="Times New Roman" panose="02020603050405020304" pitchFamily="18" charset="0"/>
                  <a:ea typeface="Times New Roman" panose="02020603050405020304" pitchFamily="18" charset="0"/>
                </a:endParaRPr>
              </a:p>
              <a:p>
                <a:pPr marL="114300" marR="137160" algn="just"/>
                <a:r>
                  <a:rPr lang="en-US" sz="1800" dirty="0">
                    <a:effectLst/>
                    <a:latin typeface="Times New Roman" panose="02020603050405020304" pitchFamily="18" charset="0"/>
                    <a:ea typeface="Times New Roman" panose="02020603050405020304" pitchFamily="18" charset="0"/>
                  </a:rPr>
                  <a:t>Thus, </a:t>
                </a:r>
                <a14:m>
                  <m:oMath xmlns:m="http://schemas.openxmlformats.org/officeDocument/2006/math">
                    <m:r>
                      <a:rPr lang="en-US" sz="1800" b="1" i="1">
                        <a:effectLst/>
                        <a:latin typeface="Cambria Math" panose="02040503050406030204" pitchFamily="18" charset="0"/>
                        <a:ea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𝑑</m:t>
                    </m:r>
                    <m:sSub>
                      <m:sSubPr>
                        <m:ctrlPr>
                          <a:rPr lang="en-US" sz="1800" i="1">
                            <a:effectLst/>
                            <a:latin typeface="Cambria Math" panose="02040503050406030204" pitchFamily="18" charset="0"/>
                            <a:ea typeface="Times New Roman" panose="02020603050405020304" pitchFamily="18" charset="0"/>
                          </a:rPr>
                        </m:ctrlPr>
                      </m:sSubPr>
                      <m:e>
                        <m:r>
                          <a:rPr lang="en-US" sz="1800" b="1" i="1">
                            <a:effectLst/>
                            <a:latin typeface="Cambria Math" panose="02040503050406030204" pitchFamily="18" charset="0"/>
                            <a:ea typeface="Times New Roman" panose="02020603050405020304" pitchFamily="18" charset="0"/>
                          </a:rPr>
                          <m:t>𝐫</m:t>
                        </m:r>
                      </m:e>
                      <m:sub>
                        <m:r>
                          <a:rPr lang="en-US" sz="1800">
                            <a:effectLst/>
                            <a:latin typeface="Cambria Math" panose="02040503050406030204" pitchFamily="18" charset="0"/>
                            <a:ea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0,8</m:t>
                        </m:r>
                        <m:r>
                          <a:rPr lang="en-US" sz="1800" i="1">
                            <a:effectLst/>
                            <a:latin typeface="Cambria Math" panose="02040503050406030204" pitchFamily="18" charset="0"/>
                            <a:ea typeface="Times New Roman" panose="02020603050405020304" pitchFamily="18" charset="0"/>
                          </a:rPr>
                          <m:t>𝑡</m:t>
                        </m:r>
                      </m:e>
                    </m:d>
                    <m:r>
                      <a:rPr lang="en-US" sz="1800" i="1">
                        <a:effectLst/>
                        <a:latin typeface="Cambria Math" panose="02040503050406030204" pitchFamily="18" charset="0"/>
                        <a:ea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rPr>
                          <m:t>2,0</m:t>
                        </m:r>
                      </m:e>
                    </m:d>
                    <m:r>
                      <a:rPr lang="en-US" sz="1800" i="1">
                        <a:effectLst/>
                        <a:latin typeface="Cambria Math" panose="02040503050406030204" pitchFamily="18" charset="0"/>
                        <a:ea typeface="Times New Roman" panose="02020603050405020304" pitchFamily="18" charset="0"/>
                      </a:rPr>
                      <m:t>=0</m:t>
                    </m:r>
                  </m:oMath>
                </a14:m>
                <a:r>
                  <a:rPr lang="en-US" sz="1800" dirty="0">
                    <a:effectLst/>
                    <a:latin typeface="Times New Roman" panose="02020603050405020304" pitchFamily="18" charset="0"/>
                    <a:ea typeface="Times New Roman" panose="02020603050405020304" pitchFamily="18" charset="0"/>
                  </a:rPr>
                  <a:t>, so that </a:t>
                </a:r>
                <a14:m>
                  <m:oMath xmlns:m="http://schemas.openxmlformats.org/officeDocument/2006/math">
                    <m:nary>
                      <m:naryPr>
                        <m:limLoc m:val="subSup"/>
                        <m:ctrlPr>
                          <a:rPr lang="en-US" sz="1800" i="1">
                            <a:effectLst/>
                            <a:latin typeface="Cambria Math" panose="02040503050406030204" pitchFamily="18" charset="0"/>
                            <a:ea typeface="Times New Roman" panose="02020603050405020304" pitchFamily="18" charset="0"/>
                          </a:rPr>
                        </m:ctrlPr>
                      </m:naryPr>
                      <m:sub>
                        <m:sSub>
                          <m:sSubPr>
                            <m:ctrlPr>
                              <a:rPr lang="en-US" sz="1800" i="1">
                                <a:effectLst/>
                                <a:latin typeface="Cambria Math" panose="02040503050406030204" pitchFamily="18" charset="0"/>
                                <a:ea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rPr>
                              <m:t>𝐶</m:t>
                            </m:r>
                          </m:e>
                          <m:sub>
                            <m:r>
                              <a:rPr lang="en-US" sz="1800" i="1">
                                <a:effectLst/>
                                <a:latin typeface="Cambria Math" panose="02040503050406030204" pitchFamily="18" charset="0"/>
                                <a:ea typeface="Times New Roman" panose="02020603050405020304" pitchFamily="18" charset="0"/>
                              </a:rPr>
                              <m:t>1</m:t>
                            </m:r>
                          </m:sub>
                        </m:sSub>
                      </m:sub>
                      <m:sup/>
                      <m:e>
                        <m:r>
                          <a:rPr lang="en-US" sz="1800" b="1" i="1">
                            <a:effectLst/>
                            <a:latin typeface="Cambria Math" panose="02040503050406030204" pitchFamily="18" charset="0"/>
                            <a:ea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rPr>
                          <m:t>𝑑</m:t>
                        </m:r>
                        <m:sSub>
                          <m:sSubPr>
                            <m:ctrlPr>
                              <a:rPr lang="en-US" sz="1800" i="1">
                                <a:effectLst/>
                                <a:latin typeface="Cambria Math" panose="02040503050406030204" pitchFamily="18" charset="0"/>
                                <a:ea typeface="Times New Roman" panose="02020603050405020304" pitchFamily="18" charset="0"/>
                              </a:rPr>
                            </m:ctrlPr>
                          </m:sSubPr>
                          <m:e>
                            <m:r>
                              <a:rPr lang="en-US" sz="1800" b="1" i="1">
                                <a:effectLst/>
                                <a:latin typeface="Cambria Math" panose="02040503050406030204" pitchFamily="18" charset="0"/>
                                <a:ea typeface="Times New Roman" panose="02020603050405020304" pitchFamily="18" charset="0"/>
                              </a:rPr>
                              <m:t>𝐫</m:t>
                            </m:r>
                          </m:e>
                          <m:sub>
                            <m:r>
                              <a:rPr lang="en-US" sz="1800">
                                <a:effectLst/>
                                <a:latin typeface="Cambria Math" panose="02040503050406030204" pitchFamily="18" charset="0"/>
                                <a:ea typeface="Times New Roman" panose="02020603050405020304" pitchFamily="18" charset="0"/>
                              </a:rPr>
                              <m:t>1</m:t>
                            </m:r>
                          </m:sub>
                        </m:sSub>
                      </m:e>
                    </m:nary>
                    <m:r>
                      <a:rPr lang="en-US" sz="1800" i="1">
                        <a:effectLst/>
                        <a:latin typeface="Cambria Math" panose="02040503050406030204" pitchFamily="18" charset="0"/>
                        <a:ea typeface="Times New Roman" panose="02020603050405020304" pitchFamily="18" charset="0"/>
                      </a:rPr>
                      <m:t>=0</m:t>
                    </m:r>
                  </m:oMath>
                </a14:m>
                <a:r>
                  <a:rPr lang="en-US" sz="1800" dirty="0">
                    <a:effectLst/>
                    <a:latin typeface="Times New Roman" panose="02020603050405020304" pitchFamily="18" charset="0"/>
                    <a:ea typeface="Times New Roman" panose="02020603050405020304" pitchFamily="18" charset="0"/>
                  </a:rPr>
                  <a:t>. </a:t>
                </a:r>
              </a:p>
            </p:txBody>
          </p:sp>
        </mc:Choice>
        <mc:Fallback xmlns="">
          <p:sp>
            <p:nvSpPr>
              <p:cNvPr id="9" name="TextBox 8">
                <a:extLst>
                  <a:ext uri="{FF2B5EF4-FFF2-40B4-BE49-F238E27FC236}">
                    <a16:creationId xmlns:a16="http://schemas.microsoft.com/office/drawing/2014/main" id="{FBD36B7E-57AE-8AD9-FF0F-A3BB06AEEDFD}"/>
                  </a:ext>
                </a:extLst>
              </p:cNvPr>
              <p:cNvSpPr txBox="1">
                <a:spLocks noRot="1" noChangeAspect="1" noMove="1" noResize="1" noEditPoints="1" noAdjustHandles="1" noChangeArrowheads="1" noChangeShapeType="1" noTextEdit="1"/>
              </p:cNvSpPr>
              <p:nvPr/>
            </p:nvSpPr>
            <p:spPr>
              <a:xfrm>
                <a:off x="4703781" y="5088726"/>
                <a:ext cx="6094206" cy="1356590"/>
              </a:xfrm>
              <a:prstGeom prst="rect">
                <a:avLst/>
              </a:prstGeom>
              <a:blipFill>
                <a:blip r:embed="rId5"/>
                <a:stretch>
                  <a:fillRect t="-2703" b="-5585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01BA7E83-A33C-1B33-BBB2-62F62BF6D0C3}"/>
                  </a:ext>
                </a:extLst>
              </p:cNvPr>
              <p:cNvSpPr txBox="1"/>
              <p:nvPr/>
            </p:nvSpPr>
            <p:spPr>
              <a:xfrm>
                <a:off x="357692" y="1456416"/>
                <a:ext cx="5569772" cy="3019866"/>
              </a:xfrm>
              <a:prstGeom prst="rect">
                <a:avLst/>
              </a:prstGeom>
              <a:noFill/>
            </p:spPr>
            <p:txBody>
              <a:bodyPr wrap="square">
                <a:spAutoFit/>
              </a:bodyPr>
              <a:lstStyle/>
              <a:p>
                <a:pPr algn="just"/>
                <a:r>
                  <a:rPr lang="en-US" sz="1800" dirty="0">
                    <a:effectLst/>
                    <a:latin typeface="Times New Roman" panose="02020603050405020304" pitchFamily="18" charset="0"/>
                    <a:ea typeface="Times New Roman" panose="02020603050405020304" pitchFamily="18" charset="0"/>
                  </a:rPr>
                  <a:t>For </a:t>
                </a:r>
                <a14:m>
                  <m:oMath xmlns:m="http://schemas.openxmlformats.org/officeDocument/2006/math">
                    <m:sSub>
                      <m:sSubPr>
                        <m:ctrlPr>
                          <a:rPr lang="en-US" sz="1800" i="1">
                            <a:effectLst/>
                            <a:latin typeface="Cambria Math" panose="020405030504060302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𝐶</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b>
                    </m:sSub>
                  </m:oMath>
                </a14:m>
                <a:r>
                  <a:rPr lang="en-US" sz="1800" dirty="0">
                    <a:effectLst/>
                    <a:latin typeface="Times New Roman" panose="02020603050405020304" pitchFamily="18" charset="0"/>
                    <a:ea typeface="Times New Roman" panose="02020603050405020304" pitchFamily="18" charset="0"/>
                  </a:rPr>
                  <a:t>, we have </a:t>
                </a:r>
                <a14:m>
                  <m:oMath xmlns:m="http://schemas.openxmlformats.org/officeDocument/2006/math">
                    <m:sSub>
                      <m:sSubPr>
                        <m:ctrlPr>
                          <a:rPr lang="en-US" sz="1800" i="1">
                            <a:effectLst/>
                            <a:latin typeface="Cambria Math" panose="02040503050406030204" pitchFamily="18" charset="0"/>
                          </a:rPr>
                        </m:ctrlPr>
                      </m:sSub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𝐫</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b>
                    </m:sSub>
                    <m:d>
                      <m:dPr>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2−2</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,4−4</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oMath>
                </a14:m>
                <a:r>
                  <a:rPr lang="en-US" sz="1800" dirty="0">
                    <a:effectLst/>
                    <a:latin typeface="Times New Roman" panose="02020603050405020304" pitchFamily="18" charset="0"/>
                    <a:ea typeface="Times New Roman" panose="02020603050405020304" pitchFamily="18" charset="0"/>
                  </a:rPr>
                  <a:t> with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sz="1800" dirty="0">
                    <a:effectLst/>
                    <a:latin typeface="Times New Roman" panose="02020603050405020304" pitchFamily="18" charset="0"/>
                    <a:ea typeface="Times New Roman" panose="02020603050405020304" pitchFamily="18" charset="0"/>
                  </a:rPr>
                  <a:t>, so that </a:t>
                </a:r>
                <a14:m>
                  <m:oMath xmlns:m="http://schemas.openxmlformats.org/officeDocument/2006/math">
                    <m:sSubSup>
                      <m:sSubSupPr>
                        <m:ctrlPr>
                          <a:rPr lang="en-US" sz="1800" i="1">
                            <a:effectLst/>
                            <a:latin typeface="Cambria Math" panose="020405030504060302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𝐫</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d>
                      <m:dPr>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−2,−4</m:t>
                        </m:r>
                      </m:e>
                    </m:d>
                  </m:oMath>
                </a14:m>
                <a:r>
                  <a:rPr lang="en-US" sz="1800" dirty="0">
                    <a:effectLst/>
                    <a:latin typeface="Times New Roman" panose="02020603050405020304" pitchFamily="18" charset="0"/>
                    <a:ea typeface="Times New Roman" panose="02020603050405020304" pitchFamily="18" charset="0"/>
                  </a:rPr>
                  <a:t> and </a:t>
                </a:r>
                <a14:m>
                  <m:oMath xmlns:m="http://schemas.openxmlformats.org/officeDocument/2006/math">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𝐅</m:t>
                    </m:r>
                    <m:d>
                      <m:dPr>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4−4</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,8−8</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oMath>
                </a14:m>
                <a:r>
                  <a:rPr lang="en-US" sz="1800" dirty="0">
                    <a:effectLst/>
                    <a:latin typeface="Times New Roman" panose="02020603050405020304" pitchFamily="18" charset="0"/>
                    <a:ea typeface="Times New Roman" panose="02020603050405020304" pitchFamily="18" charset="0"/>
                  </a:rPr>
                  <a:t>. </a:t>
                </a:r>
              </a:p>
              <a:p>
                <a:pPr algn="just"/>
                <a:endParaRPr lang="en-US" dirty="0">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Thus, </a:t>
                </a:r>
              </a:p>
              <a:p>
                <a:pPr algn="just"/>
                <a:endParaRPr lang="en-US" b="1"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14:m>
                  <m:oMath xmlns:m="http://schemas.openxmlformats.org/officeDocument/2006/math">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m:t>
                    </m:r>
                    <m:sSub>
                      <m:sSubPr>
                        <m:ctrlPr>
                          <a:rPr lang="en-US" sz="1800" i="1">
                            <a:effectLst/>
                            <a:latin typeface="Cambria Math" panose="02040503050406030204" pitchFamily="18" charset="0"/>
                          </a:rPr>
                        </m:ctrlPr>
                      </m:sSub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𝐫</m:t>
                        </m:r>
                      </m:e>
                      <m:sub>
                        <m:r>
                          <a:rPr lang="en-US" sz="18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4−4</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,8−8</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−2,−4</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=40</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−40</m:t>
                    </m:r>
                  </m:oMath>
                </a14:m>
                <a:r>
                  <a:rPr lang="en-US" sz="1800" dirty="0">
                    <a:effectLst/>
                    <a:latin typeface="Times New Roman" panose="02020603050405020304" pitchFamily="18" charset="0"/>
                    <a:ea typeface="Times New Roman" panose="02020603050405020304" pitchFamily="18" charset="0"/>
                  </a:rPr>
                  <a:t>,</a:t>
                </a:r>
              </a:p>
              <a:p>
                <a:pPr algn="just"/>
                <a:endParaRPr lang="en-US" sz="18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which gives </a:t>
                </a:r>
              </a:p>
              <a:p>
                <a:pPr algn="just"/>
                <a:endParaRPr lang="en-US" i="1" dirty="0">
                  <a:latin typeface="Times New Roman" panose="02020603050405020304" pitchFamily="18" charset="0"/>
                </a:endParaRPr>
              </a:p>
              <a:p>
                <a:pPr algn="just"/>
                <a14:m>
                  <m:oMath xmlns:m="http://schemas.openxmlformats.org/officeDocument/2006/math">
                    <m:nary>
                      <m:naryPr>
                        <m:limLoc m:val="subSup"/>
                        <m:ctrlPr>
                          <a:rPr lang="en-US" sz="1800" i="1">
                            <a:effectLst/>
                            <a:latin typeface="Cambria Math" panose="02040503050406030204" pitchFamily="18" charset="0"/>
                          </a:rPr>
                        </m:ctrlPr>
                      </m:naryPr>
                      <m:sub>
                        <m:sSub>
                          <m:sSubPr>
                            <m:ctrlPr>
                              <a:rPr lang="en-US" sz="1800" i="1">
                                <a:effectLst/>
                                <a:latin typeface="Cambria Math" panose="020405030504060302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𝐶</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b>
                        </m:sSub>
                      </m:sub>
                      <m:sup/>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m:t>
                        </m:r>
                        <m:sSub>
                          <m:sSubPr>
                            <m:ctrlPr>
                              <a:rPr lang="en-US" sz="1800" i="1">
                                <a:effectLst/>
                                <a:latin typeface="Cambria Math" panose="02040503050406030204" pitchFamily="18" charset="0"/>
                              </a:rPr>
                            </m:ctrlPr>
                          </m:sSub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𝐫</m:t>
                            </m:r>
                          </m:e>
                          <m:sub>
                            <m:r>
                              <a:rPr lang="en-US" sz="1800">
                                <a:effectLst/>
                                <a:latin typeface="Cambria Math" panose="02040503050406030204" pitchFamily="18" charset="0"/>
                                <a:ea typeface="Times New Roman" panose="02020603050405020304" pitchFamily="18" charset="0"/>
                                <a:cs typeface="Times New Roman" panose="02020603050405020304" pitchFamily="18" charset="0"/>
                              </a:rPr>
                              <m:t>3</m:t>
                            </m:r>
                          </m:sub>
                        </m:sSub>
                      </m:e>
                    </m:nary>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nary>
                      <m:naryPr>
                        <m:limLoc m:val="subSup"/>
                        <m:ctrlPr>
                          <a:rPr lang="en-US" sz="1800" i="1">
                            <a:effectLst/>
                            <a:latin typeface="Cambria Math" panose="020405030504060302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p>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(40</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−40)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𝑑𝑡</m:t>
                        </m:r>
                      </m:e>
                    </m:nary>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1800" i="1">
                            <a:effectLst/>
                            <a:latin typeface="Cambria Math" panose="02040503050406030204" pitchFamily="18" charset="0"/>
                          </a:rPr>
                        </m:ctrlPr>
                      </m:sSubSupPr>
                      <m:e>
                        <m:d>
                          <m:dPr>
                            <m:begChr m:val="["/>
                            <m:endChr m:val="]"/>
                            <m:ctrlPr>
                              <a:rPr lang="en-US" sz="1800" i="1">
                                <a:effectLst/>
                                <a:latin typeface="Cambria Math" panose="020405030504060302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20</m:t>
                            </m:r>
                            <m:sSup>
                              <m:sSupPr>
                                <m:ctrlPr>
                                  <a:rPr lang="en-US" sz="1800" i="1">
                                    <a:effectLst/>
                                    <a:latin typeface="Cambria Math" panose="020405030504060302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−40</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e>
                        </m:d>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p>
                    </m:sSub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=−20.</m:t>
                    </m:r>
                  </m:oMath>
                </a14:m>
                <a:r>
                  <a:rPr lang="en-US" sz="1800" dirty="0">
                    <a:effectLst/>
                    <a:latin typeface="Times New Roman" panose="02020603050405020304" pitchFamily="18" charset="0"/>
                    <a:ea typeface="Times New Roman" panose="02020603050405020304" pitchFamily="18" charset="0"/>
                  </a:rPr>
                  <a:t> </a:t>
                </a:r>
                <a:endParaRPr lang="en-US" dirty="0"/>
              </a:p>
            </p:txBody>
          </p:sp>
        </mc:Choice>
        <mc:Fallback xmlns="">
          <p:sp>
            <p:nvSpPr>
              <p:cNvPr id="11" name="TextBox 10">
                <a:extLst>
                  <a:ext uri="{FF2B5EF4-FFF2-40B4-BE49-F238E27FC236}">
                    <a16:creationId xmlns:a16="http://schemas.microsoft.com/office/drawing/2014/main" id="{01BA7E83-A33C-1B33-BBB2-62F62BF6D0C3}"/>
                  </a:ext>
                </a:extLst>
              </p:cNvPr>
              <p:cNvSpPr txBox="1">
                <a:spLocks noRot="1" noChangeAspect="1" noMove="1" noResize="1" noEditPoints="1" noAdjustHandles="1" noChangeArrowheads="1" noChangeShapeType="1" noTextEdit="1"/>
              </p:cNvSpPr>
              <p:nvPr/>
            </p:nvSpPr>
            <p:spPr>
              <a:xfrm>
                <a:off x="357692" y="1456416"/>
                <a:ext cx="5569772" cy="3019866"/>
              </a:xfrm>
              <a:prstGeom prst="rect">
                <a:avLst/>
              </a:prstGeom>
              <a:blipFill>
                <a:blip r:embed="rId6"/>
                <a:stretch>
                  <a:fillRect l="-7448" t="-1212" r="-986" b="-24444"/>
                </a:stretch>
              </a:blipFill>
            </p:spPr>
            <p:txBody>
              <a:bodyPr/>
              <a:lstStyle/>
              <a:p>
                <a:r>
                  <a:rPr lang="en-US">
                    <a:noFill/>
                  </a:rPr>
                  <a:t> </a:t>
                </a:r>
              </a:p>
            </p:txBody>
          </p:sp>
        </mc:Fallback>
      </mc:AlternateContent>
      <p:sp>
        <p:nvSpPr>
          <p:cNvPr id="12" name="Rectangle 11">
            <a:extLst>
              <a:ext uri="{FF2B5EF4-FFF2-40B4-BE49-F238E27FC236}">
                <a16:creationId xmlns:a16="http://schemas.microsoft.com/office/drawing/2014/main" id="{3B37D550-E19B-34C6-A1FB-58F6266001F0}"/>
              </a:ext>
            </a:extLst>
          </p:cNvPr>
          <p:cNvSpPr/>
          <p:nvPr/>
        </p:nvSpPr>
        <p:spPr>
          <a:xfrm>
            <a:off x="4668819" y="5013064"/>
            <a:ext cx="6185647" cy="146304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2596436A-F2D4-AFD8-F78E-4D06A4202C21}"/>
              </a:ext>
            </a:extLst>
          </p:cNvPr>
          <p:cNvCxnSpPr/>
          <p:nvPr/>
        </p:nvCxnSpPr>
        <p:spPr>
          <a:xfrm flipV="1">
            <a:off x="6981713" y="4476282"/>
            <a:ext cx="0" cy="536782"/>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5" name="Rectangle 14">
            <a:extLst>
              <a:ext uri="{FF2B5EF4-FFF2-40B4-BE49-F238E27FC236}">
                <a16:creationId xmlns:a16="http://schemas.microsoft.com/office/drawing/2014/main" id="{1AAA6B75-CB34-15AF-F726-CD7F3336822E}"/>
              </a:ext>
            </a:extLst>
          </p:cNvPr>
          <p:cNvSpPr/>
          <p:nvPr/>
        </p:nvSpPr>
        <p:spPr>
          <a:xfrm>
            <a:off x="8304904" y="1456416"/>
            <a:ext cx="3646842" cy="2276488"/>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id="{FE704713-A033-E2CF-5315-19E2305E0498}"/>
              </a:ext>
            </a:extLst>
          </p:cNvPr>
          <p:cNvCxnSpPr/>
          <p:nvPr/>
        </p:nvCxnSpPr>
        <p:spPr>
          <a:xfrm flipH="1">
            <a:off x="7541111" y="3281082"/>
            <a:ext cx="763793"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8" name="Rectangle 17">
            <a:extLst>
              <a:ext uri="{FF2B5EF4-FFF2-40B4-BE49-F238E27FC236}">
                <a16:creationId xmlns:a16="http://schemas.microsoft.com/office/drawing/2014/main" id="{CBF2B1A1-480C-C774-2115-0640D03592FB}"/>
              </a:ext>
            </a:extLst>
          </p:cNvPr>
          <p:cNvSpPr/>
          <p:nvPr/>
        </p:nvSpPr>
        <p:spPr>
          <a:xfrm>
            <a:off x="357692" y="1456416"/>
            <a:ext cx="5569772" cy="3019866"/>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a:extLst>
              <a:ext uri="{FF2B5EF4-FFF2-40B4-BE49-F238E27FC236}">
                <a16:creationId xmlns:a16="http://schemas.microsoft.com/office/drawing/2014/main" id="{BD272272-FF41-792D-45C6-F9878AE29F21}"/>
              </a:ext>
            </a:extLst>
          </p:cNvPr>
          <p:cNvCxnSpPr>
            <a:cxnSpLocks/>
            <a:stCxn id="18" idx="3"/>
          </p:cNvCxnSpPr>
          <p:nvPr/>
        </p:nvCxnSpPr>
        <p:spPr>
          <a:xfrm>
            <a:off x="5927464" y="2966349"/>
            <a:ext cx="717176" cy="3227"/>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C920E197-C2FD-18D0-5073-2C46895FAE23}"/>
                  </a:ext>
                </a:extLst>
              </p:cNvPr>
              <p:cNvSpPr txBox="1"/>
              <p:nvPr/>
            </p:nvSpPr>
            <p:spPr>
              <a:xfrm>
                <a:off x="548640" y="5088726"/>
                <a:ext cx="3582296" cy="1293687"/>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Thus, the line integral is the sum,</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nary>
                        <m:naryPr>
                          <m:limLoc m:val="subSup"/>
                          <m:ctrlPr>
                            <a:rPr lang="en-US" sz="1800" i="1" smtClean="0">
                              <a:effectLst/>
                              <a:latin typeface="Cambria Math" panose="020405030504060302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𝐶</m:t>
                          </m:r>
                        </m:sub>
                        <m:sup/>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m:t>
                          </m:r>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𝐫</m:t>
                          </m:r>
                        </m:e>
                      </m:nary>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=0+32−20=12</m:t>
                      </m:r>
                    </m:oMath>
                  </m:oMathPara>
                </a14:m>
                <a:endParaRPr lang="en-US" dirty="0">
                  <a:latin typeface="Times New Roman" panose="02020603050405020304" pitchFamily="18" charset="0"/>
                  <a:cs typeface="Times New Roman" panose="02020603050405020304" pitchFamily="18" charset="0"/>
                </a:endParaRPr>
              </a:p>
            </p:txBody>
          </p:sp>
        </mc:Choice>
        <mc:Fallback xmlns="">
          <p:sp>
            <p:nvSpPr>
              <p:cNvPr id="24" name="TextBox 23">
                <a:extLst>
                  <a:ext uri="{FF2B5EF4-FFF2-40B4-BE49-F238E27FC236}">
                    <a16:creationId xmlns:a16="http://schemas.microsoft.com/office/drawing/2014/main" id="{C920E197-C2FD-18D0-5073-2C46895FAE23}"/>
                  </a:ext>
                </a:extLst>
              </p:cNvPr>
              <p:cNvSpPr txBox="1">
                <a:spLocks noRot="1" noChangeAspect="1" noMove="1" noResize="1" noEditPoints="1" noAdjustHandles="1" noChangeArrowheads="1" noChangeShapeType="1" noTextEdit="1"/>
              </p:cNvSpPr>
              <p:nvPr/>
            </p:nvSpPr>
            <p:spPr>
              <a:xfrm>
                <a:off x="548640" y="5088726"/>
                <a:ext cx="3582296" cy="1293687"/>
              </a:xfrm>
              <a:prstGeom prst="rect">
                <a:avLst/>
              </a:prstGeom>
              <a:blipFill>
                <a:blip r:embed="rId7"/>
                <a:stretch>
                  <a:fillRect l="-1361" t="-2830"/>
                </a:stretch>
              </a:blipFill>
            </p:spPr>
            <p:txBody>
              <a:bodyPr/>
              <a:lstStyle/>
              <a:p>
                <a:r>
                  <a:rPr lang="en-US">
                    <a:noFill/>
                  </a:rPr>
                  <a:t> </a:t>
                </a:r>
              </a:p>
            </p:txBody>
          </p:sp>
        </mc:Fallback>
      </mc:AlternateContent>
      <p:sp>
        <p:nvSpPr>
          <p:cNvPr id="25" name="Rectangle 24">
            <a:extLst>
              <a:ext uri="{FF2B5EF4-FFF2-40B4-BE49-F238E27FC236}">
                <a16:creationId xmlns:a16="http://schemas.microsoft.com/office/drawing/2014/main" id="{0ECE29B5-ABDC-9321-69FF-20591F3FEEE9}"/>
              </a:ext>
            </a:extLst>
          </p:cNvPr>
          <p:cNvSpPr/>
          <p:nvPr/>
        </p:nvSpPr>
        <p:spPr>
          <a:xfrm>
            <a:off x="357692" y="5013064"/>
            <a:ext cx="3665668" cy="1463040"/>
          </a:xfrm>
          <a:prstGeom prst="rect">
            <a:avLst/>
          </a:prstGeom>
          <a:noFill/>
          <a:ln>
            <a:solidFill>
              <a:schemeClr val="tx2">
                <a:lumMod val="50000"/>
                <a:lumOff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7802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
                                            <p:txEl>
                                              <p:pRg st="0" end="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
                                            <p:txEl>
                                              <p:pRg st="4" end="4"/>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
                                            <p:txEl>
                                              <p:pRg st="6" end="6"/>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1">
                                            <p:txEl>
                                              <p:pRg st="8" end="8"/>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4">
                                            <p:txEl>
                                              <p:pRg st="0" end="0"/>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4">
                                            <p:txEl>
                                              <p:pRg st="2" end="2"/>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18" grpId="0" animBg="1"/>
      <p:bldP spid="2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83</TotalTime>
  <Words>1754</Words>
  <Application>Microsoft Office PowerPoint</Application>
  <PresentationFormat>Widescreen</PresentationFormat>
  <Paragraphs>205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Aptos Display</vt:lpstr>
      <vt:lpstr>Arial</vt:lpstr>
      <vt:lpstr>Cambria Math</vt:lpstr>
      <vt:lpstr>Times New Roman</vt:lpstr>
      <vt:lpstr>Office Theme</vt:lpstr>
      <vt:lpstr>Green’s Theorem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Beth Cousland</dc:creator>
  <cp:lastModifiedBy>Beth Cousland</cp:lastModifiedBy>
  <cp:revision>1</cp:revision>
  <dcterms:created xsi:type="dcterms:W3CDTF">2024-11-10T23:13:30Z</dcterms:created>
  <dcterms:modified xsi:type="dcterms:W3CDTF">2024-11-11T16:59:36Z</dcterms:modified>
</cp:coreProperties>
</file>