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EA0301-442F-4BAB-9204-3BDE9947B3CA}" v="1547" dt="2024-11-15T16:16:35.9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94660"/>
  </p:normalViewPr>
  <p:slideViewPr>
    <p:cSldViewPr snapToGrid="0">
      <p:cViewPr varScale="1">
        <p:scale>
          <a:sx n="89" d="100"/>
          <a:sy n="89" d="100"/>
        </p:scale>
        <p:origin x="38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Cousland" userId="0add9dda42c7579b" providerId="LiveId" clId="{26EA0301-442F-4BAB-9204-3BDE9947B3CA}"/>
    <pc:docChg chg="undo redo custSel addSld modSld">
      <pc:chgData name="Beth Cousland" userId="0add9dda42c7579b" providerId="LiveId" clId="{26EA0301-442F-4BAB-9204-3BDE9947B3CA}" dt="2024-11-15T16:16:35.927" v="2881" actId="20577"/>
      <pc:docMkLst>
        <pc:docMk/>
      </pc:docMkLst>
      <pc:sldChg chg="addSp delSp modSp new mod modAnim">
        <pc:chgData name="Beth Cousland" userId="0add9dda42c7579b" providerId="LiveId" clId="{26EA0301-442F-4BAB-9204-3BDE9947B3CA}" dt="2024-11-09T02:33:57.123" v="1051"/>
        <pc:sldMkLst>
          <pc:docMk/>
          <pc:sldMk cId="739564425" sldId="257"/>
        </pc:sldMkLst>
        <pc:spChg chg="add mod">
          <ac:chgData name="Beth Cousland" userId="0add9dda42c7579b" providerId="LiveId" clId="{26EA0301-442F-4BAB-9204-3BDE9947B3CA}" dt="2024-11-09T02:33:45.317" v="1050" actId="255"/>
          <ac:spMkLst>
            <pc:docMk/>
            <pc:sldMk cId="739564425" sldId="257"/>
            <ac:spMk id="3" creationId="{7D1C3D17-10A6-E001-94D0-0D76CC1340C3}"/>
          </ac:spMkLst>
        </pc:spChg>
        <pc:spChg chg="add del mod">
          <ac:chgData name="Beth Cousland" userId="0add9dda42c7579b" providerId="LiveId" clId="{26EA0301-442F-4BAB-9204-3BDE9947B3CA}" dt="2024-11-09T02:08:07.257" v="219"/>
          <ac:spMkLst>
            <pc:docMk/>
            <pc:sldMk cId="739564425" sldId="257"/>
            <ac:spMk id="5" creationId="{16827828-643B-2976-EC45-51BD37050DB3}"/>
          </ac:spMkLst>
        </pc:spChg>
      </pc:sldChg>
      <pc:sldChg chg="addSp delSp modSp new mod modAnim">
        <pc:chgData name="Beth Cousland" userId="0add9dda42c7579b" providerId="LiveId" clId="{26EA0301-442F-4BAB-9204-3BDE9947B3CA}" dt="2024-11-09T02:34:29.219" v="1059"/>
        <pc:sldMkLst>
          <pc:docMk/>
          <pc:sldMk cId="2072364683" sldId="258"/>
        </pc:sldMkLst>
        <pc:spChg chg="add del">
          <ac:chgData name="Beth Cousland" userId="0add9dda42c7579b" providerId="LiveId" clId="{26EA0301-442F-4BAB-9204-3BDE9947B3CA}" dt="2024-11-09T02:08:01.228" v="216" actId="22"/>
          <ac:spMkLst>
            <pc:docMk/>
            <pc:sldMk cId="2072364683" sldId="258"/>
            <ac:spMk id="3" creationId="{5D47094C-DA34-4400-7825-2EB39D55557E}"/>
          </ac:spMkLst>
        </pc:spChg>
        <pc:spChg chg="add mod">
          <ac:chgData name="Beth Cousland" userId="0add9dda42c7579b" providerId="LiveId" clId="{26EA0301-442F-4BAB-9204-3BDE9947B3CA}" dt="2024-11-09T02:10:45.649" v="408" actId="114"/>
          <ac:spMkLst>
            <pc:docMk/>
            <pc:sldMk cId="2072364683" sldId="258"/>
            <ac:spMk id="5" creationId="{563F9EA2-BF6A-9789-7369-8C5E350F9707}"/>
          </ac:spMkLst>
        </pc:spChg>
      </pc:sldChg>
      <pc:sldChg chg="addSp modSp new mod modAnim">
        <pc:chgData name="Beth Cousland" userId="0add9dda42c7579b" providerId="LiveId" clId="{26EA0301-442F-4BAB-9204-3BDE9947B3CA}" dt="2024-11-09T02:34:45.373" v="1063"/>
        <pc:sldMkLst>
          <pc:docMk/>
          <pc:sldMk cId="1083083591" sldId="259"/>
        </pc:sldMkLst>
        <pc:spChg chg="add mod">
          <ac:chgData name="Beth Cousland" userId="0add9dda42c7579b" providerId="LiveId" clId="{26EA0301-442F-4BAB-9204-3BDE9947B3CA}" dt="2024-11-09T02:12:05.940" v="432" actId="122"/>
          <ac:spMkLst>
            <pc:docMk/>
            <pc:sldMk cId="1083083591" sldId="259"/>
            <ac:spMk id="3" creationId="{C2C283A7-8E4D-141A-3EC1-C35506398849}"/>
          </ac:spMkLst>
        </pc:spChg>
      </pc:sldChg>
      <pc:sldChg chg="addSp modSp new mod modAnim">
        <pc:chgData name="Beth Cousland" userId="0add9dda42c7579b" providerId="LiveId" clId="{26EA0301-442F-4BAB-9204-3BDE9947B3CA}" dt="2024-11-09T02:35:19.215" v="1071"/>
        <pc:sldMkLst>
          <pc:docMk/>
          <pc:sldMk cId="3032123939" sldId="260"/>
        </pc:sldMkLst>
        <pc:spChg chg="add mod">
          <ac:chgData name="Beth Cousland" userId="0add9dda42c7579b" providerId="LiveId" clId="{26EA0301-442F-4BAB-9204-3BDE9947B3CA}" dt="2024-11-09T02:15:11.962" v="604" actId="20577"/>
          <ac:spMkLst>
            <pc:docMk/>
            <pc:sldMk cId="3032123939" sldId="260"/>
            <ac:spMk id="3" creationId="{52673E00-99C9-4522-E02C-83CBAB1DFF57}"/>
          </ac:spMkLst>
        </pc:spChg>
      </pc:sldChg>
      <pc:sldChg chg="addSp modSp new mod modAnim">
        <pc:chgData name="Beth Cousland" userId="0add9dda42c7579b" providerId="LiveId" clId="{26EA0301-442F-4BAB-9204-3BDE9947B3CA}" dt="2024-11-09T02:36:13.844" v="1084"/>
        <pc:sldMkLst>
          <pc:docMk/>
          <pc:sldMk cId="2563844756" sldId="261"/>
        </pc:sldMkLst>
        <pc:spChg chg="add mod">
          <ac:chgData name="Beth Cousland" userId="0add9dda42c7579b" providerId="LiveId" clId="{26EA0301-442F-4BAB-9204-3BDE9947B3CA}" dt="2024-11-09T02:16:53.021" v="649" actId="122"/>
          <ac:spMkLst>
            <pc:docMk/>
            <pc:sldMk cId="2563844756" sldId="261"/>
            <ac:spMk id="3" creationId="{B85600DD-DADE-1A58-B358-B71E6182C7A1}"/>
          </ac:spMkLst>
        </pc:spChg>
        <pc:spChg chg="add mod">
          <ac:chgData name="Beth Cousland" userId="0add9dda42c7579b" providerId="LiveId" clId="{26EA0301-442F-4BAB-9204-3BDE9947B3CA}" dt="2024-11-09T02:18:54.268" v="697" actId="20577"/>
          <ac:spMkLst>
            <pc:docMk/>
            <pc:sldMk cId="2563844756" sldId="261"/>
            <ac:spMk id="5" creationId="{A30F62AD-7584-5EDD-84C6-C4D61F55E902}"/>
          </ac:spMkLst>
        </pc:spChg>
        <pc:cxnChg chg="add">
          <ac:chgData name="Beth Cousland" userId="0add9dda42c7579b" providerId="LiveId" clId="{26EA0301-442F-4BAB-9204-3BDE9947B3CA}" dt="2024-11-09T02:18:35.144" v="693" actId="11529"/>
          <ac:cxnSpMkLst>
            <pc:docMk/>
            <pc:sldMk cId="2563844756" sldId="261"/>
            <ac:cxnSpMk id="7" creationId="{EE49258A-04B6-ABB2-9C1F-9494CE3FD681}"/>
          </ac:cxnSpMkLst>
        </pc:cxnChg>
      </pc:sldChg>
      <pc:sldChg chg="addSp modSp new mod modAnim">
        <pc:chgData name="Beth Cousland" userId="0add9dda42c7579b" providerId="LiveId" clId="{26EA0301-442F-4BAB-9204-3BDE9947B3CA}" dt="2024-11-09T02:36:50.981" v="1091"/>
        <pc:sldMkLst>
          <pc:docMk/>
          <pc:sldMk cId="777397454" sldId="262"/>
        </pc:sldMkLst>
        <pc:spChg chg="add mod">
          <ac:chgData name="Beth Cousland" userId="0add9dda42c7579b" providerId="LiveId" clId="{26EA0301-442F-4BAB-9204-3BDE9947B3CA}" dt="2024-11-09T02:36:35.801" v="1088" actId="113"/>
          <ac:spMkLst>
            <pc:docMk/>
            <pc:sldMk cId="777397454" sldId="262"/>
            <ac:spMk id="3" creationId="{97AFE1D4-82D6-EBCA-1627-45F039E8C353}"/>
          </ac:spMkLst>
        </pc:spChg>
      </pc:sldChg>
      <pc:sldChg chg="addSp delSp modSp new mod modAnim">
        <pc:chgData name="Beth Cousland" userId="0add9dda42c7579b" providerId="LiveId" clId="{26EA0301-442F-4BAB-9204-3BDE9947B3CA}" dt="2024-11-11T03:54:32.603" v="2874" actId="207"/>
        <pc:sldMkLst>
          <pc:docMk/>
          <pc:sldMk cId="910253496" sldId="263"/>
        </pc:sldMkLst>
        <pc:spChg chg="add mod">
          <ac:chgData name="Beth Cousland" userId="0add9dda42c7579b" providerId="LiveId" clId="{26EA0301-442F-4BAB-9204-3BDE9947B3CA}" dt="2024-11-10T21:04:58.760" v="2519" actId="404"/>
          <ac:spMkLst>
            <pc:docMk/>
            <pc:sldMk cId="910253496" sldId="263"/>
            <ac:spMk id="2" creationId="{020459D7-9FB5-6628-998F-13A6F968531B}"/>
          </ac:spMkLst>
        </pc:spChg>
        <pc:spChg chg="add mod">
          <ac:chgData name="Beth Cousland" userId="0add9dda42c7579b" providerId="LiveId" clId="{26EA0301-442F-4BAB-9204-3BDE9947B3CA}" dt="2024-11-09T02:37:03.143" v="1097" actId="20577"/>
          <ac:spMkLst>
            <pc:docMk/>
            <pc:sldMk cId="910253496" sldId="263"/>
            <ac:spMk id="3" creationId="{45A8C09B-A9A2-68CE-D738-E91FA5E03A84}"/>
          </ac:spMkLst>
        </pc:spChg>
        <pc:spChg chg="add del">
          <ac:chgData name="Beth Cousland" userId="0add9dda42c7579b" providerId="LiveId" clId="{26EA0301-442F-4BAB-9204-3BDE9947B3CA}" dt="2024-11-10T21:05:27.107" v="2521" actId="11529"/>
          <ac:spMkLst>
            <pc:docMk/>
            <pc:sldMk cId="910253496" sldId="263"/>
            <ac:spMk id="4" creationId="{32579F28-4934-4995-B2DC-70EAC184A4BD}"/>
          </ac:spMkLst>
        </pc:spChg>
        <pc:spChg chg="add del">
          <ac:chgData name="Beth Cousland" userId="0add9dda42c7579b" providerId="LiveId" clId="{26EA0301-442F-4BAB-9204-3BDE9947B3CA}" dt="2024-11-10T21:05:43.334" v="2523" actId="11529"/>
          <ac:spMkLst>
            <pc:docMk/>
            <pc:sldMk cId="910253496" sldId="263"/>
            <ac:spMk id="5" creationId="{971A0BE8-5A99-5A7B-0276-1147A1A66D3D}"/>
          </ac:spMkLst>
        </pc:spChg>
        <pc:spChg chg="add mod">
          <ac:chgData name="Beth Cousland" userId="0add9dda42c7579b" providerId="LiveId" clId="{26EA0301-442F-4BAB-9204-3BDE9947B3CA}" dt="2024-11-11T03:54:32.603" v="2874" actId="207"/>
          <ac:spMkLst>
            <pc:docMk/>
            <pc:sldMk cId="910253496" sldId="263"/>
            <ac:spMk id="6" creationId="{AFFB9321-0EC9-D202-CE09-47F57A25F858}"/>
          </ac:spMkLst>
        </pc:spChg>
        <pc:spChg chg="add">
          <ac:chgData name="Beth Cousland" userId="0add9dda42c7579b" providerId="LiveId" clId="{26EA0301-442F-4BAB-9204-3BDE9947B3CA}" dt="2024-11-10T21:06:09.816" v="2525" actId="11529"/>
          <ac:spMkLst>
            <pc:docMk/>
            <pc:sldMk cId="910253496" sldId="263"/>
            <ac:spMk id="7" creationId="{05C7C513-E38D-51DD-E027-F6DFCB4C84BD}"/>
          </ac:spMkLst>
        </pc:spChg>
      </pc:sldChg>
      <pc:sldChg chg="addSp modSp new mod modAnim">
        <pc:chgData name="Beth Cousland" userId="0add9dda42c7579b" providerId="LiveId" clId="{26EA0301-442F-4BAB-9204-3BDE9947B3CA}" dt="2024-11-10T21:15:47.301" v="2872"/>
        <pc:sldMkLst>
          <pc:docMk/>
          <pc:sldMk cId="2571243325" sldId="264"/>
        </pc:sldMkLst>
        <pc:spChg chg="add mod">
          <ac:chgData name="Beth Cousland" userId="0add9dda42c7579b" providerId="LiveId" clId="{26EA0301-442F-4BAB-9204-3BDE9947B3CA}" dt="2024-11-10T21:02:26.718" v="2449" actId="14100"/>
          <ac:spMkLst>
            <pc:docMk/>
            <pc:sldMk cId="2571243325" sldId="264"/>
            <ac:spMk id="2" creationId="{C35E4536-30D8-509C-7584-45E6B9836A5F}"/>
          </ac:spMkLst>
        </pc:spChg>
        <pc:spChg chg="add mod">
          <ac:chgData name="Beth Cousland" userId="0add9dda42c7579b" providerId="LiveId" clId="{26EA0301-442F-4BAB-9204-3BDE9947B3CA}" dt="2024-11-09T02:25:13.562" v="854" actId="255"/>
          <ac:spMkLst>
            <pc:docMk/>
            <pc:sldMk cId="2571243325" sldId="264"/>
            <ac:spMk id="3" creationId="{9F3316C8-6133-B308-6554-381D1E60EE35}"/>
          </ac:spMkLst>
        </pc:spChg>
        <pc:cxnChg chg="add">
          <ac:chgData name="Beth Cousland" userId="0add9dda42c7579b" providerId="LiveId" clId="{26EA0301-442F-4BAB-9204-3BDE9947B3CA}" dt="2024-11-10T21:02:38.938" v="2450" actId="11529"/>
          <ac:cxnSpMkLst>
            <pc:docMk/>
            <pc:sldMk cId="2571243325" sldId="264"/>
            <ac:cxnSpMk id="5" creationId="{9316C664-35FC-10FD-1F21-D85C6E5F69BB}"/>
          </ac:cxnSpMkLst>
        </pc:cxnChg>
        <pc:cxnChg chg="add">
          <ac:chgData name="Beth Cousland" userId="0add9dda42c7579b" providerId="LiveId" clId="{26EA0301-442F-4BAB-9204-3BDE9947B3CA}" dt="2024-11-10T21:15:36.152" v="2869" actId="11529"/>
          <ac:cxnSpMkLst>
            <pc:docMk/>
            <pc:sldMk cId="2571243325" sldId="264"/>
            <ac:cxnSpMk id="7" creationId="{133B0D13-7B19-615E-8B70-B47778E984A3}"/>
          </ac:cxnSpMkLst>
        </pc:cxnChg>
      </pc:sldChg>
      <pc:sldChg chg="addSp modSp new mod modAnim">
        <pc:chgData name="Beth Cousland" userId="0add9dda42c7579b" providerId="LiveId" clId="{26EA0301-442F-4BAB-9204-3BDE9947B3CA}" dt="2024-11-10T21:09:20.855" v="2663"/>
        <pc:sldMkLst>
          <pc:docMk/>
          <pc:sldMk cId="3714503848" sldId="265"/>
        </pc:sldMkLst>
        <pc:spChg chg="add mod">
          <ac:chgData name="Beth Cousland" userId="0add9dda42c7579b" providerId="LiveId" clId="{26EA0301-442F-4BAB-9204-3BDE9947B3CA}" dt="2024-11-10T21:08:45.875" v="2659" actId="20577"/>
          <ac:spMkLst>
            <pc:docMk/>
            <pc:sldMk cId="3714503848" sldId="265"/>
            <ac:spMk id="2" creationId="{26C626E1-7889-A32E-EC92-F6786D40AF4D}"/>
          </ac:spMkLst>
        </pc:spChg>
        <pc:spChg chg="add mod">
          <ac:chgData name="Beth Cousland" userId="0add9dda42c7579b" providerId="LiveId" clId="{26EA0301-442F-4BAB-9204-3BDE9947B3CA}" dt="2024-11-09T02:27:24.212" v="903" actId="255"/>
          <ac:spMkLst>
            <pc:docMk/>
            <pc:sldMk cId="3714503848" sldId="265"/>
            <ac:spMk id="3" creationId="{F0A35F11-39A1-8E35-7D77-828F97456D03}"/>
          </ac:spMkLst>
        </pc:spChg>
        <pc:cxnChg chg="add">
          <ac:chgData name="Beth Cousland" userId="0add9dda42c7579b" providerId="LiveId" clId="{26EA0301-442F-4BAB-9204-3BDE9947B3CA}" dt="2024-11-10T21:09:05.953" v="2660" actId="11529"/>
          <ac:cxnSpMkLst>
            <pc:docMk/>
            <pc:sldMk cId="3714503848" sldId="265"/>
            <ac:cxnSpMk id="5" creationId="{7205FB42-B4AD-5347-EF18-E40D2CE609C6}"/>
          </ac:cxnSpMkLst>
        </pc:cxnChg>
      </pc:sldChg>
      <pc:sldChg chg="addSp modSp new mod modAnim">
        <pc:chgData name="Beth Cousland" userId="0add9dda42c7579b" providerId="LiveId" clId="{26EA0301-442F-4BAB-9204-3BDE9947B3CA}" dt="2024-11-15T16:16:35.927" v="2881" actId="20577"/>
        <pc:sldMkLst>
          <pc:docMk/>
          <pc:sldMk cId="431923063" sldId="266"/>
        </pc:sldMkLst>
        <pc:spChg chg="add mod">
          <ac:chgData name="Beth Cousland" userId="0add9dda42c7579b" providerId="LiveId" clId="{26EA0301-442F-4BAB-9204-3BDE9947B3CA}" dt="2024-11-09T02:32:04.369" v="1010" actId="14100"/>
          <ac:spMkLst>
            <pc:docMk/>
            <pc:sldMk cId="431923063" sldId="266"/>
            <ac:spMk id="3" creationId="{4A21F254-A492-E498-38DE-E9024A83534B}"/>
          </ac:spMkLst>
        </pc:spChg>
        <pc:spChg chg="add mod">
          <ac:chgData name="Beth Cousland" userId="0add9dda42c7579b" providerId="LiveId" clId="{26EA0301-442F-4BAB-9204-3BDE9947B3CA}" dt="2024-11-15T16:16:35.927" v="2881" actId="20577"/>
          <ac:spMkLst>
            <pc:docMk/>
            <pc:sldMk cId="431923063" sldId="266"/>
            <ac:spMk id="6" creationId="{CF07C8DA-AEEC-67C2-43DC-0E112185961D}"/>
          </ac:spMkLst>
        </pc:spChg>
        <pc:spChg chg="add mod">
          <ac:chgData name="Beth Cousland" userId="0add9dda42c7579b" providerId="LiveId" clId="{26EA0301-442F-4BAB-9204-3BDE9947B3CA}" dt="2024-11-09T02:33:06.565" v="1034" actId="1076"/>
          <ac:spMkLst>
            <pc:docMk/>
            <pc:sldMk cId="431923063" sldId="266"/>
            <ac:spMk id="8" creationId="{CDCC567E-D3F0-288F-A811-F04F5DA07C0B}"/>
          </ac:spMkLst>
        </pc:spChg>
        <pc:spChg chg="add mod">
          <ac:chgData name="Beth Cousland" userId="0add9dda42c7579b" providerId="LiveId" clId="{26EA0301-442F-4BAB-9204-3BDE9947B3CA}" dt="2024-11-09T02:33:25.480" v="1049" actId="113"/>
          <ac:spMkLst>
            <pc:docMk/>
            <pc:sldMk cId="431923063" sldId="266"/>
            <ac:spMk id="10" creationId="{6DF9866C-19A2-FE70-154A-FD1BCA013A45}"/>
          </ac:spMkLst>
        </pc:spChg>
        <pc:picChg chg="add mod">
          <ac:chgData name="Beth Cousland" userId="0add9dda42c7579b" providerId="LiveId" clId="{26EA0301-442F-4BAB-9204-3BDE9947B3CA}" dt="2024-11-09T02:32:07.380" v="1011" actId="1076"/>
          <ac:picMkLst>
            <pc:docMk/>
            <pc:sldMk cId="431923063" sldId="266"/>
            <ac:picMk id="4" creationId="{04790BCB-EFA5-23B7-B554-7DE44D75BE4F}"/>
          </ac:picMkLst>
        </pc:picChg>
      </pc:sldChg>
      <pc:sldChg chg="addSp modSp new mod modAnim">
        <pc:chgData name="Beth Cousland" userId="0add9dda42c7579b" providerId="LiveId" clId="{26EA0301-442F-4BAB-9204-3BDE9947B3CA}" dt="2024-11-10T21:10:31.660" v="2667" actId="6549"/>
        <pc:sldMkLst>
          <pc:docMk/>
          <pc:sldMk cId="3188058179" sldId="267"/>
        </pc:sldMkLst>
        <pc:spChg chg="add mod">
          <ac:chgData name="Beth Cousland" userId="0add9dda42c7579b" providerId="LiveId" clId="{26EA0301-442F-4BAB-9204-3BDE9947B3CA}" dt="2024-11-10T21:10:31.660" v="2667" actId="6549"/>
          <ac:spMkLst>
            <pc:docMk/>
            <pc:sldMk cId="3188058179" sldId="267"/>
            <ac:spMk id="2" creationId="{2AB198C9-CEE5-4704-64B7-E16B3B68129C}"/>
          </ac:spMkLst>
        </pc:spChg>
      </pc:sldChg>
      <pc:sldChg chg="addSp modSp new mod modAnim">
        <pc:chgData name="Beth Cousland" userId="0add9dda42c7579b" providerId="LiveId" clId="{26EA0301-442F-4BAB-9204-3BDE9947B3CA}" dt="2024-11-11T03:53:52.241" v="2873" actId="207"/>
        <pc:sldMkLst>
          <pc:docMk/>
          <pc:sldMk cId="1060148813" sldId="268"/>
        </pc:sldMkLst>
        <pc:spChg chg="add mod">
          <ac:chgData name="Beth Cousland" userId="0add9dda42c7579b" providerId="LiveId" clId="{26EA0301-442F-4BAB-9204-3BDE9947B3CA}" dt="2024-11-11T03:53:52.241" v="2873" actId="207"/>
          <ac:spMkLst>
            <pc:docMk/>
            <pc:sldMk cId="1060148813" sldId="268"/>
            <ac:spMk id="2" creationId="{98F91A47-55BE-09A2-058E-ABFED79CCCEC}"/>
          </ac:spMkLst>
        </pc:spChg>
        <pc:spChg chg="add mod">
          <ac:chgData name="Beth Cousland" userId="0add9dda42c7579b" providerId="LiveId" clId="{26EA0301-442F-4BAB-9204-3BDE9947B3CA}" dt="2024-11-10T21:14:07.612" v="2861" actId="14100"/>
          <ac:spMkLst>
            <pc:docMk/>
            <pc:sldMk cId="1060148813" sldId="268"/>
            <ac:spMk id="3" creationId="{737588D1-F634-E393-005A-19B6E1646E02}"/>
          </ac:spMkLst>
        </pc:spChg>
        <pc:spChg chg="add mod">
          <ac:chgData name="Beth Cousland" userId="0add9dda42c7579b" providerId="LiveId" clId="{26EA0301-442F-4BAB-9204-3BDE9947B3CA}" dt="2024-11-10T21:14:43.737" v="2865" actId="1582"/>
          <ac:spMkLst>
            <pc:docMk/>
            <pc:sldMk cId="1060148813" sldId="268"/>
            <ac:spMk id="4" creationId="{E4388DEC-837F-5FF2-CEFC-2775337A78E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316D5-4F4B-F9BE-ACF5-049126DAB6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FE30F2-BF9F-0C29-24CD-1E4277146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EEB14F-F638-D1CD-8BAD-38BEF73B718D}"/>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5" name="Footer Placeholder 4">
            <a:extLst>
              <a:ext uri="{FF2B5EF4-FFF2-40B4-BE49-F238E27FC236}">
                <a16:creationId xmlns:a16="http://schemas.microsoft.com/office/drawing/2014/main" id="{CF7794EB-8F21-571B-F4E9-3917FD4CA8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FA9320-B004-3007-B9AE-B9D5CD13BE27}"/>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2405492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F0D60-90A5-B548-CB34-5B147044FA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49E703-34ED-71C3-0BD1-8A5C6F7F8C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762D8C-B6A8-73EA-F2E7-01486135CDE9}"/>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5" name="Footer Placeholder 4">
            <a:extLst>
              <a:ext uri="{FF2B5EF4-FFF2-40B4-BE49-F238E27FC236}">
                <a16:creationId xmlns:a16="http://schemas.microsoft.com/office/drawing/2014/main" id="{70F84950-2877-35DA-B983-B82C5E752E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E14EFC-5CF8-F60C-6516-F1DE9E37C26D}"/>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20180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A91167-53DC-8CC0-0D23-CDE64198D3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EE0D5D-3B84-8E63-0192-1E40CA4883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8EB2F7-9BA8-0F94-EB07-E7B422722BAB}"/>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5" name="Footer Placeholder 4">
            <a:extLst>
              <a:ext uri="{FF2B5EF4-FFF2-40B4-BE49-F238E27FC236}">
                <a16:creationId xmlns:a16="http://schemas.microsoft.com/office/drawing/2014/main" id="{D645F723-A362-B4AD-BCDA-D3845CC81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94FBF3-23F6-8EE2-FB7B-BB4C206B566C}"/>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158874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72F23-D0B9-994B-2E4C-4EF3166FA8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BDB589-63B5-4685-04DA-6E5B2A5E0E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980EE4-85F0-A64D-58DD-E419DCF8F70C}"/>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5" name="Footer Placeholder 4">
            <a:extLst>
              <a:ext uri="{FF2B5EF4-FFF2-40B4-BE49-F238E27FC236}">
                <a16:creationId xmlns:a16="http://schemas.microsoft.com/office/drawing/2014/main" id="{43C8413C-2D50-B465-1AF7-A6015CDD65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B2356D-A4B5-E4F6-2706-AA5D69B94F01}"/>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925302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F493D-AE28-B25D-CF93-1BFEA5F43C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DA7DE9-539C-294C-1484-1F78665FDFC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F3EB41-A358-99F4-2433-29C6B4B974A4}"/>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5" name="Footer Placeholder 4">
            <a:extLst>
              <a:ext uri="{FF2B5EF4-FFF2-40B4-BE49-F238E27FC236}">
                <a16:creationId xmlns:a16="http://schemas.microsoft.com/office/drawing/2014/main" id="{A68F02A8-688D-1D8F-3168-E9AF9888B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448FA2-5F53-418F-5DC4-20EA1B9996AA}"/>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2218154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ADF12-380A-346E-CCE6-AB77C30186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E984FA-38FF-94BA-908C-39E9C78D10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75F3C6-187C-2F02-C3BF-FD01357F63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BD227A-CAA3-CDD7-3342-4BD733DAF08D}"/>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6" name="Footer Placeholder 5">
            <a:extLst>
              <a:ext uri="{FF2B5EF4-FFF2-40B4-BE49-F238E27FC236}">
                <a16:creationId xmlns:a16="http://schemas.microsoft.com/office/drawing/2014/main" id="{D7E61726-3101-0649-A013-28A901107D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4C3BA8-B2FD-3C8E-4F52-1831C24BCEA6}"/>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1455552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7AE7-F4B4-8061-C9AF-4B0F01760A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2023EE-7C47-1763-B716-3DEA73603F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781C01-6850-E71F-A9A8-82DDEE53D9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F31318-6719-D3BE-FFBC-B7B819FFE8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A47F26-700C-FF6B-56ED-D87F218B6C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2DC421-569E-B723-B3B5-5BA07E02538E}"/>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8" name="Footer Placeholder 7">
            <a:extLst>
              <a:ext uri="{FF2B5EF4-FFF2-40B4-BE49-F238E27FC236}">
                <a16:creationId xmlns:a16="http://schemas.microsoft.com/office/drawing/2014/main" id="{FAEEBB84-4B8F-5DC4-BE88-081368A830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456F0E-A0F2-D8C9-E91B-1A84E006F736}"/>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635627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701F4-7298-4D4D-4A7C-83F5AB5272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CFF5E6-930C-6977-660E-7C048730B117}"/>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4" name="Footer Placeholder 3">
            <a:extLst>
              <a:ext uri="{FF2B5EF4-FFF2-40B4-BE49-F238E27FC236}">
                <a16:creationId xmlns:a16="http://schemas.microsoft.com/office/drawing/2014/main" id="{B8165C62-72C2-5ED1-5F4C-1263AA8B45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4B630A9-0367-B848-CC1B-54515B13BAE5}"/>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390023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28C092-54C7-9616-042A-20D5A7280EB3}"/>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3" name="Footer Placeholder 2">
            <a:extLst>
              <a:ext uri="{FF2B5EF4-FFF2-40B4-BE49-F238E27FC236}">
                <a16:creationId xmlns:a16="http://schemas.microsoft.com/office/drawing/2014/main" id="{28A63069-CDDB-0297-0FCA-77EFCF1D0F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847B86-7E1F-24DD-C2CC-22A065961767}"/>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333341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BCC46-1747-5F23-6521-46B87AD556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86ECF2-D797-6069-4475-E46E11D2F9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675262-43D8-D398-B969-3606B0D0E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F9C074-E0B1-D284-7BED-D959FDEA00BF}"/>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6" name="Footer Placeholder 5">
            <a:extLst>
              <a:ext uri="{FF2B5EF4-FFF2-40B4-BE49-F238E27FC236}">
                <a16:creationId xmlns:a16="http://schemas.microsoft.com/office/drawing/2014/main" id="{593EFA9F-E5AE-B3C7-74ED-FDE1E906AE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2DA13A-9574-8068-8FF3-37CEF56C1A52}"/>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3564892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6FD93-D9C4-077F-806A-09665EB2D9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004412-25F5-88BA-9AFA-6408EFB8A1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1E37B8-FB38-F1D6-0B67-6183D4F09D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D846AE-ED2B-495B-9786-F7A021BBACC5}"/>
              </a:ext>
            </a:extLst>
          </p:cNvPr>
          <p:cNvSpPr>
            <a:spLocks noGrp="1"/>
          </p:cNvSpPr>
          <p:nvPr>
            <p:ph type="dt" sz="half" idx="10"/>
          </p:nvPr>
        </p:nvSpPr>
        <p:spPr/>
        <p:txBody>
          <a:bodyPr/>
          <a:lstStyle/>
          <a:p>
            <a:fld id="{CEDE6DE6-B7FE-4401-AB5E-32759C51EBFD}" type="datetimeFigureOut">
              <a:rPr lang="en-US" smtClean="0"/>
              <a:t>11/15/2024</a:t>
            </a:fld>
            <a:endParaRPr lang="en-US"/>
          </a:p>
        </p:txBody>
      </p:sp>
      <p:sp>
        <p:nvSpPr>
          <p:cNvPr id="6" name="Footer Placeholder 5">
            <a:extLst>
              <a:ext uri="{FF2B5EF4-FFF2-40B4-BE49-F238E27FC236}">
                <a16:creationId xmlns:a16="http://schemas.microsoft.com/office/drawing/2014/main" id="{FF67A77E-A81F-BC43-92E3-3E79F19719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02C1A9-B9D9-8EDC-B643-8B577F38A54A}"/>
              </a:ext>
            </a:extLst>
          </p:cNvPr>
          <p:cNvSpPr>
            <a:spLocks noGrp="1"/>
          </p:cNvSpPr>
          <p:nvPr>
            <p:ph type="sldNum" sz="quarter" idx="12"/>
          </p:nvPr>
        </p:nvSpPr>
        <p:spPr/>
        <p:txBody>
          <a:bodyPr/>
          <a:lstStyle/>
          <a:p>
            <a:fld id="{207E71F5-52B4-4B70-8D32-1C9EE6DE787E}" type="slidenum">
              <a:rPr lang="en-US" smtClean="0"/>
              <a:t>‹#›</a:t>
            </a:fld>
            <a:endParaRPr lang="en-US"/>
          </a:p>
        </p:txBody>
      </p:sp>
    </p:spTree>
    <p:extLst>
      <p:ext uri="{BB962C8B-B14F-4D97-AF65-F5344CB8AC3E}">
        <p14:creationId xmlns:p14="http://schemas.microsoft.com/office/powerpoint/2010/main" val="2980970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36000E-C33F-24B1-C096-445747F73A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E1E0B7-E65D-D632-2BB4-76EF8F4BB6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0E10C3-90C0-7A78-70C2-CC3984B5CD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EDE6DE6-B7FE-4401-AB5E-32759C51EBFD}" type="datetimeFigureOut">
              <a:rPr lang="en-US" smtClean="0"/>
              <a:t>11/15/2024</a:t>
            </a:fld>
            <a:endParaRPr lang="en-US"/>
          </a:p>
        </p:txBody>
      </p:sp>
      <p:sp>
        <p:nvSpPr>
          <p:cNvPr id="5" name="Footer Placeholder 4">
            <a:extLst>
              <a:ext uri="{FF2B5EF4-FFF2-40B4-BE49-F238E27FC236}">
                <a16:creationId xmlns:a16="http://schemas.microsoft.com/office/drawing/2014/main" id="{0291B07F-5660-6B44-3D0B-F22557E5A4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19638FF-AB99-F36B-049A-CFA4E374F9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07E71F5-52B4-4B70-8D32-1C9EE6DE787E}" type="slidenum">
              <a:rPr lang="en-US" smtClean="0"/>
              <a:t>‹#›</a:t>
            </a:fld>
            <a:endParaRPr lang="en-US"/>
          </a:p>
        </p:txBody>
      </p:sp>
    </p:spTree>
    <p:extLst>
      <p:ext uri="{BB962C8B-B14F-4D97-AF65-F5344CB8AC3E}">
        <p14:creationId xmlns:p14="http://schemas.microsoft.com/office/powerpoint/2010/main" val="1837664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7E676-77BD-C78E-A6D0-3E7F54BD8678}"/>
              </a:ext>
            </a:extLst>
          </p:cNvPr>
          <p:cNvSpPr>
            <a:spLocks noGrp="1"/>
          </p:cNvSpPr>
          <p:nvPr>
            <p:ph type="ctrTitle"/>
          </p:nvPr>
        </p:nvSpPr>
        <p:spPr/>
        <p:txBody>
          <a:bodyPr>
            <a:normAutofit fontScale="90000"/>
          </a:bodyPr>
          <a:lstStyle/>
          <a:p>
            <a:r>
              <a:rPr lang="en-US" dirty="0"/>
              <a:t>Conservative Vector Fields and the Fundamental Theorem of Line Integrals (FTLI)</a:t>
            </a:r>
          </a:p>
        </p:txBody>
      </p:sp>
      <p:sp>
        <p:nvSpPr>
          <p:cNvPr id="3" name="Subtitle 2">
            <a:extLst>
              <a:ext uri="{FF2B5EF4-FFF2-40B4-BE49-F238E27FC236}">
                <a16:creationId xmlns:a16="http://schemas.microsoft.com/office/drawing/2014/main" id="{F8D886BA-A20E-0BF3-C635-C1CA82F1C0A3}"/>
              </a:ext>
            </a:extLst>
          </p:cNvPr>
          <p:cNvSpPr>
            <a:spLocks noGrp="1"/>
          </p:cNvSpPr>
          <p:nvPr>
            <p:ph type="subTitle" idx="1"/>
          </p:nvPr>
        </p:nvSpPr>
        <p:spPr/>
        <p:txBody>
          <a:bodyPr/>
          <a:lstStyle/>
          <a:p>
            <a:r>
              <a:rPr lang="en-US" dirty="0"/>
              <a:t>Scott Surgent</a:t>
            </a:r>
          </a:p>
        </p:txBody>
      </p:sp>
    </p:spTree>
    <p:extLst>
      <p:ext uri="{BB962C8B-B14F-4D97-AF65-F5344CB8AC3E}">
        <p14:creationId xmlns:p14="http://schemas.microsoft.com/office/powerpoint/2010/main" val="331378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F3316C8-6133-B308-6554-381D1E60EE35}"/>
                  </a:ext>
                </a:extLst>
              </p:cNvPr>
              <p:cNvSpPr txBox="1"/>
              <p:nvPr/>
            </p:nvSpPr>
            <p:spPr>
              <a:xfrm>
                <a:off x="333487" y="86060"/>
                <a:ext cx="11715078" cy="6570132"/>
              </a:xfrm>
              <a:prstGeom prst="rect">
                <a:avLst/>
              </a:prstGeom>
              <a:noFill/>
            </p:spPr>
            <p:txBody>
              <a:bodyPr wrap="square">
                <a:spAutoFit/>
              </a:bodyPr>
              <a:lstStyle/>
              <a:p>
                <a:pPr marL="0" marR="0" algn="just">
                  <a:lnSpc>
                    <a:spcPct val="107000"/>
                  </a:lnSpc>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b="1" dirty="0">
                    <a:latin typeface="Times New Roman" panose="02020603050405020304" pitchFamily="18" charset="0"/>
                    <a:ea typeface="Times New Roman" panose="02020603050405020304" pitchFamily="18" charset="0"/>
                    <a:cs typeface="Times New Roman" panose="02020603050405020304" pitchFamily="18" charset="0"/>
                  </a:rPr>
                  <a:t>7</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Evaluate </a:t>
                </a:r>
                <a14:m>
                  <m:oMath xmlns:m="http://schemas.openxmlformats.org/officeDocument/2006/math">
                    <m:nary>
                      <m:naryPr>
                        <m:limLoc m:val="subSup"/>
                        <m:ctrlPr>
                          <a:rPr lang="en-US"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b="1" i="1">
                            <a:effectLst/>
                            <a:latin typeface="Cambria Math" panose="02040503050406030204" pitchFamily="18" charset="0"/>
                            <a:ea typeface="Calibri" panose="020F0502020204030204" pitchFamily="34" charset="0"/>
                            <a:cs typeface="Times New Roman" panose="02020603050405020304" pitchFamily="18" charset="0"/>
                          </a:rPr>
                          <m:t>𝐅</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𝑑</m:t>
                        </m:r>
                        <m:r>
                          <a:rPr lang="en-US" b="1" i="1">
                            <a:effectLst/>
                            <a:latin typeface="Cambria Math" panose="02040503050406030204" pitchFamily="18" charset="0"/>
                            <a:ea typeface="Calibri" panose="020F0502020204030204" pitchFamily="34" charset="0"/>
                            <a:cs typeface="Times New Roman" panose="02020603050405020304" pitchFamily="18" charset="0"/>
                          </a:rPr>
                          <m:t>𝐫</m:t>
                        </m:r>
                      </m:e>
                    </m:nary>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where </a:t>
                </a:r>
                <a14:m>
                  <m:oMath xmlns:m="http://schemas.openxmlformats.org/officeDocument/2006/math">
                    <m:r>
                      <a:rPr lang="en-US"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𝑦</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𝑥</m:t>
                        </m:r>
                        <m:r>
                          <a:rPr lang="en-US" i="1">
                            <a:effectLst/>
                            <a:latin typeface="Cambria Math" panose="02040503050406030204" pitchFamily="18" charset="0"/>
                            <a:ea typeface="Calibri" panose="020F0502020204030204" pitchFamily="34" charset="0"/>
                            <a:cs typeface="Times New Roman" panose="02020603050405020304" pitchFamily="18" charset="0"/>
                          </a:rPr>
                          <m:t>+2</m:t>
                        </m:r>
                        <m:r>
                          <a:rPr lang="en-US" i="1">
                            <a:effectLst/>
                            <a:latin typeface="Cambria Math" panose="02040503050406030204" pitchFamily="18" charset="0"/>
                            <a:ea typeface="Calibri" panose="020F0502020204030204" pitchFamily="34" charset="0"/>
                            <a:cs typeface="Times New Roman" panose="02020603050405020304" pitchFamily="18" charset="0"/>
                          </a:rPr>
                          <m:t>𝑦</m:t>
                        </m:r>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a sequence of line segments from (1,3) to (2,7) </a:t>
                </a: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to (–4,0) to (8,2).</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heck first to see if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conservative: </a:t>
                </a:r>
                <a14:m>
                  <m:oMath xmlns:m="http://schemas.openxmlformats.org/officeDocument/2006/math">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Since </a:t>
                </a:r>
                <a14:m>
                  <m:oMath xmlns:m="http://schemas.openxmlformats.org/officeDocument/2006/math">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then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conservative, and it is not necessary to parametrize the sequence of line segments.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Find potential function </a:t>
                </a:r>
                <a14:m>
                  <m:oMath xmlns:m="http://schemas.openxmlformats.org/officeDocument/2006/math">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evaluate it by using the FTLI. Note that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14:m>
                  <m:oMathPara xmlns:m="http://schemas.openxmlformats.org/officeDocument/2006/math">
                    <m:oMathParaPr>
                      <m:jc m:val="centerGroup"/>
                    </m:oMathParaPr>
                    <m:oMath xmlns:m="http://schemas.openxmlformats.org/officeDocument/2006/math">
                      <m:m>
                        <m:mPr>
                          <m:mcs>
                            <m:mc>
                              <m:mcPr>
                                <m:count m:val="3"/>
                                <m:mcJc m:val="center"/>
                              </m:mcPr>
                            </m:mc>
                          </m:mcs>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mPr>
                        <m:mr>
                          <m:e>
                            <m:nary>
                              <m:naryPr>
                                <m:limLoc m:val="undOvr"/>
                                <m:subHide m:val="on"/>
                                <m:supHide m:val="on"/>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𝑑𝑥</m:t>
                                </m:r>
                              </m:e>
                            </m:nary>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𝑥𝑦</m:t>
                            </m:r>
                          </m:e>
                          <m:e>
                            <m:r>
                              <m:rPr>
                                <m:sty m:val="p"/>
                              </m:rPr>
                              <a:rPr lang="en-US">
                                <a:effectLst/>
                                <a:latin typeface="Cambria Math" panose="02040503050406030204" pitchFamily="18" charset="0"/>
                                <a:ea typeface="Times New Roman" panose="02020603050405020304" pitchFamily="18" charset="0"/>
                                <a:cs typeface="Times New Roman" panose="02020603050405020304" pitchFamily="18" charset="0"/>
                              </a:rPr>
                              <m:t>and</m:t>
                            </m:r>
                          </m:e>
                          <m:e>
                            <m:nary>
                              <m:naryPr>
                                <m:limLoc m:val="undOvr"/>
                                <m:subHide m:val="on"/>
                                <m:supHide m:val="on"/>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𝑑𝑦</m:t>
                                </m:r>
                              </m:e>
                            </m:nary>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𝑥𝑦</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e>
                        </m:mr>
                      </m:m>
                    </m:oMath>
                  </m:oMathPara>
                </a14:m>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Thus, </a:t>
                </a:r>
                <a14:m>
                  <m:oMath xmlns:m="http://schemas.openxmlformats.org/officeDocument/2006/math">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𝑥𝑦</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the potential function (check it).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Therefore,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pPr>
                <a14:m>
                  <m:oMathPara xmlns:m="http://schemas.openxmlformats.org/officeDocument/2006/math">
                    <m:oMathParaPr>
                      <m:jc m:val="centerGroup"/>
                    </m:oMathParaPr>
                    <m:oMath xmlns:m="http://schemas.openxmlformats.org/officeDocument/2006/math">
                      <m:nary>
                        <m:naryPr>
                          <m:limLoc m:val="subSup"/>
                          <m:ctrlPr>
                            <a:rPr lang="en-US"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b="1" i="1">
                              <a:effectLst/>
                              <a:latin typeface="Cambria Math" panose="02040503050406030204" pitchFamily="18" charset="0"/>
                              <a:ea typeface="Calibri" panose="020F0502020204030204" pitchFamily="34" charset="0"/>
                              <a:cs typeface="Times New Roman" panose="02020603050405020304" pitchFamily="18" charset="0"/>
                            </a:rPr>
                            <m:t>𝐅</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𝑑</m:t>
                          </m:r>
                          <m:r>
                            <a:rPr lang="en-US" b="1" i="1">
                              <a:effectLst/>
                              <a:latin typeface="Cambria Math" panose="02040503050406030204" pitchFamily="18" charset="0"/>
                              <a:ea typeface="Calibri" panose="020F0502020204030204" pitchFamily="34" charset="0"/>
                              <a:cs typeface="Times New Roman" panose="02020603050405020304" pitchFamily="18" charset="0"/>
                            </a:rPr>
                            <m:t>𝐫</m:t>
                          </m:r>
                        </m:e>
                      </m:nary>
                      <m:r>
                        <m:rPr>
                          <m:aln/>
                        </m:rPr>
                        <a:rPr lang="en-US"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SupPr>
                        <m:e>
                          <m:d>
                            <m:dPr>
                              <m:begChr m:val="["/>
                              <m:endChr m:val="]"/>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𝑥𝑦</m:t>
                              </m:r>
                              <m:r>
                                <a:rPr lang="en-US"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i="1">
                                      <a:effectLst/>
                                      <a:latin typeface="Cambria Math" panose="02040503050406030204" pitchFamily="18" charset="0"/>
                                      <a:ea typeface="Calibri" panose="020F0502020204030204" pitchFamily="34" charset="0"/>
                                      <a:cs typeface="Times New Roman" panose="02020603050405020304" pitchFamily="18" charset="0"/>
                                    </a:rPr>
                                    <m:t>𝑦</m:t>
                                  </m:r>
                                </m:e>
                                <m:sup>
                                  <m:r>
                                    <a:rPr lang="en-US" i="1">
                                      <a:effectLst/>
                                      <a:latin typeface="Cambria Math" panose="02040503050406030204" pitchFamily="18" charset="0"/>
                                      <a:ea typeface="Calibri" panose="020F0502020204030204" pitchFamily="34" charset="0"/>
                                      <a:cs typeface="Times New Roman" panose="02020603050405020304" pitchFamily="18" charset="0"/>
                                    </a:rPr>
                                    <m:t>2</m:t>
                                  </m:r>
                                </m:sup>
                              </m:sSup>
                            </m:e>
                          </m:d>
                        </m:e>
                        <m:sub>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1,3</m:t>
                              </m:r>
                            </m:e>
                          </m:d>
                        </m:sub>
                        <m:sup>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8,2</m:t>
                              </m:r>
                            </m:e>
                          </m:d>
                        </m:sup>
                      </m:sSubSup>
                      <m:r>
                        <m:rPr>
                          <m:aln/>
                        </m:rPr>
                        <a:rPr lang="en-US"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8</m:t>
                              </m:r>
                            </m:e>
                          </m:d>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e>
                              </m:d>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sup>
                          </m:sSup>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e>
                          </m:d>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e>
                              </m:d>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sup>
                          </m:sSup>
                        </m:e>
                      </m:d>
                      <m:r>
                        <m:rPr>
                          <m:aln/>
                        </m:rP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20−12</m:t>
                      </m:r>
                      <m:r>
                        <m:rPr>
                          <m:aln/>
                        </m:rP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8.</m:t>
                      </m:r>
                    </m:oMath>
                  </m:oMathPara>
                </a14:m>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All of the intermediate points were ignored. We only needed the starting and ending point of the path.</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9F3316C8-6133-B308-6554-381D1E60EE35}"/>
                  </a:ext>
                </a:extLst>
              </p:cNvPr>
              <p:cNvSpPr txBox="1">
                <a:spLocks noRot="1" noChangeAspect="1" noMove="1" noResize="1" noEditPoints="1" noAdjustHandles="1" noChangeArrowheads="1" noChangeShapeType="1" noTextEdit="1"/>
              </p:cNvSpPr>
              <p:nvPr/>
            </p:nvSpPr>
            <p:spPr>
              <a:xfrm>
                <a:off x="333487" y="86060"/>
                <a:ext cx="11715078" cy="6570132"/>
              </a:xfrm>
              <a:prstGeom prst="rect">
                <a:avLst/>
              </a:prstGeom>
              <a:blipFill>
                <a:blip r:embed="rId2"/>
                <a:stretch>
                  <a:fillRect l="-469" t="-6865" b="-464"/>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C35E4536-30D8-509C-7584-45E6B9836A5F}"/>
              </a:ext>
            </a:extLst>
          </p:cNvPr>
          <p:cNvSpPr txBox="1"/>
          <p:nvPr/>
        </p:nvSpPr>
        <p:spPr>
          <a:xfrm>
            <a:off x="5056095" y="4399442"/>
            <a:ext cx="2614107" cy="523220"/>
          </a:xfrm>
          <a:prstGeom prst="rect">
            <a:avLst/>
          </a:prstGeom>
          <a:noFill/>
        </p:spPr>
        <p:txBody>
          <a:bodyPr wrap="square" rtlCol="0">
            <a:spAutoFit/>
          </a:bodyPr>
          <a:lstStyle/>
          <a:p>
            <a:r>
              <a:rPr lang="en-US" sz="1400" dirty="0">
                <a:solidFill>
                  <a:schemeClr val="tx2">
                    <a:lumMod val="50000"/>
                    <a:lumOff val="50000"/>
                  </a:schemeClr>
                </a:solidFill>
              </a:rPr>
              <a:t>Because F is conservative, we only need the endpoints!</a:t>
            </a:r>
          </a:p>
        </p:txBody>
      </p:sp>
      <p:cxnSp>
        <p:nvCxnSpPr>
          <p:cNvPr id="5" name="Straight Arrow Connector 4">
            <a:extLst>
              <a:ext uri="{FF2B5EF4-FFF2-40B4-BE49-F238E27FC236}">
                <a16:creationId xmlns:a16="http://schemas.microsoft.com/office/drawing/2014/main" id="{9316C664-35FC-10FD-1F21-D85C6E5F69BB}"/>
              </a:ext>
            </a:extLst>
          </p:cNvPr>
          <p:cNvCxnSpPr/>
          <p:nvPr/>
        </p:nvCxnSpPr>
        <p:spPr>
          <a:xfrm flipH="1">
            <a:off x="4701092" y="4922662"/>
            <a:ext cx="441063" cy="34858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133B0D13-7B19-615E-8B70-B47778E984A3}"/>
              </a:ext>
            </a:extLst>
          </p:cNvPr>
          <p:cNvCxnSpPr/>
          <p:nvPr/>
        </p:nvCxnSpPr>
        <p:spPr>
          <a:xfrm>
            <a:off x="2345167" y="4399442"/>
            <a:ext cx="1559859" cy="87180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124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0" end="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0A35F11-39A1-8E35-7D77-828F97456D03}"/>
                  </a:ext>
                </a:extLst>
              </p:cNvPr>
              <p:cNvSpPr txBox="1"/>
              <p:nvPr/>
            </p:nvSpPr>
            <p:spPr>
              <a:xfrm>
                <a:off x="408790" y="194709"/>
                <a:ext cx="11123407" cy="5485220"/>
              </a:xfrm>
              <a:prstGeom prst="rect">
                <a:avLst/>
              </a:prstGeom>
              <a:noFill/>
            </p:spPr>
            <p:txBody>
              <a:bodyPr wrap="square">
                <a:spAutoFit/>
              </a:bodyPr>
              <a:lstStyle/>
              <a:p>
                <a:pPr marL="0" marR="0" algn="just">
                  <a:lnSpc>
                    <a:spcPct val="107000"/>
                  </a:lnSpc>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Example 8:</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Evaluate </a:t>
                </a:r>
                <a14:m>
                  <m:oMath xmlns:m="http://schemas.openxmlformats.org/officeDocument/2006/math">
                    <m:nary>
                      <m:naryPr>
                        <m:limLoc m:val="subSup"/>
                        <m:ctrlPr>
                          <a:rPr lang="en-US"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b="1" i="1">
                            <a:effectLst/>
                            <a:latin typeface="Cambria Math" panose="02040503050406030204" pitchFamily="18" charset="0"/>
                            <a:ea typeface="Calibri" panose="020F0502020204030204" pitchFamily="34" charset="0"/>
                            <a:cs typeface="Times New Roman" panose="02020603050405020304" pitchFamily="18" charset="0"/>
                          </a:rPr>
                          <m:t>𝐅</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𝑑</m:t>
                        </m:r>
                        <m:r>
                          <a:rPr lang="en-US" b="1" i="1">
                            <a:effectLst/>
                            <a:latin typeface="Cambria Math" panose="02040503050406030204" pitchFamily="18" charset="0"/>
                            <a:ea typeface="Calibri" panose="020F0502020204030204" pitchFamily="34" charset="0"/>
                            <a:cs typeface="Times New Roman" panose="02020603050405020304" pitchFamily="18" charset="0"/>
                          </a:rPr>
                          <m:t>𝐫</m:t>
                        </m:r>
                      </m:e>
                    </m:nary>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where </a:t>
                </a:r>
                <a14:m>
                  <m:oMath xmlns:m="http://schemas.openxmlformats.org/officeDocument/2006/math">
                    <m:r>
                      <a:rPr lang="en-US"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2</m:t>
                        </m:r>
                        <m:r>
                          <a:rPr lang="en-US" i="1">
                            <a:effectLst/>
                            <a:latin typeface="Cambria Math" panose="02040503050406030204" pitchFamily="18" charset="0"/>
                            <a:ea typeface="Calibri" panose="020F0502020204030204" pitchFamily="34" charset="0"/>
                            <a:cs typeface="Times New Roman" panose="02020603050405020304" pitchFamily="18" charset="0"/>
                          </a:rPr>
                          <m:t>𝑥</m:t>
                        </m:r>
                        <m:r>
                          <a:rPr lang="en-US" i="1">
                            <a:effectLst/>
                            <a:latin typeface="Cambria Math" panose="02040503050406030204" pitchFamily="18" charset="0"/>
                            <a:ea typeface="Calibri" panose="020F0502020204030204" pitchFamily="34" charset="0"/>
                            <a:cs typeface="Times New Roman" panose="02020603050405020304" pitchFamily="18" charset="0"/>
                          </a:rPr>
                          <m:t>,3</m:t>
                        </m:r>
                        <m:sSup>
                          <m:s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i="1">
                                <a:effectLst/>
                                <a:latin typeface="Cambria Math" panose="02040503050406030204" pitchFamily="18" charset="0"/>
                                <a:ea typeface="Calibri" panose="020F0502020204030204" pitchFamily="34" charset="0"/>
                                <a:cs typeface="Times New Roman" panose="02020603050405020304" pitchFamily="18" charset="0"/>
                              </a:rPr>
                              <m:t>𝑦</m:t>
                            </m:r>
                          </m:e>
                          <m:sup>
                            <m:r>
                              <a:rPr lang="en-US" i="1">
                                <a:effectLst/>
                                <a:latin typeface="Cambria Math" panose="02040503050406030204" pitchFamily="18" charset="0"/>
                                <a:ea typeface="Calibri" panose="020F0502020204030204" pitchFamily="34" charset="0"/>
                                <a:cs typeface="Times New Roman" panose="02020603050405020304" pitchFamily="18" charset="0"/>
                              </a:rPr>
                              <m:t>2</m:t>
                            </m:r>
                          </m:sup>
                        </m:sSup>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given by </a:t>
                </a:r>
                <a14:m>
                  <m:oMath xmlns:m="http://schemas.openxmlformats.org/officeDocument/2006/math">
                    <m:r>
                      <a:rPr lang="en-US" b="1" i="1">
                        <a:effectLst/>
                        <a:latin typeface="Cambria Math" panose="02040503050406030204" pitchFamily="18" charset="0"/>
                        <a:ea typeface="Times New Roman" panose="02020603050405020304" pitchFamily="18" charset="0"/>
                        <a:cs typeface="Times New Roman" panose="02020603050405020304" pitchFamily="18" charset="0"/>
                      </a:rPr>
                      <m:t>𝐫</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i="1">
                            <a:effectLst/>
                            <a:latin typeface="Cambria Math" panose="02040503050406030204" pitchFamily="18" charset="0"/>
                            <a:ea typeface="Times New Roman" panose="02020603050405020304" pitchFamily="18" charset="0"/>
                            <a:cs typeface="Times New Roman" panose="02020603050405020304" pitchFamily="18" charset="0"/>
                          </a:rPr>
                          <m:t>,5</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for </a:t>
                </a:r>
                <a14:m>
                  <m:oMath xmlns:m="http://schemas.openxmlformats.org/officeDocument/2006/math">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Note that </a:t>
                </a:r>
                <a14:m>
                  <m:oMath xmlns:m="http://schemas.openxmlformats.org/officeDocument/2006/math">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=0</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that </a:t>
                </a:r>
                <a14:m>
                  <m:oMath xmlns:m="http://schemas.openxmlformats.org/officeDocument/2006/math">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=0</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Since </a:t>
                </a:r>
                <a14:m>
                  <m:oMath xmlns:m="http://schemas.openxmlformats.org/officeDocument/2006/math">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then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F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is conservative.</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Since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conservative, the actual path of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not relevant. We just need its two endpoints.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When </a:t>
                </a:r>
                <a14:m>
                  <m:oMath xmlns:m="http://schemas.openxmlformats.org/officeDocument/2006/math">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we have </a:t>
                </a:r>
                <a14:m>
                  <m:oMath xmlns:m="http://schemas.openxmlformats.org/officeDocument/2006/math">
                    <m:r>
                      <a:rPr lang="en-US" b="1" i="1">
                        <a:effectLst/>
                        <a:latin typeface="Cambria Math" panose="02040503050406030204" pitchFamily="18" charset="0"/>
                        <a:ea typeface="Times New Roman" panose="02020603050405020304" pitchFamily="18" charset="0"/>
                        <a:cs typeface="Times New Roman" panose="02020603050405020304" pitchFamily="18" charset="0"/>
                      </a:rPr>
                      <m:t>𝐫</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e>
                            </m:d>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i="1">
                            <a:effectLst/>
                            <a:latin typeface="Cambria Math" panose="02040503050406030204" pitchFamily="18" charset="0"/>
                            <a:ea typeface="Times New Roman" panose="02020603050405020304" pitchFamily="18" charset="0"/>
                            <a:cs typeface="Times New Roman" panose="02020603050405020304" pitchFamily="18" charset="0"/>
                          </a:rPr>
                          <m:t>,5(−1)</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1,−5</m:t>
                        </m:r>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when </a:t>
                </a:r>
                <a14:m>
                  <m:oMath xmlns:m="http://schemas.openxmlformats.org/officeDocument/2006/math">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we have </a:t>
                </a:r>
                <a14:m>
                  <m:oMath xmlns:m="http://schemas.openxmlformats.org/officeDocument/2006/math">
                    <m:r>
                      <a:rPr lang="en-US" b="1" i="1">
                        <a:effectLst/>
                        <a:latin typeface="Cambria Math" panose="02040503050406030204" pitchFamily="18" charset="0"/>
                        <a:ea typeface="Times New Roman" panose="02020603050405020304" pitchFamily="18" charset="0"/>
                        <a:cs typeface="Times New Roman" panose="02020603050405020304" pitchFamily="18" charset="0"/>
                      </a:rPr>
                      <m:t>𝐫</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e>
                            </m:d>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i="1">
                            <a:effectLst/>
                            <a:latin typeface="Cambria Math" panose="02040503050406030204" pitchFamily="18" charset="0"/>
                            <a:ea typeface="Times New Roman" panose="02020603050405020304" pitchFamily="18" charset="0"/>
                            <a:cs typeface="Times New Roman" panose="02020603050405020304" pitchFamily="18" charset="0"/>
                          </a:rPr>
                          <m:t>,5(3)</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9,15</m:t>
                        </m:r>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Note that </a:t>
                </a:r>
                <a14:m>
                  <m:oMath xmlns:m="http://schemas.openxmlformats.org/officeDocument/2006/math">
                    <m:d>
                      <m:dPr>
                        <m:begChr m:val="〈"/>
                        <m:endChr m:val="〉"/>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1,−5</m:t>
                        </m:r>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d>
                      <m:dPr>
                        <m:begChr m:val="〈"/>
                        <m:endChr m:val="〉"/>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9,15</m:t>
                        </m:r>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are vectors, but if their feet are placed at the origin, then their heads point to the ordered pairs (1, –5) and (9,15). In this way, the point as ordered pairs can be inferred from a vector.</a:t>
                </a:r>
              </a:p>
              <a:p>
                <a:pPr marL="0" marR="0" algn="just">
                  <a:lnSpc>
                    <a:spcPct val="107000"/>
                  </a:lnSpc>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potential function is </a:t>
                </a:r>
                <a14:m>
                  <m:oMath xmlns:m="http://schemas.openxmlformats.org/officeDocument/2006/math">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Therefore, we have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14:m>
                  <m:oMathPara xmlns:m="http://schemas.openxmlformats.org/officeDocument/2006/math">
                    <m:oMathParaPr>
                      <m:jc m:val="centerGroup"/>
                    </m:oMathParaPr>
                    <m:oMath xmlns:m="http://schemas.openxmlformats.org/officeDocument/2006/math">
                      <m:nary>
                        <m:naryPr>
                          <m:limLoc m:val="subSup"/>
                          <m:ctrlPr>
                            <a:rPr lang="en-US"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b="1" i="1">
                              <a:effectLst/>
                              <a:latin typeface="Cambria Math" panose="02040503050406030204" pitchFamily="18" charset="0"/>
                              <a:ea typeface="Calibri" panose="020F0502020204030204" pitchFamily="34" charset="0"/>
                              <a:cs typeface="Times New Roman" panose="02020603050405020304" pitchFamily="18" charset="0"/>
                            </a:rPr>
                            <m:t>𝐅</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𝑑</m:t>
                          </m:r>
                          <m:r>
                            <a:rPr lang="en-US" b="1" i="1">
                              <a:effectLst/>
                              <a:latin typeface="Cambria Math" panose="02040503050406030204" pitchFamily="18" charset="0"/>
                              <a:ea typeface="Calibri" panose="020F0502020204030204" pitchFamily="34" charset="0"/>
                              <a:cs typeface="Times New Roman" panose="02020603050405020304" pitchFamily="18" charset="0"/>
                            </a:rPr>
                            <m:t>𝐫</m:t>
                          </m:r>
                        </m:e>
                      </m:nary>
                      <m:r>
                        <a:rPr lang="en-US"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SupPr>
                        <m:e>
                          <m:d>
                            <m:dPr>
                              <m:begChr m:val="["/>
                              <m:endChr m:val="]"/>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sSup>
                                <m:s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i="1">
                                      <a:effectLst/>
                                      <a:latin typeface="Cambria Math" panose="02040503050406030204" pitchFamily="18" charset="0"/>
                                      <a:ea typeface="Calibri" panose="020F0502020204030204" pitchFamily="34" charset="0"/>
                                      <a:cs typeface="Times New Roman" panose="02020603050405020304" pitchFamily="18" charset="0"/>
                                    </a:rPr>
                                    <m:t>𝑦</m:t>
                                  </m:r>
                                </m:e>
                                <m:sup>
                                  <m:r>
                                    <a:rPr lang="en-US" i="1">
                                      <a:effectLst/>
                                      <a:latin typeface="Cambria Math" panose="02040503050406030204" pitchFamily="18" charset="0"/>
                                      <a:ea typeface="Calibri" panose="020F0502020204030204" pitchFamily="34" charset="0"/>
                                      <a:cs typeface="Times New Roman" panose="02020603050405020304" pitchFamily="18" charset="0"/>
                                    </a:rPr>
                                    <m:t>3</m:t>
                                  </m:r>
                                </m:sup>
                              </m:sSup>
                            </m:e>
                          </m:d>
                        </m:e>
                        <m:sub>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1,−5</m:t>
                              </m:r>
                            </m:e>
                          </m:d>
                        </m:sub>
                        <m:sup>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9,15</m:t>
                              </m:r>
                            </m:e>
                          </m:d>
                        </m:sup>
                      </m:sSubSup>
                      <m:r>
                        <a:rPr lang="en-US" i="1">
                          <a:effectLst/>
                          <a:latin typeface="Cambria Math" panose="02040503050406030204" pitchFamily="18" charset="0"/>
                          <a:ea typeface="Calibri" panose="020F0502020204030204" pitchFamily="34" charset="0"/>
                          <a:cs typeface="Times New Roman" panose="02020603050405020304" pitchFamily="18" charset="0"/>
                        </a:rPr>
                        <m:t>=</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sSup>
                            <m:s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9</m:t>
                                  </m:r>
                                </m:e>
                              </m:d>
                            </m:e>
                            <m:sup>
                              <m:r>
                                <a:rPr lang="en-US"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15</m:t>
                                  </m:r>
                                </m:e>
                              </m:d>
                            </m:e>
                            <m:sup>
                              <m:r>
                                <a:rPr lang="en-US" i="1">
                                  <a:effectLst/>
                                  <a:latin typeface="Cambria Math" panose="02040503050406030204" pitchFamily="18" charset="0"/>
                                  <a:ea typeface="Calibri" panose="020F0502020204030204" pitchFamily="34" charset="0"/>
                                  <a:cs typeface="Times New Roman" panose="02020603050405020304" pitchFamily="18" charset="0"/>
                                </a:rPr>
                                <m:t>3</m:t>
                              </m:r>
                            </m:sup>
                          </m:sSup>
                        </m:e>
                      </m:d>
                      <m:r>
                        <a:rPr lang="en-US" i="1">
                          <a:effectLst/>
                          <a:latin typeface="Cambria Math" panose="02040503050406030204" pitchFamily="18" charset="0"/>
                          <a:ea typeface="Calibri" panose="020F0502020204030204" pitchFamily="34" charset="0"/>
                          <a:cs typeface="Times New Roman" panose="02020603050405020304" pitchFamily="18" charset="0"/>
                        </a:rPr>
                        <m:t>−</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sSup>
                            <m:s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1</m:t>
                                  </m:r>
                                </m:e>
                              </m:d>
                            </m:e>
                            <m:sup>
                              <m:r>
                                <a:rPr lang="en-US"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−5</m:t>
                                  </m:r>
                                </m:e>
                              </m:d>
                            </m:e>
                            <m:sup>
                              <m:r>
                                <a:rPr lang="en-US" i="1">
                                  <a:effectLst/>
                                  <a:latin typeface="Cambria Math" panose="02040503050406030204" pitchFamily="18" charset="0"/>
                                  <a:ea typeface="Calibri" panose="020F0502020204030204" pitchFamily="34" charset="0"/>
                                  <a:cs typeface="Times New Roman" panose="02020603050405020304" pitchFamily="18" charset="0"/>
                                </a:rPr>
                                <m:t>3</m:t>
                              </m:r>
                            </m:sup>
                          </m:sSup>
                        </m:e>
                      </m:d>
                      <m:r>
                        <a:rPr lang="en-US" i="1">
                          <a:effectLst/>
                          <a:latin typeface="Cambria Math" panose="02040503050406030204" pitchFamily="18" charset="0"/>
                          <a:ea typeface="Calibri" panose="020F0502020204030204" pitchFamily="34" charset="0"/>
                          <a:cs typeface="Times New Roman" panose="02020603050405020304" pitchFamily="18" charset="0"/>
                        </a:rPr>
                        <m:t>=3580.</m:t>
                      </m:r>
                    </m:oMath>
                  </m:oMathPara>
                </a14:m>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F0A35F11-39A1-8E35-7D77-828F97456D03}"/>
                  </a:ext>
                </a:extLst>
              </p:cNvPr>
              <p:cNvSpPr txBox="1">
                <a:spLocks noRot="1" noChangeAspect="1" noMove="1" noResize="1" noEditPoints="1" noAdjustHandles="1" noChangeArrowheads="1" noChangeShapeType="1" noTextEdit="1"/>
              </p:cNvSpPr>
              <p:nvPr/>
            </p:nvSpPr>
            <p:spPr>
              <a:xfrm>
                <a:off x="408790" y="194709"/>
                <a:ext cx="11123407" cy="5485220"/>
              </a:xfrm>
              <a:prstGeom prst="rect">
                <a:avLst/>
              </a:prstGeom>
              <a:blipFill>
                <a:blip r:embed="rId2"/>
                <a:stretch>
                  <a:fillRect l="-438" t="-8222" r="-493"/>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26C626E1-7889-A32E-EC92-F6786D40AF4D}"/>
              </a:ext>
            </a:extLst>
          </p:cNvPr>
          <p:cNvSpPr txBox="1"/>
          <p:nvPr/>
        </p:nvSpPr>
        <p:spPr>
          <a:xfrm>
            <a:off x="3689873" y="5679929"/>
            <a:ext cx="3582296" cy="738664"/>
          </a:xfrm>
          <a:prstGeom prst="rect">
            <a:avLst/>
          </a:prstGeom>
          <a:noFill/>
        </p:spPr>
        <p:txBody>
          <a:bodyPr wrap="square" rtlCol="0">
            <a:spAutoFit/>
          </a:bodyPr>
          <a:lstStyle/>
          <a:p>
            <a:r>
              <a:rPr lang="en-US" sz="1400" dirty="0">
                <a:solidFill>
                  <a:schemeClr val="tx2">
                    <a:lumMod val="50000"/>
                    <a:lumOff val="50000"/>
                  </a:schemeClr>
                </a:solidFill>
              </a:rPr>
              <a:t>Remember, if F is conservative, we just need its potential function and the endpoints. That’s it. Nothing fancy.</a:t>
            </a:r>
          </a:p>
        </p:txBody>
      </p:sp>
      <p:cxnSp>
        <p:nvCxnSpPr>
          <p:cNvPr id="5" name="Straight Arrow Connector 4">
            <a:extLst>
              <a:ext uri="{FF2B5EF4-FFF2-40B4-BE49-F238E27FC236}">
                <a16:creationId xmlns:a16="http://schemas.microsoft.com/office/drawing/2014/main" id="{7205FB42-B4AD-5347-EF18-E40D2CE609C6}"/>
              </a:ext>
            </a:extLst>
          </p:cNvPr>
          <p:cNvCxnSpPr/>
          <p:nvPr/>
        </p:nvCxnSpPr>
        <p:spPr>
          <a:xfrm flipH="1" flipV="1">
            <a:off x="4604273" y="5443369"/>
            <a:ext cx="204395" cy="23656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1450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0" end="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4A21F254-A492-E498-38DE-E9024A83534B}"/>
                  </a:ext>
                </a:extLst>
              </p:cNvPr>
              <p:cNvSpPr txBox="1"/>
              <p:nvPr/>
            </p:nvSpPr>
            <p:spPr>
              <a:xfrm>
                <a:off x="398033" y="355002"/>
                <a:ext cx="3087444" cy="1559529"/>
              </a:xfrm>
              <a:prstGeom prst="rect">
                <a:avLst/>
              </a:prstGeom>
              <a:noFill/>
            </p:spPr>
            <p:txBody>
              <a:bodyPr wrap="square">
                <a:spAutoFit/>
              </a:bodyPr>
              <a:lstStyle/>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Example 9:</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The contour map of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below, for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Suppose that vector field </a:t>
                </a:r>
                <a14:m>
                  <m:oMath xmlns:m="http://schemas.openxmlformats.org/officeDocument/2006/math">
                    <m:r>
                      <a:rPr lang="en-US" sz="1800" b="1" i="1">
                        <a:effectLst/>
                        <a:latin typeface="Cambria Math" panose="02040503050406030204" pitchFamily="18" charset="0"/>
                        <a:ea typeface="Times New Roman" panose="02020603050405020304" pitchFamily="18" charset="0"/>
                        <a:cs typeface="Times New Roman" panose="02020603050405020304" pitchFamily="18" charset="0"/>
                      </a:rPr>
                      <m:t>𝐅</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4A21F254-A492-E498-38DE-E9024A83534B}"/>
                  </a:ext>
                </a:extLst>
              </p:cNvPr>
              <p:cNvSpPr txBox="1">
                <a:spLocks noRot="1" noChangeAspect="1" noMove="1" noResize="1" noEditPoints="1" noAdjustHandles="1" noChangeArrowheads="1" noChangeShapeType="1" noTextEdit="1"/>
              </p:cNvSpPr>
              <p:nvPr/>
            </p:nvSpPr>
            <p:spPr>
              <a:xfrm>
                <a:off x="398033" y="355002"/>
                <a:ext cx="3087444" cy="1559529"/>
              </a:xfrm>
              <a:prstGeom prst="rect">
                <a:avLst/>
              </a:prstGeom>
              <a:blipFill>
                <a:blip r:embed="rId2"/>
                <a:stretch>
                  <a:fillRect l="-1578" t="-1953" r="-1578" b="-5078"/>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04790BCB-EFA5-23B7-B554-7DE44D75BE4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1416" y="2055046"/>
            <a:ext cx="2904061" cy="3035212"/>
          </a:xfrm>
          <a:prstGeom prst="rect">
            <a:avLst/>
          </a:prstGeom>
          <a:noFill/>
          <a:ln>
            <a:noFill/>
          </a:ln>
        </p:spPr>
      </p:pic>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CF07C8DA-AEEC-67C2-43DC-0E112185961D}"/>
                  </a:ext>
                </a:extLst>
              </p:cNvPr>
              <p:cNvSpPr txBox="1"/>
              <p:nvPr/>
            </p:nvSpPr>
            <p:spPr>
              <a:xfrm>
                <a:off x="4004534" y="355002"/>
                <a:ext cx="7495390" cy="4997715"/>
              </a:xfrm>
              <a:prstGeom prst="rect">
                <a:avLst/>
              </a:prstGeom>
              <a:noFill/>
            </p:spPr>
            <p:txBody>
              <a:bodyPr wrap="square">
                <a:spAutoFit/>
              </a:bodyPr>
              <a:lstStyle/>
              <a:p>
                <a:r>
                  <a:rPr lang="en-US" sz="1800" dirty="0">
                    <a:effectLst/>
                    <a:latin typeface="Times New Roman" panose="02020603050405020304" pitchFamily="18" charset="0"/>
                    <a:cs typeface="Times New Roman" panose="02020603050405020304" pitchFamily="18" charset="0"/>
                  </a:rPr>
                  <a:t>a) Evaluate </a:t>
                </a:r>
                <a14:m>
                  <m:oMath xmlns:m="http://schemas.openxmlformats.org/officeDocument/2006/math">
                    <m:nary>
                      <m:naryPr>
                        <m:limLoc m:val="subSup"/>
                        <m:ctrlPr>
                          <a:rPr lang="en-US" sz="1800" i="1" smtClean="0">
                            <a:effectLst/>
                            <a:latin typeface="Cambria Math" panose="02040503050406030204" pitchFamily="18"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𝐫</m:t>
                        </m:r>
                      </m:e>
                    </m:nary>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where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any path from (2,–1) to (–3,1).</a:t>
                </a:r>
              </a:p>
              <a:p>
                <a:endParaRPr lang="en-US" dirty="0">
                  <a:latin typeface="Times New Roman" panose="02020603050405020304" pitchFamily="18" charset="0"/>
                  <a:cs typeface="Times New Roman" panose="02020603050405020304" pitchFamily="18" charset="0"/>
                </a:endParaRPr>
              </a:p>
              <a:p>
                <a:pPr marR="0" lvl="0" algn="just">
                  <a:lnSpc>
                    <a:spcPct val="107000"/>
                  </a:lnSpc>
                </a:pPr>
                <a:r>
                  <a:rPr lang="en-US" b="1" dirty="0">
                    <a:latin typeface="Times New Roman" panose="02020603050405020304" pitchFamily="18" charset="0"/>
                    <a:cs typeface="Times New Roman" panose="02020603050405020304" pitchFamily="18" charset="0"/>
                  </a:rPr>
                  <a:t>Solution: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From the contour map, we have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2,−1</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=20</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as the starting point, and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−3,1</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=35</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as the ending point. By the FTLI, we have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pPr>
                <a14:m>
                  <m:oMathPara xmlns:m="http://schemas.openxmlformats.org/officeDocument/2006/math">
                    <m:oMathParaPr>
                      <m:jc m:val="centerGroup"/>
                    </m:oMathParaPr>
                    <m:oMath xmlns:m="http://schemas.openxmlformats.org/officeDocument/2006/math">
                      <m:nary>
                        <m:naryPr>
                          <m:limLoc m:val="subSup"/>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𝐫</m:t>
                          </m:r>
                        </m:e>
                      </m:nary>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SupPr>
                        <m:e>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e>
                          </m:d>
                        </m:e>
                        <m:sub>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2,−1</m:t>
                              </m:r>
                            </m:e>
                          </m:d>
                        </m:sub>
                        <m:sup>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−3,1</m:t>
                              </m:r>
                            </m:e>
                          </m:d>
                        </m:sup>
                      </m:sSubSup>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−3,1</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2,−1</m:t>
                          </m:r>
                        </m:e>
                      </m:d>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35−20</m:t>
                      </m:r>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15.</m:t>
                      </m:r>
                    </m:oMath>
                  </m:oMathPara>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pPr>
                <a:r>
                  <a:rPr lang="en-US" sz="1800" dirty="0">
                    <a:effectLst/>
                    <a:latin typeface="Times New Roman" panose="02020603050405020304" pitchFamily="18" charset="0"/>
                    <a:cs typeface="Times New Roman" panose="02020603050405020304" pitchFamily="18" charset="0"/>
                  </a:rPr>
                  <a:t>b) Evaluate </a:t>
                </a:r>
                <a14:m>
                  <m:oMath xmlns:m="http://schemas.openxmlformats.org/officeDocument/2006/math">
                    <m:nary>
                      <m:naryPr>
                        <m:limLoc m:val="subSup"/>
                        <m:ctrlPr>
                          <a:rPr lang="en-US" sz="1800" i="1" smtClean="0">
                            <a:effectLst/>
                            <a:latin typeface="Cambria Math" panose="02040503050406030204" pitchFamily="18"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𝐫</m:t>
                        </m:r>
                      </m:e>
                    </m:nary>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where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any path from (–1,0) to (–2,3), then to (3,-2).</a:t>
                </a:r>
              </a:p>
              <a:p>
                <a:pPr marL="0" marR="0" algn="just">
                  <a:lnSpc>
                    <a:spcPct val="150000"/>
                  </a:lnSpc>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r>
                  <a:rPr lang="en-US" b="1" dirty="0">
                    <a:latin typeface="Times New Roman" panose="02020603050405020304" pitchFamily="18" charset="0"/>
                    <a:ea typeface="Calibri" panose="020F0502020204030204" pitchFamily="34" charset="0"/>
                    <a:cs typeface="Times New Roman" panose="02020603050405020304" pitchFamily="18" charset="0"/>
                  </a:rPr>
                  <a:t>Solution: </a:t>
                </a:r>
                <a:r>
                  <a:rPr lang="en-US" sz="1800" dirty="0">
                    <a:effectLst/>
                    <a:latin typeface="Times New Roman" panose="02020603050405020304" pitchFamily="18" charset="0"/>
                    <a:ea typeface="Times New Roman" panose="02020603050405020304" pitchFamily="18" charset="0"/>
                  </a:rPr>
                  <a:t>use </a:t>
                </a:r>
                <a:r>
                  <a:rPr lang="en-US" sz="1800" b="1" dirty="0">
                    <a:effectLst/>
                    <a:latin typeface="Times New Roman" panose="02020603050405020304" pitchFamily="18" charset="0"/>
                    <a:ea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rPr>
                  <a:t> is conservative, only the starting and ending points of the path are relevant. Note that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−1,0</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=30</m:t>
                    </m:r>
                  </m:oMath>
                </a14:m>
                <a:r>
                  <a:rPr lang="en-US" sz="1800" dirty="0">
                    <a:effectLst/>
                    <a:latin typeface="Times New Roman" panose="02020603050405020304" pitchFamily="18" charset="0"/>
                    <a:ea typeface="Times New Roman" panose="02020603050405020304" pitchFamily="18" charset="0"/>
                  </a:rPr>
                  <a:t> and that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−2</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15</m:t>
                    </m:r>
                  </m:oMath>
                </a14:m>
                <a:r>
                  <a:rPr lang="en-US" sz="1800" dirty="0">
                    <a:effectLst/>
                    <a:latin typeface="Times New Roman" panose="02020603050405020304" pitchFamily="18" charset="0"/>
                    <a:ea typeface="Times New Roman" panose="02020603050405020304" pitchFamily="18" charset="0"/>
                  </a:rPr>
                  <a:t>. </a:t>
                </a:r>
              </a:p>
              <a:p>
                <a:pPr marL="0" marR="0" algn="just"/>
                <a:endParaRPr lang="en-US" dirty="0">
                  <a:latin typeface="Times New Roman" panose="02020603050405020304" pitchFamily="18" charset="0"/>
                  <a:ea typeface="Times New Roman" panose="02020603050405020304" pitchFamily="18" charset="0"/>
                </a:endParaRPr>
              </a:p>
              <a:p>
                <a:pPr marL="0" marR="0" algn="just"/>
                <a:r>
                  <a:rPr lang="en-US" sz="1800" dirty="0">
                    <a:effectLst/>
                    <a:latin typeface="Times New Roman" panose="02020603050405020304" pitchFamily="18" charset="0"/>
                    <a:ea typeface="Times New Roman" panose="02020603050405020304" pitchFamily="18" charset="0"/>
                  </a:rPr>
                  <a:t>Thus, </a:t>
                </a:r>
                <a14:m>
                  <m:oMath xmlns:m="http://schemas.openxmlformats.org/officeDocument/2006/math">
                    <m:nary>
                      <m:naryPr>
                        <m:limLoc m:val="subSup"/>
                        <m:ctrlPr>
                          <a:rPr lang="en-US" sz="1800" i="1">
                            <a:effectLst/>
                            <a:latin typeface="Cambria Math" panose="02040503050406030204" pitchFamily="18"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𝐫</m:t>
                        </m:r>
                      </m:e>
                    </m:nary>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15</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30</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15.</m:t>
                    </m:r>
                  </m:oMath>
                </a14:m>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p:sp>
            <p:nvSpPr>
              <p:cNvPr id="6" name="TextBox 5">
                <a:extLst>
                  <a:ext uri="{FF2B5EF4-FFF2-40B4-BE49-F238E27FC236}">
                    <a16:creationId xmlns:a16="http://schemas.microsoft.com/office/drawing/2014/main" id="{CF07C8DA-AEEC-67C2-43DC-0E112185961D}"/>
                  </a:ext>
                </a:extLst>
              </p:cNvPr>
              <p:cNvSpPr txBox="1">
                <a:spLocks noRot="1" noChangeAspect="1" noMove="1" noResize="1" noEditPoints="1" noAdjustHandles="1" noChangeArrowheads="1" noChangeShapeType="1" noTextEdit="1"/>
              </p:cNvSpPr>
              <p:nvPr/>
            </p:nvSpPr>
            <p:spPr>
              <a:xfrm>
                <a:off x="4004534" y="355002"/>
                <a:ext cx="7495390" cy="4997715"/>
              </a:xfrm>
              <a:prstGeom prst="rect">
                <a:avLst/>
              </a:prstGeom>
              <a:blipFill>
                <a:blip r:embed="rId4"/>
                <a:stretch>
                  <a:fillRect l="-732" t="-9390" r="-651" b="-1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DCC567E-D3F0-288F-A811-F04F5DA07C0B}"/>
                  </a:ext>
                </a:extLst>
              </p:cNvPr>
              <p:cNvSpPr txBox="1"/>
              <p:nvPr/>
            </p:nvSpPr>
            <p:spPr>
              <a:xfrm>
                <a:off x="581416" y="5493232"/>
                <a:ext cx="9098279" cy="493084"/>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c) </a:t>
                </a:r>
                <a:r>
                  <a:rPr lang="en-US" sz="1800" dirty="0">
                    <a:effectLst/>
                    <a:latin typeface="Times New Roman" panose="02020603050405020304" pitchFamily="18" charset="0"/>
                    <a:cs typeface="Times New Roman" panose="02020603050405020304" pitchFamily="18" charset="0"/>
                  </a:rPr>
                  <a:t>Evaluate </a:t>
                </a:r>
                <a14:m>
                  <m:oMath xmlns:m="http://schemas.openxmlformats.org/officeDocument/2006/math">
                    <m:nary>
                      <m:naryPr>
                        <m:limLoc m:val="subSup"/>
                        <m:ctrlPr>
                          <a:rPr lang="en-US" sz="1800" i="1" smtClean="0">
                            <a:effectLst/>
                            <a:latin typeface="Cambria Math" panose="02040503050406030204" pitchFamily="18"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𝐫</m:t>
                        </m:r>
                      </m:e>
                    </m:nary>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where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a circle of radius 2, centered at the origin.</a:t>
                </a:r>
                <a:endParaRPr lang="en-US" dirty="0">
                  <a:latin typeface="Times New Roman" panose="02020603050405020304" pitchFamily="18"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CDCC567E-D3F0-288F-A811-F04F5DA07C0B}"/>
                  </a:ext>
                </a:extLst>
              </p:cNvPr>
              <p:cNvSpPr txBox="1">
                <a:spLocks noRot="1" noChangeAspect="1" noMove="1" noResize="1" noEditPoints="1" noAdjustHandles="1" noChangeArrowheads="1" noChangeShapeType="1" noTextEdit="1"/>
              </p:cNvSpPr>
              <p:nvPr/>
            </p:nvSpPr>
            <p:spPr>
              <a:xfrm>
                <a:off x="581416" y="5493232"/>
                <a:ext cx="9098279" cy="493084"/>
              </a:xfrm>
              <a:prstGeom prst="rect">
                <a:avLst/>
              </a:prstGeom>
              <a:blipFill>
                <a:blip r:embed="rId5"/>
                <a:stretch>
                  <a:fillRect l="-536" t="-95062" b="-16049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6DF9866C-19A2-FE70-154A-FD1BCA013A45}"/>
                  </a:ext>
                </a:extLst>
              </p:cNvPr>
              <p:cNvSpPr txBox="1"/>
              <p:nvPr/>
            </p:nvSpPr>
            <p:spPr>
              <a:xfrm>
                <a:off x="581415" y="5986316"/>
                <a:ext cx="9982593" cy="493084"/>
              </a:xfrm>
              <a:prstGeom prst="rect">
                <a:avLst/>
              </a:prstGeom>
              <a:noFill/>
            </p:spPr>
            <p:txBody>
              <a:bodyPr wrap="square">
                <a:spAutoFit/>
              </a:bodyPr>
              <a:lstStyle/>
              <a:p>
                <a:r>
                  <a:rPr lang="en-US" sz="1800" b="1" dirty="0">
                    <a:effectLst/>
                    <a:latin typeface="Times New Roman" panose="02020603050405020304" pitchFamily="18" charset="0"/>
                    <a:ea typeface="Times New Roman" panose="02020603050405020304" pitchFamily="18" charset="0"/>
                  </a:rPr>
                  <a:t>Solution: </a:t>
                </a:r>
                <a:r>
                  <a:rPr lang="en-US" sz="1800" dirty="0">
                    <a:effectLst/>
                    <a:latin typeface="Times New Roman" panose="02020603050405020304" pitchFamily="18" charset="0"/>
                    <a:ea typeface="Times New Roman" panose="02020603050405020304" pitchFamily="18" charset="0"/>
                  </a:rPr>
                  <a:t>Since </a:t>
                </a:r>
                <a:r>
                  <a:rPr lang="en-US" sz="1800" b="1" dirty="0">
                    <a:effectLst/>
                    <a:latin typeface="Times New Roman" panose="02020603050405020304" pitchFamily="18" charset="0"/>
                    <a:ea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rPr>
                  <a:t> is a conservative vector field and </a:t>
                </a:r>
                <a:r>
                  <a:rPr lang="en-US" sz="1800" i="1" dirty="0">
                    <a:effectLst/>
                    <a:latin typeface="Times New Roman" panose="02020603050405020304" pitchFamily="18" charset="0"/>
                    <a:ea typeface="Times New Roman" panose="02020603050405020304" pitchFamily="18" charset="0"/>
                  </a:rPr>
                  <a:t>C </a:t>
                </a:r>
                <a:r>
                  <a:rPr lang="en-US" sz="1800" dirty="0">
                    <a:effectLst/>
                    <a:latin typeface="Times New Roman" panose="02020603050405020304" pitchFamily="18" charset="0"/>
                    <a:ea typeface="Times New Roman" panose="02020603050405020304" pitchFamily="18" charset="0"/>
                  </a:rPr>
                  <a:t>is a closed simple loop, then </a:t>
                </a:r>
                <a14:m>
                  <m:oMath xmlns:m="http://schemas.openxmlformats.org/officeDocument/2006/math">
                    <m:nary>
                      <m:naryPr>
                        <m:limLoc m:val="subSup"/>
                        <m:ctrlPr>
                          <a:rPr lang="en-US" sz="1800" i="1">
                            <a:effectLst/>
                            <a:latin typeface="Cambria Math" panose="02040503050406030204" pitchFamily="18"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𝐫</m:t>
                        </m:r>
                      </m:e>
                    </m:nary>
                    <m:r>
                      <a:rPr lang="en-US" sz="1800" i="1">
                        <a:effectLst/>
                        <a:latin typeface="Cambria Math" panose="02040503050406030204" pitchFamily="18" charset="0"/>
                        <a:ea typeface="Calibri" panose="020F0502020204030204" pitchFamily="34" charset="0"/>
                        <a:cs typeface="Times New Roman" panose="02020603050405020304" pitchFamily="18" charset="0"/>
                      </a:rPr>
                      <m:t>=0</m:t>
                    </m:r>
                  </m:oMath>
                </a14:m>
                <a:r>
                  <a:rPr lang="en-US" dirty="0"/>
                  <a:t>.</a:t>
                </a:r>
              </a:p>
            </p:txBody>
          </p:sp>
        </mc:Choice>
        <mc:Fallback xmlns="">
          <p:sp>
            <p:nvSpPr>
              <p:cNvPr id="10" name="TextBox 9">
                <a:extLst>
                  <a:ext uri="{FF2B5EF4-FFF2-40B4-BE49-F238E27FC236}">
                    <a16:creationId xmlns:a16="http://schemas.microsoft.com/office/drawing/2014/main" id="{6DF9866C-19A2-FE70-154A-FD1BCA013A45}"/>
                  </a:ext>
                </a:extLst>
              </p:cNvPr>
              <p:cNvSpPr txBox="1">
                <a:spLocks noRot="1" noChangeAspect="1" noMove="1" noResize="1" noEditPoints="1" noAdjustHandles="1" noChangeArrowheads="1" noChangeShapeType="1" noTextEdit="1"/>
              </p:cNvSpPr>
              <p:nvPr/>
            </p:nvSpPr>
            <p:spPr>
              <a:xfrm>
                <a:off x="581415" y="5986316"/>
                <a:ext cx="9982593" cy="493084"/>
              </a:xfrm>
              <a:prstGeom prst="rect">
                <a:avLst/>
              </a:prstGeom>
              <a:blipFill>
                <a:blip r:embed="rId6"/>
                <a:stretch>
                  <a:fillRect l="-488" t="-95062" b="-160494"/>
                </a:stretch>
              </a:blipFill>
            </p:spPr>
            <p:txBody>
              <a:bodyPr/>
              <a:lstStyle/>
              <a:p>
                <a:r>
                  <a:rPr lang="en-US">
                    <a:noFill/>
                  </a:rPr>
                  <a:t> </a:t>
                </a:r>
              </a:p>
            </p:txBody>
          </p:sp>
        </mc:Fallback>
      </mc:AlternateContent>
    </p:spTree>
    <p:extLst>
      <p:ext uri="{BB962C8B-B14F-4D97-AF65-F5344CB8AC3E}">
        <p14:creationId xmlns:p14="http://schemas.microsoft.com/office/powerpoint/2010/main" val="43192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2AB198C9-CEE5-4704-64B7-E16B3B68129C}"/>
                  </a:ext>
                </a:extLst>
              </p:cNvPr>
              <p:cNvSpPr txBox="1"/>
              <p:nvPr/>
            </p:nvSpPr>
            <p:spPr>
              <a:xfrm>
                <a:off x="634701" y="462579"/>
                <a:ext cx="10456433" cy="5702074"/>
              </a:xfrm>
              <a:prstGeom prst="rect">
                <a:avLst/>
              </a:prstGeom>
              <a:noFill/>
            </p:spPr>
            <p:txBody>
              <a:bodyPr wrap="square" rtlCol="0">
                <a:spAutoFit/>
              </a:bodyPr>
              <a:lstStyle/>
              <a:p>
                <a:pPr algn="just"/>
                <a:r>
                  <a:rPr lang="en-US" b="1" dirty="0">
                    <a:latin typeface="Times New Roman" panose="02020603050405020304" pitchFamily="18" charset="0"/>
                    <a:cs typeface="Times New Roman" panose="02020603050405020304" pitchFamily="18" charset="0"/>
                  </a:rPr>
                  <a:t>Example 10: </a:t>
                </a:r>
                <a:r>
                  <a:rPr lang="en-US" dirty="0">
                    <a:latin typeface="Times New Roman" panose="02020603050405020304" pitchFamily="18" charset="0"/>
                    <a:cs typeface="Times New Roman" panose="02020603050405020304" pitchFamily="18" charset="0"/>
                  </a:rPr>
                  <a:t>Evaluate </a:t>
                </a:r>
                <a14:m>
                  <m:oMath xmlns:m="http://schemas.openxmlformats.org/officeDocument/2006/math">
                    <m:nary>
                      <m:naryPr>
                        <m:limLoc m:val="subSup"/>
                        <m:ctrlPr>
                          <a:rPr lang="en-US" i="1" smtClean="0">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b="1" i="1">
                            <a:effectLst/>
                            <a:latin typeface="Cambria Math" panose="02040503050406030204" pitchFamily="18" charset="0"/>
                            <a:ea typeface="Calibri" panose="020F0502020204030204" pitchFamily="34" charset="0"/>
                            <a:cs typeface="Times New Roman" panose="02020603050405020304" pitchFamily="18" charset="0"/>
                          </a:rPr>
                          <m:t>𝐅</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𝑑</m:t>
                        </m:r>
                        <m:r>
                          <a:rPr lang="en-US" b="1" i="1">
                            <a:effectLst/>
                            <a:latin typeface="Cambria Math" panose="02040503050406030204" pitchFamily="18" charset="0"/>
                            <a:ea typeface="Calibri" panose="020F0502020204030204" pitchFamily="34" charset="0"/>
                            <a:cs typeface="Times New Roman" panose="02020603050405020304" pitchFamily="18" charset="0"/>
                          </a:rPr>
                          <m:t>𝐫</m:t>
                        </m:r>
                      </m:e>
                    </m:nary>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where </a:t>
                </a:r>
                <a14:m>
                  <m:oMath xmlns:m="http://schemas.openxmlformats.org/officeDocument/2006/math">
                    <m:r>
                      <a:rPr lang="en-US"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sSup>
                          <m:sSupPr>
                            <m:ctrlPr>
                              <a:rPr lang="en-US"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b="0" i="1" smtClean="0">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b="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b="0" i="1" smtClean="0">
                                <a:effectLst/>
                                <a:latin typeface="Cambria Math" panose="02040503050406030204" pitchFamily="18" charset="0"/>
                                <a:ea typeface="Calibri" panose="020F0502020204030204" pitchFamily="34" charset="0"/>
                                <a:cs typeface="Times New Roman" panose="02020603050405020304" pitchFamily="18" charset="0"/>
                              </a:rPr>
                            </m:ctrlPr>
                          </m:fPr>
                          <m:num>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𝜋</m:t>
                            </m:r>
                          </m:num>
                          <m:den>
                            <m:r>
                              <a:rPr lang="en-US" b="0" i="1" smtClean="0">
                                <a:effectLst/>
                                <a:latin typeface="Cambria Math" panose="02040503050406030204" pitchFamily="18" charset="0"/>
                                <a:ea typeface="Calibri" panose="020F0502020204030204" pitchFamily="34" charset="0"/>
                                <a:cs typeface="Times New Roman" panose="02020603050405020304" pitchFamily="18" charset="0"/>
                              </a:rPr>
                              <m:t>6</m:t>
                            </m:r>
                          </m:den>
                        </m:f>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𝑦</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m:t>
                        </m:r>
                        <m:func>
                          <m:funcPr>
                            <m:ctrlPr>
                              <a:rPr lang="en-US" b="0" i="1" smtClean="0">
                                <a:effectLst/>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b="0" i="0" smtClean="0">
                                <a:effectLst/>
                                <a:latin typeface="Cambria Math" panose="02040503050406030204" pitchFamily="18" charset="0"/>
                                <a:ea typeface="Calibri" panose="020F0502020204030204" pitchFamily="34" charset="0"/>
                                <a:cs typeface="Times New Roman" panose="02020603050405020304" pitchFamily="18" charset="0"/>
                              </a:rPr>
                              <m:t>sin</m:t>
                            </m:r>
                          </m:fName>
                          <m:e>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𝑥</m:t>
                            </m:r>
                          </m:e>
                        </m:func>
                        <m:r>
                          <a:rPr lang="en-US" b="0" i="1" smtClean="0">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b="0" i="1" smtClean="0">
                                <a:effectLst/>
                                <a:latin typeface="Cambria Math" panose="02040503050406030204" pitchFamily="18" charset="0"/>
                                <a:ea typeface="Calibri" panose="020F0502020204030204" pitchFamily="34" charset="0"/>
                                <a:cs typeface="Times New Roman" panose="02020603050405020304" pitchFamily="18" charset="0"/>
                              </a:rPr>
                            </m:ctrlPr>
                          </m:fPr>
                          <m:num>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𝜋</m:t>
                            </m:r>
                          </m:num>
                          <m:den>
                            <m:r>
                              <a:rPr lang="en-US" b="0" i="1" smtClean="0">
                                <a:effectLst/>
                                <a:latin typeface="Cambria Math" panose="02040503050406030204" pitchFamily="18" charset="0"/>
                                <a:ea typeface="Calibri" panose="020F0502020204030204" pitchFamily="34" charset="0"/>
                                <a:cs typeface="Times New Roman" panose="02020603050405020304" pitchFamily="18" charset="0"/>
                              </a:rPr>
                              <m:t>6</m:t>
                            </m:r>
                          </m:den>
                        </m:f>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𝑥</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m:t>
                        </m:r>
                        <m:func>
                          <m:funcPr>
                            <m:ctrlPr>
                              <a:rPr lang="en-US" b="0" i="1" smtClean="0">
                                <a:effectLst/>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b="0" i="0" smtClean="0">
                                <a:effectLst/>
                                <a:latin typeface="Cambria Math" panose="02040503050406030204" pitchFamily="18" charset="0"/>
                                <a:ea typeface="Calibri" panose="020F0502020204030204" pitchFamily="34" charset="0"/>
                                <a:cs typeface="Times New Roman" panose="02020603050405020304" pitchFamily="18" charset="0"/>
                              </a:rPr>
                              <m:t>arctan</m:t>
                            </m:r>
                          </m:fName>
                          <m:e>
                            <m:rad>
                              <m:radPr>
                                <m:degHide m:val="on"/>
                                <m:ctrlPr>
                                  <a:rPr lang="en-US" b="0" i="1" smtClean="0">
                                    <a:effectLst/>
                                    <a:latin typeface="Cambria Math" panose="02040503050406030204" pitchFamily="18" charset="0"/>
                                    <a:ea typeface="Calibri" panose="020F0502020204030204" pitchFamily="34" charset="0"/>
                                    <a:cs typeface="Times New Roman" panose="02020603050405020304" pitchFamily="18" charset="0"/>
                                  </a:rPr>
                                </m:ctrlPr>
                              </m:radPr>
                              <m:deg/>
                              <m:e>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𝑦</m:t>
                                </m:r>
                              </m:e>
                            </m:rad>
                          </m:e>
                        </m:func>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given by the path that starts at (2,5), goes on a straight line to (6,10), then follows a parabolic arc to (-4,9), then follows a brachistochrone to (18,13), then follows a tractrix to (17,11) and then follows a catenary back to (2,5).</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Solution.</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𝑀</m:t>
                          </m:r>
                        </m:e>
                        <m:sub>
                          <m:r>
                            <a:rPr lang="en-US" b="0" i="1" smtClean="0">
                              <a:latin typeface="Cambria Math" panose="02040503050406030204" pitchFamily="18" charset="0"/>
                            </a:rPr>
                            <m:t>𝑦</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𝑥</m:t>
                          </m:r>
                        </m:sub>
                      </m:sSub>
                    </m:oMath>
                  </m:oMathPara>
                </a14:m>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Path starts and ends at the same point. Therefore………</a:t>
                </a:r>
              </a:p>
              <a:p>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nary>
                        <m:naryPr>
                          <m:limLoc m:val="subSup"/>
                          <m:ctrlPr>
                            <a:rPr lang="en-US" i="1" smtClean="0">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b="1" i="1">
                              <a:effectLst/>
                              <a:latin typeface="Cambria Math" panose="02040503050406030204" pitchFamily="18" charset="0"/>
                              <a:ea typeface="Calibri" panose="020F0502020204030204" pitchFamily="34" charset="0"/>
                              <a:cs typeface="Times New Roman" panose="02020603050405020304" pitchFamily="18" charset="0"/>
                            </a:rPr>
                            <m:t>𝐅</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𝑑</m:t>
                          </m:r>
                          <m:r>
                            <a:rPr lang="en-US" b="1" i="1">
                              <a:effectLst/>
                              <a:latin typeface="Cambria Math" panose="02040503050406030204" pitchFamily="18" charset="0"/>
                              <a:ea typeface="Calibri" panose="020F0502020204030204" pitchFamily="34" charset="0"/>
                              <a:cs typeface="Times New Roman" panose="02020603050405020304" pitchFamily="18" charset="0"/>
                            </a:rPr>
                            <m:t>𝐫</m:t>
                          </m:r>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e>
                      </m:nary>
                    </m:oMath>
                  </m:oMathPara>
                </a14:m>
                <a:endParaRPr lang="en-US"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algn="ctr"/>
                <a:r>
                  <a:rPr lang="en-US" sz="11500" b="1" dirty="0">
                    <a:solidFill>
                      <a:srgbClr val="FF0000"/>
                    </a:solidFill>
                    <a:latin typeface="Times New Roman" panose="02020603050405020304" pitchFamily="18" charset="0"/>
                    <a:cs typeface="Times New Roman" panose="02020603050405020304" pitchFamily="18" charset="0"/>
                  </a:rPr>
                  <a:t>0</a:t>
                </a:r>
              </a:p>
            </p:txBody>
          </p:sp>
        </mc:Choice>
        <mc:Fallback xmlns="">
          <p:sp>
            <p:nvSpPr>
              <p:cNvPr id="2" name="TextBox 1">
                <a:extLst>
                  <a:ext uri="{FF2B5EF4-FFF2-40B4-BE49-F238E27FC236}">
                    <a16:creationId xmlns:a16="http://schemas.microsoft.com/office/drawing/2014/main" id="{2AB198C9-CEE5-4704-64B7-E16B3B68129C}"/>
                  </a:ext>
                </a:extLst>
              </p:cNvPr>
              <p:cNvSpPr txBox="1">
                <a:spLocks noRot="1" noChangeAspect="1" noMove="1" noResize="1" noEditPoints="1" noAdjustHandles="1" noChangeArrowheads="1" noChangeShapeType="1" noTextEdit="1"/>
              </p:cNvSpPr>
              <p:nvPr/>
            </p:nvSpPr>
            <p:spPr>
              <a:xfrm>
                <a:off x="634701" y="462579"/>
                <a:ext cx="10456433" cy="5702074"/>
              </a:xfrm>
              <a:prstGeom prst="rect">
                <a:avLst/>
              </a:prstGeom>
              <a:blipFill>
                <a:blip r:embed="rId2"/>
                <a:stretch>
                  <a:fillRect l="-466" t="-8449" r="-525" b="-13690"/>
                </a:stretch>
              </a:blipFill>
            </p:spPr>
            <p:txBody>
              <a:bodyPr/>
              <a:lstStyle/>
              <a:p>
                <a:r>
                  <a:rPr lang="en-US">
                    <a:noFill/>
                  </a:rPr>
                  <a:t> </a:t>
                </a:r>
              </a:p>
            </p:txBody>
          </p:sp>
        </mc:Fallback>
      </mc:AlternateContent>
    </p:spTree>
    <p:extLst>
      <p:ext uri="{BB962C8B-B14F-4D97-AF65-F5344CB8AC3E}">
        <p14:creationId xmlns:p14="http://schemas.microsoft.com/office/powerpoint/2010/main" val="318805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7D1C3D17-10A6-E001-94D0-0D76CC1340C3}"/>
                  </a:ext>
                </a:extLst>
              </p:cNvPr>
              <p:cNvSpPr txBox="1"/>
              <p:nvPr/>
            </p:nvSpPr>
            <p:spPr>
              <a:xfrm>
                <a:off x="484093" y="462579"/>
                <a:ext cx="11155679" cy="2450992"/>
              </a:xfrm>
              <a:prstGeom prst="rect">
                <a:avLst/>
              </a:prstGeom>
              <a:noFill/>
            </p:spPr>
            <p:txBody>
              <a:bodyPr wrap="square">
                <a:spAutoFit/>
              </a:bodyPr>
              <a:lstStyle/>
              <a:p>
                <a:pPr marL="0" marR="0" algn="just">
                  <a:lnSpc>
                    <a:spcPct val="107000"/>
                  </a:lnSpc>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Conservative Vector Fields (Gradient Fields) in </a:t>
                </a:r>
                <a14:m>
                  <m:oMath xmlns:m="http://schemas.openxmlformats.org/officeDocument/2006/math">
                    <m:sSup>
                      <m:sSupPr>
                        <m:ctrlPr>
                          <a:rPr lang="en-US" sz="20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b="1" i="1" smtClean="0">
                            <a:effectLst/>
                            <a:latin typeface="Cambria Math" panose="02040503050406030204" pitchFamily="18" charset="0"/>
                            <a:ea typeface="Calibri" panose="020F0502020204030204" pitchFamily="34" charset="0"/>
                            <a:cs typeface="Times New Roman" panose="02020603050405020304" pitchFamily="18" charset="0"/>
                          </a:rPr>
                          <m:t>𝑹</m:t>
                        </m:r>
                      </m:e>
                      <m:sup>
                        <m:r>
                          <a:rPr lang="en-US" sz="2000" b="1" i="1" smtClean="0">
                            <a:effectLst/>
                            <a:latin typeface="Cambria Math" panose="02040503050406030204" pitchFamily="18" charset="0"/>
                            <a:ea typeface="Calibri" panose="020F0502020204030204" pitchFamily="34" charset="0"/>
                            <a:cs typeface="Times New Roman" panose="02020603050405020304" pitchFamily="18" charset="0"/>
                          </a:rPr>
                          <m:t>𝟐</m:t>
                        </m:r>
                      </m:sup>
                    </m:sSup>
                  </m:oMath>
                </a14:m>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Given a vector field </a:t>
                </a:r>
                <a14:m>
                  <m:oMath xmlns:m="http://schemas.openxmlformats.org/officeDocument/2006/math">
                    <m:r>
                      <a:rPr lang="en-US" sz="2000"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𝑥</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20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𝑀</m:t>
                        </m:r>
                        <m:d>
                          <m:d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𝑥</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𝑁</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𝑥</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𝑦</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e>
                    </m:d>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then two cases result: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buFont typeface="Symbol" panose="05050102010706020507" pitchFamily="18" charset="2"/>
                  <a:buChar char="·"/>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If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then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conservative, and there exists a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potential function </a:t>
                </a:r>
                <a14:m>
                  <m:oMath xmlns:m="http://schemas.openxmlformats.org/officeDocument/2006/math">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such that </a:t>
                </a:r>
                <a14:m>
                  <m:oMath xmlns:m="http://schemas.openxmlformats.org/officeDocument/2006/math">
                    <m:r>
                      <m:rPr>
                        <m:sty m:val="p"/>
                      </m:rPr>
                      <a:rPr lang="en-US" sz="2000" b="0" i="0" smtClean="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1" i="0" smtClean="0">
                        <a:effectLst/>
                        <a:latin typeface="Cambria Math" panose="02040503050406030204" pitchFamily="18" charset="0"/>
                        <a:ea typeface="Times New Roman" panose="02020603050405020304" pitchFamily="18" charset="0"/>
                        <a:cs typeface="Times New Roman" panose="02020603050405020304" pitchFamily="18" charset="0"/>
                      </a:rPr>
                      <m:t>𝐅</m:t>
                    </m:r>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marR="0" indent="-342900" algn="just">
                  <a:lnSpc>
                    <a:spcPct val="107000"/>
                  </a:lnSpc>
                  <a:buFont typeface="Symbol" panose="05050102010706020507" pitchFamily="18" charset="2"/>
                  <a:buChar char="·"/>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If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then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not conservative and no such potential function </a:t>
                </a:r>
                <a14:m>
                  <m:oMath xmlns:m="http://schemas.openxmlformats.org/officeDocument/2006/math">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exists.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7D1C3D17-10A6-E001-94D0-0D76CC1340C3}"/>
                  </a:ext>
                </a:extLst>
              </p:cNvPr>
              <p:cNvSpPr txBox="1">
                <a:spLocks noRot="1" noChangeAspect="1" noMove="1" noResize="1" noEditPoints="1" noAdjustHandles="1" noChangeArrowheads="1" noChangeShapeType="1" noTextEdit="1"/>
              </p:cNvSpPr>
              <p:nvPr/>
            </p:nvSpPr>
            <p:spPr>
              <a:xfrm>
                <a:off x="484093" y="462579"/>
                <a:ext cx="11155679" cy="2450992"/>
              </a:xfrm>
              <a:prstGeom prst="rect">
                <a:avLst/>
              </a:prstGeom>
              <a:blipFill>
                <a:blip r:embed="rId2"/>
                <a:stretch>
                  <a:fillRect l="-601" t="-1244" b="-2488"/>
                </a:stretch>
              </a:blipFill>
            </p:spPr>
            <p:txBody>
              <a:bodyPr/>
              <a:lstStyle/>
              <a:p>
                <a:r>
                  <a:rPr lang="en-US">
                    <a:noFill/>
                  </a:rPr>
                  <a:t> </a:t>
                </a:r>
              </a:p>
            </p:txBody>
          </p:sp>
        </mc:Fallback>
      </mc:AlternateContent>
    </p:spTree>
    <p:extLst>
      <p:ext uri="{BB962C8B-B14F-4D97-AF65-F5344CB8AC3E}">
        <p14:creationId xmlns:p14="http://schemas.microsoft.com/office/powerpoint/2010/main" val="73956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563F9EA2-BF6A-9789-7369-8C5E350F9707}"/>
                  </a:ext>
                </a:extLst>
              </p:cNvPr>
              <p:cNvSpPr txBox="1"/>
              <p:nvPr/>
            </p:nvSpPr>
            <p:spPr>
              <a:xfrm>
                <a:off x="484093" y="225911"/>
                <a:ext cx="11263257" cy="5986639"/>
              </a:xfrm>
              <a:prstGeom prst="rect">
                <a:avLst/>
              </a:prstGeom>
              <a:noFill/>
            </p:spPr>
            <p:txBody>
              <a:bodyPr wrap="square">
                <a:spAutoFit/>
              </a:bodyPr>
              <a:lstStyle/>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Example 1:</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Show that</a:t>
                </a:r>
                <a14:m>
                  <m:oMath xmlns:m="http://schemas.openxmlformats.org/officeDocument/2006/math">
                    <m:r>
                      <a:rPr lang="en-US" sz="1800" b="0" i="0" smtClean="0">
                        <a:effectLst/>
                        <a:latin typeface="Cambria Math" panose="02040503050406030204" pitchFamily="18" charset="0"/>
                        <a:ea typeface="Calibri" panose="020F0502020204030204" pitchFamily="34" charset="0"/>
                        <a:cs typeface="Times New Roman" panose="02020603050405020304" pitchFamily="18" charset="0"/>
                      </a:rPr>
                      <m:t> </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2</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conservative</a:t>
                </a:r>
                <a:r>
                  <a:rPr lang="en-US" dirty="0">
                    <a:latin typeface="Times New Roman" panose="02020603050405020304" pitchFamily="18" charset="0"/>
                    <a:ea typeface="Times New Roman" panose="02020603050405020304" pitchFamily="18" charset="0"/>
                    <a:cs typeface="Times New Roman" panose="02020603050405020304" pitchFamily="18" charset="0"/>
                  </a:rPr>
                  <a:t> and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find </a:t>
                </a:r>
                <a:r>
                  <a:rPr lang="en-US" dirty="0">
                    <a:latin typeface="Times New Roman" panose="02020603050405020304" pitchFamily="18" charset="0"/>
                    <a:ea typeface="Times New Roman" panose="02020603050405020304" pitchFamily="18" charset="0"/>
                    <a:cs typeface="Times New Roman" panose="02020603050405020304" pitchFamily="18" charset="0"/>
                  </a:rPr>
                  <a:t>its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potential function </a:t>
                </a:r>
                <a14:m>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From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the components are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𝑁</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Now find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=6</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=6</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Since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then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conservative, and there exists a function </a:t>
                </a:r>
                <a14:m>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such that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Since we assume that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we integrate it with respect to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14:m>
                  <m:oMathPara xmlns:m="http://schemas.openxmlformats.org/officeDocument/2006/math">
                    <m:oMathParaPr>
                      <m:jc m:val="centerGroup"/>
                    </m:oMathParaPr>
                    <m:oMath xmlns:m="http://schemas.openxmlformats.org/officeDocument/2006/math">
                      <m:nary>
                        <m:naryPr>
                          <m:limLoc m:val="undOvr"/>
                          <m:subHide m:val="on"/>
                          <m:supHide m:val="on"/>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𝑑𝑥</m:t>
                          </m:r>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dirty="0"/>
              </a:p>
              <a:p>
                <a:pPr marL="0" marR="0" algn="just">
                  <a:lnSpc>
                    <a:spcPct val="107000"/>
                  </a:lnSpc>
                </a:pPr>
                <a:endParaRPr lang="en-US" dirty="0">
                  <a:latin typeface="Times New Roman" panose="02020603050405020304" pitchFamily="18" charset="0"/>
                  <a:cs typeface="Times New Roman" panose="02020603050405020304" pitchFamily="18" charset="0"/>
                </a:endParaRPr>
              </a:p>
              <a:p>
                <a:pPr marL="0" marR="0" algn="just">
                  <a:lnSpc>
                    <a:spcPct val="107000"/>
                  </a:lnSpc>
                </a:pPr>
                <a:r>
                  <a:rPr lang="en-US" dirty="0">
                    <a:latin typeface="Times New Roman" panose="02020603050405020304" pitchFamily="18" charset="0"/>
                    <a:cs typeface="Times New Roman" panose="02020603050405020304" pitchFamily="18" charset="0"/>
                  </a:rPr>
                  <a:t>Since we assume </a:t>
                </a:r>
                <a14:m>
                  <m:oMath xmlns:m="http://schemas.openxmlformats.org/officeDocument/2006/math">
                    <m:sSub>
                      <m:sSubPr>
                        <m:ctrlPr>
                          <a:rPr lang="en-US" b="0" i="1" smtClean="0">
                            <a:latin typeface="Cambria Math" panose="02040503050406030204" pitchFamily="18" charset="0"/>
                            <a:cs typeface="Times New Roman" panose="02020603050405020304" pitchFamily="18" charset="0"/>
                          </a:rPr>
                        </m:ctrlPr>
                      </m:sSubPr>
                      <m:e>
                        <m:r>
                          <a:rPr lang="en-US" b="0" i="1" smtClean="0">
                            <a:latin typeface="Cambria Math" panose="02040503050406030204" pitchFamily="18" charset="0"/>
                            <a:cs typeface="Times New Roman" panose="02020603050405020304" pitchFamily="18" charset="0"/>
                          </a:rPr>
                          <m:t>𝑓</m:t>
                        </m:r>
                      </m:e>
                      <m:sub>
                        <m:r>
                          <a:rPr lang="en-US" b="0" i="1" smtClean="0">
                            <a:latin typeface="Cambria Math" panose="02040503050406030204" pitchFamily="18" charset="0"/>
                            <a:cs typeface="Times New Roman" panose="02020603050405020304" pitchFamily="18" charset="0"/>
                          </a:rPr>
                          <m:t>𝑦</m:t>
                        </m:r>
                      </m:sub>
                    </m:sSub>
                    <m:r>
                      <a:rPr lang="en-US" b="0" i="1" smtClean="0">
                        <a:latin typeface="Cambria Math" panose="02040503050406030204" pitchFamily="18" charset="0"/>
                        <a:cs typeface="Times New Roman" panose="02020603050405020304" pitchFamily="18" charset="0"/>
                      </a:rPr>
                      <m:t>=2</m:t>
                    </m:r>
                    <m:sSup>
                      <m:sSupPr>
                        <m:ctrlPr>
                          <a:rPr lang="en-US" b="0" i="1" smtClean="0">
                            <a:latin typeface="Cambria Math" panose="02040503050406030204" pitchFamily="18" charset="0"/>
                            <a:cs typeface="Times New Roman" panose="02020603050405020304" pitchFamily="18" charset="0"/>
                          </a:rPr>
                        </m:ctrlPr>
                      </m:sSupPr>
                      <m:e>
                        <m:r>
                          <a:rPr lang="en-US" b="0" i="1" smtClean="0">
                            <a:latin typeface="Cambria Math" panose="02040503050406030204" pitchFamily="18" charset="0"/>
                            <a:cs typeface="Times New Roman" panose="02020603050405020304" pitchFamily="18" charset="0"/>
                          </a:rPr>
                          <m:t>𝑥</m:t>
                        </m:r>
                      </m:e>
                      <m:sup>
                        <m:r>
                          <a:rPr lang="en-US" b="0" i="1" smtClean="0">
                            <a:latin typeface="Cambria Math" panose="02040503050406030204" pitchFamily="18" charset="0"/>
                            <a:cs typeface="Times New Roman" panose="02020603050405020304" pitchFamily="18" charset="0"/>
                          </a:rPr>
                          <m:t>3</m:t>
                        </m:r>
                      </m:sup>
                    </m:sSup>
                    <m:r>
                      <a:rPr lang="en-US" b="0" i="1" smtClean="0">
                        <a:latin typeface="Cambria Math" panose="02040503050406030204" pitchFamily="18" charset="0"/>
                        <a:cs typeface="Times New Roman" panose="02020603050405020304" pitchFamily="18" charset="0"/>
                      </a:rPr>
                      <m:t>𝑦</m:t>
                    </m:r>
                  </m:oMath>
                </a14:m>
                <a:r>
                  <a:rPr lang="en-US" dirty="0">
                    <a:latin typeface="Times New Roman" panose="02020603050405020304" pitchFamily="18" charset="0"/>
                    <a:cs typeface="Times New Roman" panose="02020603050405020304" pitchFamily="18" charset="0"/>
                  </a:rPr>
                  <a:t>, integrate it with respect to y:</a:t>
                </a:r>
              </a:p>
              <a:p>
                <a:pPr marL="0" marR="0" algn="just">
                  <a:lnSpc>
                    <a:spcPct val="107000"/>
                  </a:lnSpc>
                </a:pPr>
                <a:endParaRPr lang="en-US" dirty="0">
                  <a:latin typeface="Times New Roman" panose="02020603050405020304" pitchFamily="18" charset="0"/>
                  <a:cs typeface="Times New Roman" panose="02020603050405020304" pitchFamily="18" charset="0"/>
                </a:endParaRPr>
              </a:p>
              <a:p>
                <a:pPr algn="just">
                  <a:lnSpc>
                    <a:spcPct val="107000"/>
                  </a:lnSpc>
                </a:pPr>
                <a14:m>
                  <m:oMathPara xmlns:m="http://schemas.openxmlformats.org/officeDocument/2006/math">
                    <m:oMathParaPr>
                      <m:jc m:val="centerGroup"/>
                    </m:oMathParaPr>
                    <m:oMath xmlns:m="http://schemas.openxmlformats.org/officeDocument/2006/math">
                      <m:nary>
                        <m:naryPr>
                          <m:limLoc m:val="undOvr"/>
                          <m:subHide m:val="on"/>
                          <m:supHide m:val="on"/>
                          <m:ctrlP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b="0" i="1" smtClean="0">
                              <a:latin typeface="Cambria Math" panose="02040503050406030204" pitchFamily="18" charset="0"/>
                              <a:cs typeface="Times New Roman" panose="02020603050405020304" pitchFamily="18" charset="0"/>
                            </a:rPr>
                            <m:t>2</m:t>
                          </m:r>
                          <m:sSup>
                            <m:sSupPr>
                              <m:ctrlPr>
                                <a:rPr lang="en-US" b="0" i="1" smtClean="0">
                                  <a:latin typeface="Cambria Math" panose="02040503050406030204" pitchFamily="18" charset="0"/>
                                  <a:cs typeface="Times New Roman" panose="02020603050405020304" pitchFamily="18" charset="0"/>
                                </a:rPr>
                              </m:ctrlPr>
                            </m:sSupPr>
                            <m:e>
                              <m:r>
                                <a:rPr lang="en-US" b="0" i="1" smtClean="0">
                                  <a:latin typeface="Cambria Math" panose="02040503050406030204" pitchFamily="18" charset="0"/>
                                  <a:cs typeface="Times New Roman" panose="02020603050405020304" pitchFamily="18" charset="0"/>
                                </a:rPr>
                                <m:t>𝑥</m:t>
                              </m:r>
                            </m:e>
                            <m:sup>
                              <m:r>
                                <a:rPr lang="en-US" b="0" i="1" smtClean="0">
                                  <a:latin typeface="Cambria Math" panose="02040503050406030204" pitchFamily="18" charset="0"/>
                                  <a:cs typeface="Times New Roman" panose="02020603050405020304" pitchFamily="18" charset="0"/>
                                </a:rPr>
                                <m:t>3</m:t>
                              </m:r>
                            </m:sup>
                          </m:sSup>
                          <m:r>
                            <a:rPr lang="en-US" b="0" i="1" smtClean="0">
                              <a:latin typeface="Cambria Math" panose="02040503050406030204" pitchFamily="18" charset="0"/>
                              <a:cs typeface="Times New Roman" panose="02020603050405020304" pitchFamily="18" charset="0"/>
                            </a:rPr>
                            <m:t>𝑦</m:t>
                          </m:r>
                          <m:r>
                            <a:rPr lang="en-US" b="0" i="1" smtClean="0">
                              <a:latin typeface="Cambria Math" panose="020405030504060302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𝑑𝑥</m:t>
                          </m:r>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3</m:t>
                          </m:r>
                        </m:sup>
                      </m:sSup>
                      <m:sSup>
                        <m:sSupPr>
                          <m:ctrlP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dirty="0">
                  <a:latin typeface="Times New Roman" panose="02020603050405020304" pitchFamily="18" charset="0"/>
                  <a:cs typeface="Times New Roman" panose="02020603050405020304" pitchFamily="18" charset="0"/>
                </a:endParaRPr>
              </a:p>
              <a:p>
                <a:pPr algn="just">
                  <a:lnSpc>
                    <a:spcPct val="107000"/>
                  </a:lnSpc>
                </a:pPr>
                <a:endParaRPr lang="en-US" dirty="0">
                  <a:latin typeface="Times New Roman" panose="02020603050405020304" pitchFamily="18" charset="0"/>
                  <a:cs typeface="Times New Roman" panose="02020603050405020304" pitchFamily="18" charset="0"/>
                </a:endParaRPr>
              </a:p>
              <a:p>
                <a:pPr algn="just">
                  <a:lnSpc>
                    <a:spcPct val="107000"/>
                  </a:lnSpc>
                </a:pPr>
                <a:r>
                  <a:rPr lang="en-US" dirty="0">
                    <a:latin typeface="Times New Roman" panose="02020603050405020304" pitchFamily="18" charset="0"/>
                    <a:cs typeface="Times New Roman" panose="02020603050405020304" pitchFamily="18" charset="0"/>
                  </a:rPr>
                  <a:t>The potential function is </a:t>
                </a:r>
                <a14:m>
                  <m:oMath xmlns:m="http://schemas.openxmlformats.org/officeDocument/2006/math">
                    <m:r>
                      <a:rPr lang="en-US" b="0" i="1" smtClean="0">
                        <a:latin typeface="Cambria Math" panose="02040503050406030204" pitchFamily="18" charset="0"/>
                        <a:cs typeface="Times New Roman" panose="02020603050405020304" pitchFamily="18" charset="0"/>
                      </a:rPr>
                      <m:t>𝑓</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e>
                    </m:d>
                    <m:r>
                      <a:rPr lang="en-US" b="0" i="1" smtClean="0">
                        <a:latin typeface="Cambria Math" panose="02040503050406030204" pitchFamily="18" charset="0"/>
                        <a:cs typeface="Times New Roman" panose="02020603050405020304" pitchFamily="18" charset="0"/>
                      </a:rPr>
                      <m:t>=</m:t>
                    </m:r>
                    <m:sSup>
                      <m:sSupPr>
                        <m:ctrlPr>
                          <a:rPr lang="en-US" b="0" i="1" smtClean="0">
                            <a:latin typeface="Cambria Math" panose="02040503050406030204" pitchFamily="18" charset="0"/>
                            <a:cs typeface="Times New Roman" panose="02020603050405020304" pitchFamily="18" charset="0"/>
                          </a:rPr>
                        </m:ctrlPr>
                      </m:sSupPr>
                      <m:e>
                        <m:r>
                          <a:rPr lang="en-US" b="0" i="1" smtClean="0">
                            <a:latin typeface="Cambria Math" panose="02040503050406030204" pitchFamily="18" charset="0"/>
                            <a:cs typeface="Times New Roman" panose="02020603050405020304" pitchFamily="18" charset="0"/>
                          </a:rPr>
                          <m:t>𝑥</m:t>
                        </m:r>
                      </m:e>
                      <m:sup>
                        <m:r>
                          <a:rPr lang="en-US" b="0" i="1" smtClean="0">
                            <a:latin typeface="Cambria Math" panose="02040503050406030204" pitchFamily="18" charset="0"/>
                            <a:cs typeface="Times New Roman" panose="02020603050405020304" pitchFamily="18" charset="0"/>
                          </a:rPr>
                          <m:t>3</m:t>
                        </m:r>
                      </m:sup>
                    </m:sSup>
                    <m:sSup>
                      <m:sSupPr>
                        <m:ctrlPr>
                          <a:rPr lang="en-US" b="0" i="1" smtClean="0">
                            <a:latin typeface="Cambria Math" panose="02040503050406030204" pitchFamily="18" charset="0"/>
                            <a:cs typeface="Times New Roman" panose="02020603050405020304" pitchFamily="18" charset="0"/>
                          </a:rPr>
                        </m:ctrlPr>
                      </m:sSupPr>
                      <m:e>
                        <m:r>
                          <a:rPr lang="en-US" b="0" i="1" smtClean="0">
                            <a:latin typeface="Cambria Math" panose="02040503050406030204" pitchFamily="18" charset="0"/>
                            <a:cs typeface="Times New Roman" panose="02020603050405020304" pitchFamily="18" charset="0"/>
                          </a:rPr>
                          <m:t>𝑦</m:t>
                        </m:r>
                      </m:e>
                      <m:sup>
                        <m:r>
                          <a:rPr lang="en-US" b="0" i="1" smtClean="0">
                            <a:latin typeface="Cambria Math" panose="02040503050406030204" pitchFamily="18" charset="0"/>
                            <a:cs typeface="Times New Roman" panose="02020603050405020304" pitchFamily="18" charset="0"/>
                          </a:rPr>
                          <m:t>2</m:t>
                        </m:r>
                      </m:sup>
                    </m:sSup>
                  </m:oMath>
                </a14:m>
                <a:r>
                  <a:rPr lang="en-US" dirty="0">
                    <a:latin typeface="Times New Roman" panose="02020603050405020304" pitchFamily="18" charset="0"/>
                    <a:cs typeface="Times New Roman" panose="02020603050405020304" pitchFamily="18" charset="0"/>
                  </a:rPr>
                  <a:t>. Check this by showing that </a:t>
                </a:r>
                <a14:m>
                  <m:oMath xmlns:m="http://schemas.openxmlformats.org/officeDocument/2006/math">
                    <m:r>
                      <m:rPr>
                        <m:sty m:val="p"/>
                      </m:rPr>
                      <a:rPr lang="en-US" b="0" i="0"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𝑓</m:t>
                    </m:r>
                    <m:r>
                      <a:rPr lang="en-US" b="0" i="1" smtClean="0">
                        <a:latin typeface="Cambria Math" panose="02040503050406030204" pitchFamily="18" charset="0"/>
                        <a:cs typeface="Times New Roman" panose="02020603050405020304" pitchFamily="18" charset="0"/>
                      </a:rPr>
                      <m:t>=</m:t>
                    </m:r>
                    <m:d>
                      <m:dPr>
                        <m:begChr m:val="〈"/>
                        <m:endChr m:val="〉"/>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3</m:t>
                        </m:r>
                        <m:sSup>
                          <m:sSupPr>
                            <m:ctrlPr>
                              <a:rPr lang="en-US" i="1">
                                <a:latin typeface="Cambria Math" panose="02040503050406030204" pitchFamily="18" charset="0"/>
                                <a:ea typeface="Calibri" panose="020F0502020204030204" pitchFamily="34" charset="0"/>
                                <a:cs typeface="Times New Roman" panose="02020603050405020304" pitchFamily="18" charset="0"/>
                              </a:rPr>
                            </m:ctrlPr>
                          </m:sSupPr>
                          <m:e>
                            <m:r>
                              <a:rPr lang="en-US" i="1">
                                <a:latin typeface="Cambria Math" panose="02040503050406030204" pitchFamily="18" charset="0"/>
                                <a:ea typeface="Calibri" panose="020F0502020204030204" pitchFamily="34" charset="0"/>
                                <a:cs typeface="Times New Roman" panose="02020603050405020304" pitchFamily="18" charset="0"/>
                              </a:rPr>
                              <m:t>𝑥</m:t>
                            </m:r>
                          </m:e>
                          <m:sup>
                            <m:r>
                              <a:rPr lang="en-US" i="1">
                                <a:latin typeface="Cambria Math" panose="02040503050406030204" pitchFamily="18" charset="0"/>
                                <a:ea typeface="Calibri" panose="020F0502020204030204" pitchFamily="34" charset="0"/>
                                <a:cs typeface="Times New Roman" panose="02020603050405020304" pitchFamily="18" charset="0"/>
                              </a:rPr>
                              <m:t>2</m:t>
                            </m:r>
                          </m:sup>
                        </m:sSup>
                        <m:sSup>
                          <m:sSupPr>
                            <m:ctrlPr>
                              <a:rPr lang="en-US" i="1">
                                <a:latin typeface="Cambria Math" panose="02040503050406030204" pitchFamily="18" charset="0"/>
                                <a:ea typeface="Calibri" panose="020F0502020204030204" pitchFamily="34" charset="0"/>
                                <a:cs typeface="Times New Roman" panose="02020603050405020304" pitchFamily="18" charset="0"/>
                              </a:rPr>
                            </m:ctrlPr>
                          </m:sSupPr>
                          <m:e>
                            <m:r>
                              <a:rPr lang="en-US" i="1">
                                <a:latin typeface="Cambria Math" panose="02040503050406030204" pitchFamily="18" charset="0"/>
                                <a:ea typeface="Calibri" panose="020F0502020204030204" pitchFamily="34" charset="0"/>
                                <a:cs typeface="Times New Roman" panose="02020603050405020304" pitchFamily="18" charset="0"/>
                              </a:rPr>
                              <m:t>𝑦</m:t>
                            </m:r>
                          </m:e>
                          <m:sup>
                            <m:r>
                              <a:rPr lang="en-US" i="1">
                                <a:latin typeface="Cambria Math" panose="02040503050406030204" pitchFamily="18" charset="0"/>
                                <a:ea typeface="Calibri" panose="020F0502020204030204" pitchFamily="34" charset="0"/>
                                <a:cs typeface="Times New Roman" panose="02020603050405020304" pitchFamily="18" charset="0"/>
                              </a:rPr>
                              <m:t>2</m:t>
                            </m:r>
                          </m:sup>
                        </m:sSup>
                        <m:r>
                          <a:rPr lang="en-US" i="1">
                            <a:latin typeface="Cambria Math" panose="02040503050406030204" pitchFamily="18" charset="0"/>
                            <a:ea typeface="Calibri" panose="020F0502020204030204" pitchFamily="34" charset="0"/>
                            <a:cs typeface="Times New Roman" panose="02020603050405020304" pitchFamily="18" charset="0"/>
                          </a:rPr>
                          <m:t>, 2</m:t>
                        </m:r>
                        <m:sSup>
                          <m:sSupPr>
                            <m:ctrlPr>
                              <a:rPr lang="en-US" i="1">
                                <a:latin typeface="Cambria Math" panose="02040503050406030204" pitchFamily="18" charset="0"/>
                                <a:ea typeface="Calibri" panose="020F0502020204030204" pitchFamily="34" charset="0"/>
                                <a:cs typeface="Times New Roman" panose="02020603050405020304" pitchFamily="18" charset="0"/>
                              </a:rPr>
                            </m:ctrlPr>
                          </m:sSupPr>
                          <m:e>
                            <m:r>
                              <a:rPr lang="en-US" i="1">
                                <a:latin typeface="Cambria Math" panose="02040503050406030204" pitchFamily="18" charset="0"/>
                                <a:ea typeface="Calibri" panose="020F0502020204030204" pitchFamily="34" charset="0"/>
                                <a:cs typeface="Times New Roman" panose="02020603050405020304" pitchFamily="18" charset="0"/>
                              </a:rPr>
                              <m:t>𝑥</m:t>
                            </m:r>
                          </m:e>
                          <m:sup>
                            <m:r>
                              <a:rPr lang="en-US" i="1">
                                <a:latin typeface="Cambria Math" panose="02040503050406030204" pitchFamily="18" charset="0"/>
                                <a:ea typeface="Calibri" panose="020F0502020204030204" pitchFamily="34" charset="0"/>
                                <a:cs typeface="Times New Roman" panose="02020603050405020304" pitchFamily="18" charset="0"/>
                              </a:rPr>
                              <m:t>3</m:t>
                            </m:r>
                          </m:sup>
                        </m:sSup>
                        <m:r>
                          <a:rPr lang="en-US" i="1">
                            <a:latin typeface="Cambria Math" panose="02040503050406030204" pitchFamily="18" charset="0"/>
                            <a:ea typeface="Calibri" panose="020F0502020204030204" pitchFamily="34" charset="0"/>
                            <a:cs typeface="Times New Roman" panose="02020603050405020304" pitchFamily="18" charset="0"/>
                          </a:rPr>
                          <m:t>𝑦</m:t>
                        </m:r>
                      </m:e>
                    </m:d>
                    <m:r>
                      <a:rPr lang="en-US" b="0" i="1" smtClean="0">
                        <a:latin typeface="Cambria Math" panose="02040503050406030204" pitchFamily="18" charset="0"/>
                        <a:ea typeface="Calibri" panose="020F0502020204030204" pitchFamily="34" charset="0"/>
                        <a:cs typeface="Times New Roman" panose="02020603050405020304" pitchFamily="18" charset="0"/>
                      </a:rPr>
                      <m:t>=</m:t>
                    </m:r>
                    <m:r>
                      <a:rPr lang="en-US" b="1" i="0" smtClean="0">
                        <a:latin typeface="Cambria Math" panose="02040503050406030204" pitchFamily="18" charset="0"/>
                        <a:cs typeface="Times New Roman" panose="02020603050405020304" pitchFamily="18" charset="0"/>
                      </a:rPr>
                      <m:t>𝐅</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𝑥</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𝑦</m:t>
                    </m:r>
                    <m:r>
                      <a:rPr lang="en-US" b="0" i="1" smtClean="0">
                        <a:latin typeface="Cambria Math" panose="02040503050406030204" pitchFamily="18" charset="0"/>
                        <a:cs typeface="Times New Roman" panose="02020603050405020304" pitchFamily="18" charset="0"/>
                      </a:rPr>
                      <m:t>).</m:t>
                    </m:r>
                  </m:oMath>
                </a14:m>
                <a:endParaRPr lang="en-US" dirty="0">
                  <a:latin typeface="Times New Roman" panose="02020603050405020304" pitchFamily="18" charset="0"/>
                  <a:cs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563F9EA2-BF6A-9789-7369-8C5E350F9707}"/>
                  </a:ext>
                </a:extLst>
              </p:cNvPr>
              <p:cNvSpPr txBox="1">
                <a:spLocks noRot="1" noChangeAspect="1" noMove="1" noResize="1" noEditPoints="1" noAdjustHandles="1" noChangeArrowheads="1" noChangeShapeType="1" noTextEdit="1"/>
              </p:cNvSpPr>
              <p:nvPr/>
            </p:nvSpPr>
            <p:spPr>
              <a:xfrm>
                <a:off x="484093" y="225911"/>
                <a:ext cx="11263257" cy="5986639"/>
              </a:xfrm>
              <a:prstGeom prst="rect">
                <a:avLst/>
              </a:prstGeom>
              <a:blipFill>
                <a:blip r:embed="rId2"/>
                <a:stretch>
                  <a:fillRect l="-433" t="-713" r="-433" b="-713"/>
                </a:stretch>
              </a:blipFill>
            </p:spPr>
            <p:txBody>
              <a:bodyPr/>
              <a:lstStyle/>
              <a:p>
                <a:r>
                  <a:rPr lang="en-US">
                    <a:noFill/>
                  </a:rPr>
                  <a:t> </a:t>
                </a:r>
              </a:p>
            </p:txBody>
          </p:sp>
        </mc:Fallback>
      </mc:AlternateContent>
    </p:spTree>
    <p:extLst>
      <p:ext uri="{BB962C8B-B14F-4D97-AF65-F5344CB8AC3E}">
        <p14:creationId xmlns:p14="http://schemas.microsoft.com/office/powerpoint/2010/main" val="207236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2C283A7-8E4D-141A-3EC1-C35506398849}"/>
                  </a:ext>
                </a:extLst>
              </p:cNvPr>
              <p:cNvSpPr txBox="1"/>
              <p:nvPr/>
            </p:nvSpPr>
            <p:spPr>
              <a:xfrm>
                <a:off x="473336" y="355002"/>
                <a:ext cx="11413864" cy="3394071"/>
              </a:xfrm>
              <a:prstGeom prst="rect">
                <a:avLst/>
              </a:prstGeom>
              <a:noFill/>
            </p:spPr>
            <p:txBody>
              <a:bodyPr wrap="square">
                <a:spAutoFit/>
              </a:bodyPr>
              <a:lstStyle/>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Example 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Determine if </a:t>
                </a:r>
                <a14:m>
                  <m:oMath xmlns:m="http://schemas.openxmlformats.org/officeDocument/2006/math">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𝑥𝑦</m:t>
                        </m:r>
                        <m:r>
                          <a:rPr lang="en-US" sz="1800" i="1">
                            <a:effectLst/>
                            <a:latin typeface="Cambria Math" panose="02040503050406030204" pitchFamily="18" charset="0"/>
                            <a:ea typeface="Calibri" panose="020F0502020204030204" pitchFamily="34" charset="0"/>
                            <a:cs typeface="Times New Roman" panose="02020603050405020304" pitchFamily="18" charset="0"/>
                          </a:rPr>
                          <m:t>, 1−</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e>
                    </m:d>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conservative. If it is, find its potential function </a:t>
                </a:r>
                <a14:m>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b="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We have </a:t>
                </a:r>
                <a:endParaRPr lang="en-US" sz="18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07000"/>
                  </a:lnSpc>
                </a:pPr>
                <a:endParaRPr lang="en-US" sz="18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07000"/>
                  </a:lnSpc>
                </a:pP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𝑥𝑦</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𝑁</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Observe that </a:t>
                </a:r>
                <a:endParaRPr lang="en-US" sz="18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07000"/>
                  </a:lnSpc>
                </a:pPr>
                <a:endParaRPr lang="en-US" sz="18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07000"/>
                  </a:lnSpc>
                </a:pP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Since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vector field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not conservative, and there does not exist a function whose gradient is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C2C283A7-8E4D-141A-3EC1-C35506398849}"/>
                  </a:ext>
                </a:extLst>
              </p:cNvPr>
              <p:cNvSpPr txBox="1">
                <a:spLocks noRot="1" noChangeAspect="1" noMove="1" noResize="1" noEditPoints="1" noAdjustHandles="1" noChangeArrowheads="1" noChangeShapeType="1" noTextEdit="1"/>
              </p:cNvSpPr>
              <p:nvPr/>
            </p:nvSpPr>
            <p:spPr>
              <a:xfrm>
                <a:off x="473336" y="355002"/>
                <a:ext cx="11413864" cy="3394071"/>
              </a:xfrm>
              <a:prstGeom prst="rect">
                <a:avLst/>
              </a:prstGeom>
              <a:blipFill>
                <a:blip r:embed="rId2"/>
                <a:stretch>
                  <a:fillRect l="-481" t="-898" b="-1257"/>
                </a:stretch>
              </a:blipFill>
            </p:spPr>
            <p:txBody>
              <a:bodyPr/>
              <a:lstStyle/>
              <a:p>
                <a:r>
                  <a:rPr lang="en-US">
                    <a:noFill/>
                  </a:rPr>
                  <a:t> </a:t>
                </a:r>
              </a:p>
            </p:txBody>
          </p:sp>
        </mc:Fallback>
      </mc:AlternateContent>
    </p:spTree>
    <p:extLst>
      <p:ext uri="{BB962C8B-B14F-4D97-AF65-F5344CB8AC3E}">
        <p14:creationId xmlns:p14="http://schemas.microsoft.com/office/powerpoint/2010/main" val="108308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52673E00-99C9-4522-E02C-83CBAB1DFF57}"/>
                  </a:ext>
                </a:extLst>
              </p:cNvPr>
              <p:cNvSpPr txBox="1"/>
              <p:nvPr/>
            </p:nvSpPr>
            <p:spPr>
              <a:xfrm>
                <a:off x="344245" y="344246"/>
                <a:ext cx="11478409" cy="6119560"/>
              </a:xfrm>
              <a:prstGeom prst="rect">
                <a:avLst/>
              </a:prstGeom>
              <a:noFill/>
            </p:spPr>
            <p:txBody>
              <a:bodyPr wrap="square">
                <a:spAutoFit/>
              </a:bodyPr>
              <a:lstStyle/>
              <a:p>
                <a:pPr marL="0" marR="0" algn="just">
                  <a:lnSpc>
                    <a:spcPct val="107000"/>
                  </a:lnSpc>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Example 3:</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Determine if </a:t>
                </a:r>
                <a14:m>
                  <m:oMath xmlns:m="http://schemas.openxmlformats.org/officeDocument/2006/math">
                    <m:r>
                      <a:rPr lang="en-US"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𝑦</m:t>
                        </m:r>
                        <m:r>
                          <a:rPr lang="en-US" i="1">
                            <a:effectLst/>
                            <a:latin typeface="Cambria Math" panose="02040503050406030204" pitchFamily="18" charset="0"/>
                            <a:ea typeface="Calibri" panose="020F0502020204030204" pitchFamily="34" charset="0"/>
                            <a:cs typeface="Times New Roman" panose="02020603050405020304" pitchFamily="18" charset="0"/>
                          </a:rPr>
                          <m:t>−3,</m:t>
                        </m:r>
                        <m:r>
                          <a:rPr lang="en-US" i="1">
                            <a:effectLst/>
                            <a:latin typeface="Cambria Math" panose="02040503050406030204" pitchFamily="18" charset="0"/>
                            <a:ea typeface="Calibri" panose="020F0502020204030204" pitchFamily="34" charset="0"/>
                            <a:cs typeface="Times New Roman" panose="02020603050405020304" pitchFamily="18" charset="0"/>
                          </a:rPr>
                          <m:t>𝑥</m:t>
                        </m:r>
                        <m:r>
                          <a:rPr lang="en-US" i="1">
                            <a:effectLst/>
                            <a:latin typeface="Cambria Math" panose="02040503050406030204" pitchFamily="18" charset="0"/>
                            <a:ea typeface="Calibri" panose="020F0502020204030204" pitchFamily="34" charset="0"/>
                            <a:cs typeface="Times New Roman" panose="02020603050405020304" pitchFamily="18" charset="0"/>
                          </a:rPr>
                          <m:t>+2</m:t>
                        </m:r>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conservative. If it is, find a potential function </a:t>
                </a:r>
                <a14:m>
                  <m:oMath xmlns:m="http://schemas.openxmlformats.org/officeDocument/2006/math">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We have </a:t>
                </a:r>
                <a:endParaRPr lang="en-US" i="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lnSpc>
                    <a:spcPct val="107000"/>
                  </a:lnSpc>
                </a:pPr>
                <a14:m>
                  <m:oMath xmlns:m="http://schemas.openxmlformats.org/officeDocument/2006/math">
                    <m:r>
                      <a:rPr lang="en-US" i="1">
                        <a:effectLst/>
                        <a:latin typeface="Cambria Math" panose="02040503050406030204" pitchFamily="18" charset="0"/>
                        <a:ea typeface="Times New Roman" panose="02020603050405020304" pitchFamily="18" charset="0"/>
                        <a:cs typeface="Times New Roman" panose="02020603050405020304" pitchFamily="18" charset="0"/>
                      </a:rPr>
                      <m:t>𝑀</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i="1">
                        <a:effectLst/>
                        <a:latin typeface="Cambria Math" panose="02040503050406030204" pitchFamily="18" charset="0"/>
                        <a:ea typeface="Times New Roman" panose="02020603050405020304" pitchFamily="18" charset="0"/>
                        <a:cs typeface="Times New Roman" panose="02020603050405020304" pitchFamily="18" charset="0"/>
                      </a:rPr>
                      <m:t>𝑁</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cs typeface="Times New Roman" panose="02020603050405020304" pitchFamily="18" charset="0"/>
                      </a:rPr>
                      <m:t>+2</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Observe that </a:t>
                </a:r>
                <a:endParaRPr lang="en-US" i="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lnSpc>
                    <a:spcPct val="107000"/>
                  </a:lnSpc>
                </a:pPr>
                <a14:m>
                  <m:oMath xmlns:m="http://schemas.openxmlformats.org/officeDocument/2006/math">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Since </a:t>
                </a:r>
                <a14:m>
                  <m:oMath xmlns:m="http://schemas.openxmlformats.org/officeDocument/2006/math">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the vector field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is conservative. To determine </a:t>
                </a:r>
                <a14:m>
                  <m:oMath xmlns:m="http://schemas.openxmlformats.org/officeDocument/2006/math">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integrate </a:t>
                </a:r>
                <a14:m>
                  <m:oMath xmlns:m="http://schemas.openxmlformats.org/officeDocument/2006/math">
                    <m:r>
                      <a:rPr lang="en-US" i="1">
                        <a:effectLst/>
                        <a:latin typeface="Cambria Math" panose="02040503050406030204" pitchFamily="18" charset="0"/>
                        <a:ea typeface="Times New Roman" panose="02020603050405020304" pitchFamily="18" charset="0"/>
                        <a:cs typeface="Times New Roman" panose="02020603050405020304" pitchFamily="18" charset="0"/>
                      </a:rPr>
                      <m:t>𝑀</m:t>
                    </m:r>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e>
                    </m:d>
                  </m:oMath>
                </a14:m>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with respect to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14:m>
                  <m:oMathPara xmlns:m="http://schemas.openxmlformats.org/officeDocument/2006/math">
                    <m:oMathParaPr>
                      <m:jc m:val="centerGroup"/>
                    </m:oMathParaPr>
                    <m:oMath xmlns:m="http://schemas.openxmlformats.org/officeDocument/2006/math">
                      <m:nary>
                        <m:naryPr>
                          <m:limLoc m:val="undOvr"/>
                          <m:subHide m:val="on"/>
                          <m:supHide m:val="on"/>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𝑑𝑥</m:t>
                          </m:r>
                        </m:e>
                      </m:nary>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𝑥𝑦</m:t>
                      </m:r>
                      <m:r>
                        <a:rPr lang="en-US" i="1">
                          <a:effectLst/>
                          <a:latin typeface="Cambria Math" panose="02040503050406030204" pitchFamily="18" charset="0"/>
                          <a:ea typeface="Times New Roman" panose="02020603050405020304" pitchFamily="18" charset="0"/>
                          <a:cs typeface="Times New Roman" panose="02020603050405020304" pitchFamily="18" charset="0"/>
                        </a:rPr>
                        <m:t>−3</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Calibri" panose="020F0502020204030204" pitchFamily="34" charset="0"/>
                    <a:cs typeface="Times New Roman" panose="02020603050405020304" pitchFamily="18" charset="0"/>
                  </a:rPr>
                  <a:t>Now integrate </a:t>
                </a:r>
                <a14:m>
                  <m:oMath xmlns:m="http://schemas.openxmlformats.org/officeDocument/2006/math">
                    <m:r>
                      <a:rPr lang="en-US" i="1" dirty="0" smtClean="0">
                        <a:effectLst/>
                        <a:latin typeface="Cambria Math" panose="02040503050406030204" pitchFamily="18" charset="0"/>
                        <a:ea typeface="Calibri" panose="020F0502020204030204" pitchFamily="34" charset="0"/>
                        <a:cs typeface="Times New Roman" panose="02020603050405020304" pitchFamily="18" charset="0"/>
                      </a:rPr>
                      <m:t>𝑁</m:t>
                    </m:r>
                    <m:r>
                      <a:rPr lang="en-US" i="1" dirty="0" smtClean="0">
                        <a:effectLst/>
                        <a:latin typeface="Cambria Math" panose="02040503050406030204" pitchFamily="18" charset="0"/>
                        <a:ea typeface="Calibri" panose="020F0502020204030204" pitchFamily="34" charset="0"/>
                        <a:cs typeface="Times New Roman" panose="02020603050405020304" pitchFamily="18" charset="0"/>
                      </a:rPr>
                      <m:t>(</m:t>
                    </m:r>
                    <m:r>
                      <a:rPr lang="en-US" i="1" dirty="0" err="1" smtClean="0">
                        <a:effectLst/>
                        <a:latin typeface="Cambria Math" panose="02040503050406030204" pitchFamily="18" charset="0"/>
                        <a:ea typeface="Calibri" panose="020F0502020204030204" pitchFamily="34" charset="0"/>
                        <a:cs typeface="Times New Roman" panose="02020603050405020304" pitchFamily="18" charset="0"/>
                      </a:rPr>
                      <m:t>𝑥</m:t>
                    </m:r>
                    <m:r>
                      <a:rPr lang="en-US" i="1" dirty="0" err="1" smtClean="0">
                        <a:effectLst/>
                        <a:latin typeface="Cambria Math" panose="02040503050406030204" pitchFamily="18" charset="0"/>
                        <a:ea typeface="Calibri" panose="020F0502020204030204" pitchFamily="34" charset="0"/>
                        <a:cs typeface="Times New Roman" panose="02020603050405020304" pitchFamily="18" charset="0"/>
                      </a:rPr>
                      <m:t>,</m:t>
                    </m:r>
                    <m:r>
                      <a:rPr lang="en-US" i="1" dirty="0" err="1" smtClean="0">
                        <a:effectLst/>
                        <a:latin typeface="Cambria Math" panose="02040503050406030204" pitchFamily="18" charset="0"/>
                        <a:ea typeface="Calibri" panose="020F0502020204030204" pitchFamily="34" charset="0"/>
                        <a:cs typeface="Times New Roman" panose="02020603050405020304" pitchFamily="18" charset="0"/>
                      </a:rPr>
                      <m:t>𝑦</m:t>
                    </m:r>
                    <m:r>
                      <a:rPr lang="en-US" i="1" dirty="0" smtClean="0">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dirty="0">
                    <a:effectLst/>
                    <a:latin typeface="Times New Roman" panose="02020603050405020304" pitchFamily="18" charset="0"/>
                    <a:ea typeface="Calibri" panose="020F0502020204030204" pitchFamily="34" charset="0"/>
                    <a:cs typeface="Times New Roman" panose="02020603050405020304" pitchFamily="18" charset="0"/>
                  </a:rPr>
                  <a:t> with respect to </a:t>
                </a:r>
                <a14:m>
                  <m:oMath xmlns:m="http://schemas.openxmlformats.org/officeDocument/2006/math">
                    <m:r>
                      <a:rPr lang="en-US" i="1" dirty="0" smtClean="0">
                        <a:effectLst/>
                        <a:latin typeface="Cambria Math" panose="02040503050406030204" pitchFamily="18" charset="0"/>
                        <a:ea typeface="Calibri" panose="020F0502020204030204" pitchFamily="34" charset="0"/>
                        <a:cs typeface="Times New Roman" panose="02020603050405020304" pitchFamily="18" charset="0"/>
                      </a:rPr>
                      <m:t>𝑦</m:t>
                    </m:r>
                  </m:oMath>
                </a14:m>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gn="just">
                  <a:lnSpc>
                    <a:spcPct val="107000"/>
                  </a:lnSpc>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14:m>
                  <m:oMathPara xmlns:m="http://schemas.openxmlformats.org/officeDocument/2006/math">
                    <m:oMathParaPr>
                      <m:jc m:val="centerGroup"/>
                    </m:oMathParaPr>
                    <m:oMath xmlns:m="http://schemas.openxmlformats.org/officeDocument/2006/math">
                      <m:nary>
                        <m:naryPr>
                          <m:limLoc m:val="undOvr"/>
                          <m:subHide m:val="on"/>
                          <m:supHide m:val="on"/>
                          <m:ctrlPr>
                            <a:rPr lang="en-US" i="1" smtClean="0">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+2</m:t>
                              </m:r>
                            </m:e>
                          </m:d>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𝑑𝑦</m:t>
                          </m:r>
                        </m:e>
                      </m:nary>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𝑥𝑦</m:t>
                      </m:r>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+2</m:t>
                      </m:r>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potential function is the union of these two functions: </a:t>
                </a:r>
                <a14:m>
                  <m:oMath xmlns:m="http://schemas.openxmlformats.org/officeDocument/2006/math">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b="0"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𝑥</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𝑦</m:t>
                        </m:r>
                      </m:e>
                    </m:d>
                    <m:r>
                      <a:rPr lang="en-US"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𝑥𝑦</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+2</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𝑦</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−3</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𝑥</m:t>
                    </m:r>
                  </m:oMath>
                </a14:m>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p:txBody>
          </p:sp>
        </mc:Choice>
        <mc:Fallback xmlns="">
          <p:sp>
            <p:nvSpPr>
              <p:cNvPr id="3" name="TextBox 2">
                <a:extLst>
                  <a:ext uri="{FF2B5EF4-FFF2-40B4-BE49-F238E27FC236}">
                    <a16:creationId xmlns:a16="http://schemas.microsoft.com/office/drawing/2014/main" id="{52673E00-99C9-4522-E02C-83CBAB1DFF57}"/>
                  </a:ext>
                </a:extLst>
              </p:cNvPr>
              <p:cNvSpPr txBox="1">
                <a:spLocks noRot="1" noChangeAspect="1" noMove="1" noResize="1" noEditPoints="1" noAdjustHandles="1" noChangeArrowheads="1" noChangeShapeType="1" noTextEdit="1"/>
              </p:cNvSpPr>
              <p:nvPr/>
            </p:nvSpPr>
            <p:spPr>
              <a:xfrm>
                <a:off x="344245" y="344246"/>
                <a:ext cx="11478409" cy="6119560"/>
              </a:xfrm>
              <a:prstGeom prst="rect">
                <a:avLst/>
              </a:prstGeom>
              <a:blipFill>
                <a:blip r:embed="rId2"/>
                <a:stretch>
                  <a:fillRect l="-425" t="-498" b="-598"/>
                </a:stretch>
              </a:blipFill>
            </p:spPr>
            <p:txBody>
              <a:bodyPr/>
              <a:lstStyle/>
              <a:p>
                <a:r>
                  <a:rPr lang="en-US">
                    <a:noFill/>
                  </a:rPr>
                  <a:t> </a:t>
                </a:r>
              </a:p>
            </p:txBody>
          </p:sp>
        </mc:Fallback>
      </mc:AlternateContent>
    </p:spTree>
    <p:extLst>
      <p:ext uri="{BB962C8B-B14F-4D97-AF65-F5344CB8AC3E}">
        <p14:creationId xmlns:p14="http://schemas.microsoft.com/office/powerpoint/2010/main" val="3032123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85600DD-DADE-1A58-B358-B71E6182C7A1}"/>
                  </a:ext>
                </a:extLst>
              </p:cNvPr>
              <p:cNvSpPr txBox="1"/>
              <p:nvPr/>
            </p:nvSpPr>
            <p:spPr>
              <a:xfrm>
                <a:off x="387275" y="279699"/>
                <a:ext cx="6798833" cy="5295232"/>
              </a:xfrm>
              <a:prstGeom prst="rect">
                <a:avLst/>
              </a:prstGeom>
              <a:noFill/>
            </p:spPr>
            <p:txBody>
              <a:bodyPr wrap="square">
                <a:spAutoFit/>
              </a:bodyPr>
              <a:lstStyle/>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Example 4:</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Given the conservative vector field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pPr>
                <a14:m>
                  <m:oMath xmlns:m="http://schemas.openxmlformats.org/officeDocument/2006/math">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r>
                          <a:rPr lang="en-US" sz="1800" i="1">
                            <a:effectLst/>
                            <a:latin typeface="Cambria Math" panose="02040503050406030204" pitchFamily="18" charset="0"/>
                            <a:ea typeface="Calibri" panose="020F0502020204030204" pitchFamily="34" charset="0"/>
                            <a:cs typeface="Times New Roman" panose="02020603050405020304" pitchFamily="18" charset="0"/>
                          </a:rPr>
                          <m:t>, 2</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find the potential function, </a:t>
                </a:r>
                <a14:m>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Integrate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with respect to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with respect to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y</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14:m>
                  <m:oMathPara xmlns:m="http://schemas.openxmlformats.org/officeDocument/2006/math">
                    <m:oMathParaPr>
                      <m:jc m:val="centerGroup"/>
                    </m:oMathParaPr>
                    <m:oMath xmlns:m="http://schemas.openxmlformats.org/officeDocument/2006/math">
                      <m:m>
                        <m:mPr>
                          <m:mcs>
                            <m:mc>
                              <m:mcPr>
                                <m:count m:val="3"/>
                                <m:mcJc m:val="center"/>
                              </m:mcPr>
                            </m:mc>
                          </m:mcs>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nary>
                              <m:naryPr>
                                <m:limLoc m:val="undOvr"/>
                                <m:subHide m:val="on"/>
                                <m:supHide m:val="on"/>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𝑥𝑦</m:t>
                                </m:r>
                              </m:e>
                            </m:nary>
                          </m:e>
                          <m:e>
                            <m:r>
                              <m:rPr>
                                <m:sty m:val="p"/>
                              </m:rPr>
                              <a:rPr lang="en-US" sz="1800">
                                <a:effectLst/>
                                <a:latin typeface="Cambria Math" panose="02040503050406030204" pitchFamily="18" charset="0"/>
                                <a:ea typeface="Times New Roman" panose="02020603050405020304" pitchFamily="18" charset="0"/>
                                <a:cs typeface="Times New Roman" panose="02020603050405020304" pitchFamily="18" charset="0"/>
                              </a:rPr>
                              <m:t>and</m:t>
                            </m:r>
                          </m:e>
                          <m:e>
                            <m:nary>
                              <m:naryPr>
                                <m:limLoc m:val="undOvr"/>
                                <m:subHide m:val="on"/>
                                <m:supHide m:val="on"/>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mr>
                      </m:m>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union of terms from these two antiderivatives is the potential function:</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lnSpc>
                    <a:spcPct val="107000"/>
                  </a:lnSpc>
                </a:pPr>
                <a14:m>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B85600DD-DADE-1A58-B358-B71E6182C7A1}"/>
                  </a:ext>
                </a:extLst>
              </p:cNvPr>
              <p:cNvSpPr txBox="1">
                <a:spLocks noRot="1" noChangeAspect="1" noMove="1" noResize="1" noEditPoints="1" noAdjustHandles="1" noChangeArrowheads="1" noChangeShapeType="1" noTextEdit="1"/>
              </p:cNvSpPr>
              <p:nvPr/>
            </p:nvSpPr>
            <p:spPr>
              <a:xfrm>
                <a:off x="387275" y="279699"/>
                <a:ext cx="6798833" cy="5295232"/>
              </a:xfrm>
              <a:prstGeom prst="rect">
                <a:avLst/>
              </a:prstGeom>
              <a:blipFill>
                <a:blip r:embed="rId2"/>
                <a:stretch>
                  <a:fillRect l="-807" t="-690" r="-7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30F62AD-7584-5EDD-84C6-C4D61F55E902}"/>
                  </a:ext>
                </a:extLst>
              </p:cNvPr>
              <p:cNvSpPr txBox="1"/>
              <p:nvPr/>
            </p:nvSpPr>
            <p:spPr>
              <a:xfrm>
                <a:off x="7616414" y="279699"/>
                <a:ext cx="4294990" cy="5503558"/>
              </a:xfrm>
              <a:prstGeom prst="rect">
                <a:avLst/>
              </a:prstGeom>
              <a:noFill/>
            </p:spPr>
            <p:txBody>
              <a:bodyPr wrap="square">
                <a:spAutoFit/>
              </a:bodyPr>
              <a:lstStyle/>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b="1" dirty="0">
                    <a:latin typeface="Times New Roman" panose="02020603050405020304" pitchFamily="18" charset="0"/>
                    <a:ea typeface="Times New Roman" panose="02020603050405020304" pitchFamily="18" charset="0"/>
                    <a:cs typeface="Times New Roman" panose="02020603050405020304" pitchFamily="18" charset="0"/>
                  </a:rPr>
                  <a:t>5</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 student is given the vector field </a:t>
                </a:r>
                <a14:m>
                  <m:oMath xmlns:m="http://schemas.openxmlformats.org/officeDocument/2006/math">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𝑥𝑦</m:t>
                        </m:r>
                      </m:e>
                    </m:d>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student integrates </a:t>
                </a:r>
                <a14:m>
                  <m:oMath xmlns:m="http://schemas.openxmlformats.org/officeDocument/2006/math">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with respect to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getting </a:t>
                </a:r>
                <a14:m>
                  <m:oMath xmlns:m="http://schemas.openxmlformats.org/officeDocument/2006/math">
                    <m:nary>
                      <m:naryPr>
                        <m:limLoc m:val="undOvr"/>
                        <m:subHide m:val="on"/>
                        <m:supHide m:val="on"/>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𝑑𝑥</m:t>
                        </m:r>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den>
                    </m:f>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integrates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𝑥𝑦</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with respect to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y</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getting </a:t>
                </a:r>
                <a14:m>
                  <m:oMath xmlns:m="http://schemas.openxmlformats.org/officeDocument/2006/math">
                    <m:nary>
                      <m:naryPr>
                        <m:limLoc m:val="undOvr"/>
                        <m:subHide m:val="on"/>
                        <m:supHide m:val="on"/>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𝑑𝑦</m:t>
                        </m:r>
                      </m:e>
                    </m:nary>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student concludes that the potential function is </a:t>
                </a:r>
                <a14:m>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den>
                    </m:f>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Explain the error.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Vector field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not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conservative since </a:t>
                </a: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𝑁</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Thus, there is no potential function that generates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p:txBody>
          </p:sp>
        </mc:Choice>
        <mc:Fallback xmlns="">
          <p:sp>
            <p:nvSpPr>
              <p:cNvPr id="5" name="TextBox 4">
                <a:extLst>
                  <a:ext uri="{FF2B5EF4-FFF2-40B4-BE49-F238E27FC236}">
                    <a16:creationId xmlns:a16="http://schemas.microsoft.com/office/drawing/2014/main" id="{A30F62AD-7584-5EDD-84C6-C4D61F55E902}"/>
                  </a:ext>
                </a:extLst>
              </p:cNvPr>
              <p:cNvSpPr txBox="1">
                <a:spLocks noRot="1" noChangeAspect="1" noMove="1" noResize="1" noEditPoints="1" noAdjustHandles="1" noChangeArrowheads="1" noChangeShapeType="1" noTextEdit="1"/>
              </p:cNvSpPr>
              <p:nvPr/>
            </p:nvSpPr>
            <p:spPr>
              <a:xfrm>
                <a:off x="7616414" y="279699"/>
                <a:ext cx="4294990" cy="5503558"/>
              </a:xfrm>
              <a:prstGeom prst="rect">
                <a:avLst/>
              </a:prstGeom>
              <a:blipFill>
                <a:blip r:embed="rId3"/>
                <a:stretch>
                  <a:fillRect l="-1135" t="-664" r="-1135" b="-775"/>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EE49258A-04B6-ABB2-9C1F-9494CE3FD681}"/>
              </a:ext>
            </a:extLst>
          </p:cNvPr>
          <p:cNvCxnSpPr/>
          <p:nvPr/>
        </p:nvCxnSpPr>
        <p:spPr>
          <a:xfrm>
            <a:off x="7444292" y="279699"/>
            <a:ext cx="0" cy="563700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6384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7AFE1D4-82D6-EBCA-1627-45F039E8C353}"/>
                  </a:ext>
                </a:extLst>
              </p:cNvPr>
              <p:cNvSpPr txBox="1"/>
              <p:nvPr/>
            </p:nvSpPr>
            <p:spPr>
              <a:xfrm>
                <a:off x="441063" y="301214"/>
                <a:ext cx="11241741" cy="5790560"/>
              </a:xfrm>
              <a:prstGeom prst="rect">
                <a:avLst/>
              </a:prstGeom>
              <a:noFill/>
            </p:spPr>
            <p:txBody>
              <a:bodyPr wrap="square">
                <a:spAutoFit/>
              </a:bodyPr>
              <a:lstStyle/>
              <a:p>
                <a:pPr marL="0" marR="0" algn="just">
                  <a:lnSpc>
                    <a:spcPct val="107000"/>
                  </a:lnSpc>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Fundamental Theorem of Line Integrals (FTLI)</a:t>
                </a:r>
              </a:p>
              <a:p>
                <a:pPr marL="0" marR="0" algn="just">
                  <a:lnSpc>
                    <a:spcPct val="107000"/>
                  </a:lnSpc>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 a conservative vector field in </a:t>
                </a:r>
                <a14:m>
                  <m:oMath xmlns:m="http://schemas.openxmlformats.org/officeDocument/2006/math">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oMath>
                </a14:m>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with </a:t>
                </a:r>
                <a14:m>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as its potential function,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 a directed path with endpoints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𝑎</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0</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0</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𝑏</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then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pPr>
                <a14:m>
                  <m:oMathPara xmlns:m="http://schemas.openxmlformats.org/officeDocument/2006/math">
                    <m:oMathParaPr>
                      <m:jc m:val="centerGroup"/>
                    </m:oMathParaPr>
                    <m:oMath xmlns:m="http://schemas.openxmlformats.org/officeDocument/2006/math">
                      <m:nary>
                        <m:naryPr>
                          <m:limLoc m:val="subSup"/>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𝐫</m:t>
                          </m:r>
                        </m:e>
                      </m:nary>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SupPr>
                        <m:e>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e>
                          </m:d>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𝑎</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𝑏</m:t>
                          </m:r>
                        </m:sup>
                      </m:sSubSup>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𝑏</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𝑎</m:t>
                          </m:r>
                        </m:e>
                      </m:d>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sub>
                          </m:sSub>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0</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0</m:t>
                              </m:r>
                            </m:sub>
                          </m:sSub>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 this case, there </a:t>
                </a:r>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is no need to parametrize the path</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as the value of the line integral depends only on the potential function evaluated at the endpoints, then subtracted in the usual manner of integration.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 couple of corollaries follow:</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Line integrals in a conservative vector field are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path independent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meaning that any path from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will result in the same value of the line integral.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If the path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a simple loop, meaning it starts and ends at the same point and does not cross itself, and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a conservative vector field, then the line integral is 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97AFE1D4-82D6-EBCA-1627-45F039E8C353}"/>
                  </a:ext>
                </a:extLst>
              </p:cNvPr>
              <p:cNvSpPr txBox="1">
                <a:spLocks noRot="1" noChangeAspect="1" noMove="1" noResize="1" noEditPoints="1" noAdjustHandles="1" noChangeArrowheads="1" noChangeShapeType="1" noTextEdit="1"/>
              </p:cNvSpPr>
              <p:nvPr/>
            </p:nvSpPr>
            <p:spPr>
              <a:xfrm>
                <a:off x="441063" y="301214"/>
                <a:ext cx="11241741" cy="5790560"/>
              </a:xfrm>
              <a:prstGeom prst="rect">
                <a:avLst/>
              </a:prstGeom>
              <a:blipFill>
                <a:blip r:embed="rId2"/>
                <a:stretch>
                  <a:fillRect l="-434" t="-526" r="-488" b="-632"/>
                </a:stretch>
              </a:blipFill>
            </p:spPr>
            <p:txBody>
              <a:bodyPr/>
              <a:lstStyle/>
              <a:p>
                <a:r>
                  <a:rPr lang="en-US">
                    <a:noFill/>
                  </a:rPr>
                  <a:t> </a:t>
                </a:r>
              </a:p>
            </p:txBody>
          </p:sp>
        </mc:Fallback>
      </mc:AlternateContent>
    </p:spTree>
    <p:extLst>
      <p:ext uri="{BB962C8B-B14F-4D97-AF65-F5344CB8AC3E}">
        <p14:creationId xmlns:p14="http://schemas.microsoft.com/office/powerpoint/2010/main" val="77739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98F91A47-55BE-09A2-058E-ABFED79CCCEC}"/>
                  </a:ext>
                </a:extLst>
              </p:cNvPr>
              <p:cNvSpPr txBox="1"/>
              <p:nvPr/>
            </p:nvSpPr>
            <p:spPr>
              <a:xfrm>
                <a:off x="430306" y="344245"/>
                <a:ext cx="10047642" cy="6207725"/>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Proof.</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Assume a vector field </a:t>
                </a:r>
                <a14:m>
                  <m:oMath xmlns:m="http://schemas.openxmlformats.org/officeDocument/2006/math">
                    <m:r>
                      <a:rPr lang="en-US" b="1" i="0" dirty="0" smtClean="0">
                        <a:latin typeface="Cambria Math" panose="02040503050406030204" pitchFamily="18" charset="0"/>
                      </a:rPr>
                      <m:t>𝐅</m:t>
                    </m:r>
                    <m:r>
                      <a:rPr lang="en-US" i="1" dirty="0" smtClean="0">
                        <a:latin typeface="Cambria Math" panose="02040503050406030204" pitchFamily="18" charset="0"/>
                      </a:rPr>
                      <m:t>(</m:t>
                    </m:r>
                    <m:r>
                      <a:rPr lang="en-US" i="1" dirty="0" err="1" smtClean="0">
                        <a:latin typeface="Cambria Math" panose="02040503050406030204" pitchFamily="18" charset="0"/>
                      </a:rPr>
                      <m:t>𝑥</m:t>
                    </m:r>
                    <m:r>
                      <a:rPr lang="en-US" i="1" dirty="0" err="1" smtClean="0">
                        <a:latin typeface="Cambria Math" panose="02040503050406030204" pitchFamily="18" charset="0"/>
                      </a:rPr>
                      <m:t>,</m:t>
                    </m:r>
                    <m:r>
                      <a:rPr lang="en-US" i="1" dirty="0" err="1" smtClean="0">
                        <a:latin typeface="Cambria Math" panose="02040503050406030204" pitchFamily="18" charset="0"/>
                      </a:rPr>
                      <m:t>𝑦</m:t>
                    </m:r>
                    <m:r>
                      <a:rPr lang="en-US" i="1" dirty="0" smtClean="0">
                        <a:latin typeface="Cambria Math" panose="02040503050406030204" pitchFamily="18" charset="0"/>
                      </a:rPr>
                      <m:t>)</m:t>
                    </m:r>
                  </m:oMath>
                </a14:m>
                <a:r>
                  <a:rPr lang="en-US" dirty="0">
                    <a:latin typeface="Times New Roman" panose="02020603050405020304" pitchFamily="18" charset="0"/>
                    <a:cs typeface="Times New Roman" panose="02020603050405020304" pitchFamily="18" charset="0"/>
                  </a:rPr>
                  <a:t> is conservative. That means there exists a function </a:t>
                </a:r>
                <a14:m>
                  <m:oMath xmlns:m="http://schemas.openxmlformats.org/officeDocument/2006/math">
                    <m:r>
                      <a:rPr lang="en-US" i="1" dirty="0" smtClean="0">
                        <a:latin typeface="Cambria Math" panose="02040503050406030204" pitchFamily="18" charset="0"/>
                      </a:rPr>
                      <m:t>𝑓</m:t>
                    </m:r>
                    <m:r>
                      <a:rPr lang="en-US" i="1" dirty="0" smtClean="0">
                        <a:latin typeface="Cambria Math" panose="02040503050406030204" pitchFamily="18" charset="0"/>
                      </a:rPr>
                      <m:t>(</m:t>
                    </m:r>
                    <m:r>
                      <a:rPr lang="en-US" i="1" dirty="0" err="1" smtClean="0">
                        <a:latin typeface="Cambria Math" panose="02040503050406030204" pitchFamily="18" charset="0"/>
                      </a:rPr>
                      <m:t>𝑥</m:t>
                    </m:r>
                    <m:r>
                      <a:rPr lang="en-US" i="1" dirty="0" err="1" smtClean="0">
                        <a:latin typeface="Cambria Math" panose="02040503050406030204" pitchFamily="18" charset="0"/>
                      </a:rPr>
                      <m:t>,</m:t>
                    </m:r>
                    <m:r>
                      <a:rPr lang="en-US" i="1" dirty="0" err="1" smtClean="0">
                        <a:latin typeface="Cambria Math" panose="02040503050406030204" pitchFamily="18" charset="0"/>
                      </a:rPr>
                      <m:t>𝑦</m:t>
                    </m:r>
                    <m:r>
                      <a:rPr lang="en-US" i="1" dirty="0" smtClean="0">
                        <a:latin typeface="Cambria Math" panose="02040503050406030204" pitchFamily="18" charset="0"/>
                      </a:rPr>
                      <m:t>)</m:t>
                    </m:r>
                  </m:oMath>
                </a14:m>
                <a:r>
                  <a:rPr lang="en-US" dirty="0">
                    <a:latin typeface="Times New Roman" panose="02020603050405020304" pitchFamily="18" charset="0"/>
                    <a:cs typeface="Times New Roman" panose="02020603050405020304" pitchFamily="18" charset="0"/>
                  </a:rPr>
                  <a:t> such that </a:t>
                </a:r>
                <a14:m>
                  <m:oMath xmlns:m="http://schemas.openxmlformats.org/officeDocument/2006/math">
                    <m:r>
                      <m:rPr>
                        <m:sty m:val="p"/>
                      </m:rPr>
                      <a:rPr lang="en-US" b="0" i="0" smtClean="0">
                        <a:latin typeface="Cambria Math" panose="02040503050406030204" pitchFamily="18" charset="0"/>
                      </a:rPr>
                      <m:t>∇</m:t>
                    </m:r>
                    <m:r>
                      <a:rPr lang="en-US" b="0" i="1" smtClean="0">
                        <a:latin typeface="Cambria Math" panose="02040503050406030204" pitchFamily="18" charset="0"/>
                      </a:rPr>
                      <m:t>𝑓</m:t>
                    </m:r>
                    <m:r>
                      <a:rPr lang="en-US" b="0" i="1" smtClean="0">
                        <a:latin typeface="Cambria Math" panose="02040503050406030204" pitchFamily="18" charset="0"/>
                      </a:rPr>
                      <m:t>=</m:t>
                    </m:r>
                    <m:r>
                      <a:rPr lang="en-US" b="1" i="0" smtClean="0">
                        <a:latin typeface="Cambria Math" panose="02040503050406030204" pitchFamily="18" charset="0"/>
                      </a:rPr>
                      <m:t>𝐅</m:t>
                    </m:r>
                  </m:oMath>
                </a14:m>
                <a:r>
                  <a:rPr lang="en-US" dirty="0">
                    <a:latin typeface="Times New Roman" panose="02020603050405020304" pitchFamily="18" charset="0"/>
                    <a:cs typeface="Times New Roman" panose="02020603050405020304" pitchFamily="18" charset="0"/>
                  </a:rPr>
                  <a:t>. This means that </a:t>
                </a:r>
                <a14:m>
                  <m:oMath xmlns:m="http://schemas.openxmlformats.org/officeDocument/2006/math">
                    <m:r>
                      <a:rPr lang="en-US" b="1" i="0" smtClean="0">
                        <a:latin typeface="Cambria Math" panose="02040503050406030204" pitchFamily="18" charset="0"/>
                      </a:rPr>
                      <m:t>𝐅</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e>
                    </m:d>
                    <m:r>
                      <a:rPr lang="en-US" b="0" i="1" smtClean="0">
                        <a:latin typeface="Cambria Math" panose="02040503050406030204" pitchFamily="18" charset="0"/>
                      </a:rPr>
                      <m:t>=</m:t>
                    </m:r>
                    <m:r>
                      <m:rPr>
                        <m:sty m:val="p"/>
                      </m:rPr>
                      <a:rPr lang="en-US" b="0" i="0" smtClean="0">
                        <a:latin typeface="Cambria Math" panose="02040503050406030204" pitchFamily="18" charset="0"/>
                      </a:rPr>
                      <m:t>∇</m:t>
                    </m:r>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e>
                    </m:d>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𝑑𝑓</m:t>
                            </m:r>
                          </m:num>
                          <m:den>
                            <m:r>
                              <a:rPr lang="en-US" b="0" i="1" smtClean="0">
                                <a:latin typeface="Cambria Math" panose="02040503050406030204" pitchFamily="18" charset="0"/>
                              </a:rPr>
                              <m:t>𝑑𝑥</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𝑑𝑓</m:t>
                            </m:r>
                          </m:num>
                          <m:den>
                            <m:r>
                              <a:rPr lang="en-US" b="0" i="1" smtClean="0">
                                <a:latin typeface="Cambria Math" panose="02040503050406030204" pitchFamily="18" charset="0"/>
                              </a:rPr>
                              <m:t>𝑑𝑦</m:t>
                            </m:r>
                          </m:den>
                        </m:f>
                      </m:e>
                    </m:d>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Assume also that path </a:t>
                </a:r>
                <a14:m>
                  <m:oMath xmlns:m="http://schemas.openxmlformats.org/officeDocument/2006/math">
                    <m:r>
                      <a:rPr lang="en-US" i="1" dirty="0" smtClean="0">
                        <a:latin typeface="Cambria Math" panose="02040503050406030204" pitchFamily="18" charset="0"/>
                      </a:rPr>
                      <m:t>𝐶</m:t>
                    </m:r>
                  </m:oMath>
                </a14:m>
                <a:r>
                  <a:rPr lang="en-US" dirty="0">
                    <a:latin typeface="Times New Roman" panose="02020603050405020304" pitchFamily="18" charset="0"/>
                    <a:cs typeface="Times New Roman" panose="02020603050405020304" pitchFamily="18" charset="0"/>
                  </a:rPr>
                  <a:t> is parameterized in the usual way, where </a:t>
                </a:r>
                <a14:m>
                  <m:oMath xmlns:m="http://schemas.openxmlformats.org/officeDocument/2006/math">
                    <m:r>
                      <a:rPr lang="en-US" b="1" i="0" smtClean="0">
                        <a:latin typeface="Cambria Math" panose="02040503050406030204" pitchFamily="18" charset="0"/>
                      </a:rPr>
                      <m:t>𝐫</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𝑥</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m:t>
                        </m:r>
                      </m:e>
                    </m:d>
                  </m:oMath>
                </a14:m>
                <a:r>
                  <a:rPr lang="en-US" dirty="0">
                    <a:latin typeface="Times New Roman" panose="02020603050405020304" pitchFamily="18" charset="0"/>
                    <a:cs typeface="Times New Roman" panose="02020603050405020304" pitchFamily="18" charset="0"/>
                  </a:rPr>
                  <a:t> where </a:t>
                </a:r>
                <a14:m>
                  <m:oMath xmlns:m="http://schemas.openxmlformats.org/officeDocument/2006/math">
                    <m:r>
                      <a:rPr lang="en-US" b="0" i="1" smtClean="0">
                        <a:latin typeface="Cambria Math" panose="02040503050406030204" pitchFamily="18" charset="0"/>
                        <a:cs typeface="Times New Roman" panose="02020603050405020304" pitchFamily="18" charset="0"/>
                      </a:rPr>
                      <m:t>𝑎</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𝑡</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𝑏</m:t>
                    </m:r>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Note that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𝑑</m:t>
                        </m:r>
                        <m:r>
                          <a:rPr lang="en-US" b="1" i="0" smtClean="0">
                            <a:latin typeface="Cambria Math" panose="02040503050406030204" pitchFamily="18" charset="0"/>
                          </a:rPr>
                          <m:t>𝐫</m:t>
                        </m:r>
                      </m:num>
                      <m:den>
                        <m:r>
                          <a:rPr lang="en-US" b="0" i="1" smtClean="0">
                            <a:latin typeface="Cambria Math" panose="02040503050406030204" pitchFamily="18" charset="0"/>
                          </a:rPr>
                          <m:t>𝑑𝑡</m:t>
                        </m:r>
                      </m:den>
                    </m:f>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1" i="0" smtClean="0">
                            <a:latin typeface="Cambria Math" panose="02040503050406030204" pitchFamily="18" charset="0"/>
                          </a:rPr>
                          <m:t>𝐫</m:t>
                        </m:r>
                      </m:e>
                      <m:sup>
                        <m:r>
                          <a:rPr lang="en-US" b="0" i="1" smtClean="0">
                            <a:latin typeface="Cambria Math" panose="02040503050406030204" pitchFamily="18" charset="0"/>
                          </a:rPr>
                          <m:t>′</m:t>
                        </m:r>
                      </m:sup>
                    </m:sSup>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𝑑𝑥</m:t>
                            </m:r>
                          </m:num>
                          <m:den>
                            <m:r>
                              <a:rPr lang="en-US" b="0" i="1" smtClean="0">
                                <a:latin typeface="Cambria Math" panose="02040503050406030204" pitchFamily="18" charset="0"/>
                              </a:rPr>
                              <m:t>𝑑𝑡</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𝑑𝑦</m:t>
                            </m:r>
                          </m:num>
                          <m:den>
                            <m:r>
                              <a:rPr lang="en-US" b="0" i="1" smtClean="0">
                                <a:latin typeface="Cambria Math" panose="02040503050406030204" pitchFamily="18" charset="0"/>
                              </a:rPr>
                              <m:t>𝑑𝑡</m:t>
                            </m:r>
                          </m:den>
                        </m:f>
                      </m:e>
                    </m:d>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line integral </a:t>
                </a:r>
                <a14:m>
                  <m:oMath xmlns:m="http://schemas.openxmlformats.org/officeDocument/2006/math">
                    <m:nary>
                      <m:naryPr>
                        <m:ctrlPr>
                          <a:rPr lang="en-US" i="1" smtClean="0">
                            <a:latin typeface="Cambria Math" panose="02040503050406030204" pitchFamily="18" charset="0"/>
                          </a:rPr>
                        </m:ctrlPr>
                      </m:naryPr>
                      <m:sub>
                        <m:r>
                          <m:rPr>
                            <m:brk m:alnAt="23"/>
                          </m:rPr>
                          <a:rPr lang="en-US" b="0" i="1" smtClean="0">
                            <a:latin typeface="Cambria Math" panose="02040503050406030204" pitchFamily="18" charset="0"/>
                          </a:rPr>
                          <m:t>𝐶</m:t>
                        </m:r>
                      </m:sub>
                      <m:sup/>
                      <m:e>
                        <m:r>
                          <a:rPr lang="en-US" b="1" i="0" smtClean="0">
                            <a:latin typeface="Cambria Math" panose="02040503050406030204" pitchFamily="18" charset="0"/>
                          </a:rPr>
                          <m:t>𝐅</m:t>
                        </m:r>
                        <m:r>
                          <a:rPr lang="en-US" b="0" i="1" smtClean="0">
                            <a:latin typeface="Cambria Math" panose="02040503050406030204" pitchFamily="18" charset="0"/>
                          </a:rPr>
                          <m:t>⋅</m:t>
                        </m:r>
                        <m:r>
                          <a:rPr lang="en-US" b="0" i="1" smtClean="0">
                            <a:latin typeface="Cambria Math" panose="02040503050406030204" pitchFamily="18" charset="0"/>
                          </a:rPr>
                          <m:t>𝑑</m:t>
                        </m:r>
                        <m:r>
                          <a:rPr lang="en-US" b="1" i="0" smtClean="0">
                            <a:latin typeface="Cambria Math" panose="02040503050406030204" pitchFamily="18" charset="0"/>
                          </a:rPr>
                          <m:t>𝐫</m:t>
                        </m:r>
                        <m:r>
                          <a:rPr lang="en-US" b="0" i="1" smtClean="0">
                            <a:latin typeface="Cambria Math" panose="02040503050406030204" pitchFamily="18" charset="0"/>
                          </a:rPr>
                          <m:t> </m:t>
                        </m:r>
                      </m:e>
                    </m:nary>
                  </m:oMath>
                </a14:m>
                <a:r>
                  <a:rPr lang="en-US" dirty="0">
                    <a:latin typeface="Times New Roman" panose="02020603050405020304" pitchFamily="18" charset="0"/>
                    <a:cs typeface="Times New Roman" panose="02020603050405020304" pitchFamily="18" charset="0"/>
                  </a:rPr>
                  <a:t> can then be written as </a:t>
                </a:r>
                <a14:m>
                  <m:oMath xmlns:m="http://schemas.openxmlformats.org/officeDocument/2006/math">
                    <m:nary>
                      <m:naryPr>
                        <m:ctrlPr>
                          <a:rPr lang="en-US" i="1" smtClean="0">
                            <a:latin typeface="Cambria Math" panose="02040503050406030204" pitchFamily="18" charset="0"/>
                          </a:rPr>
                        </m:ctrlPr>
                      </m:naryPr>
                      <m:sub>
                        <m:r>
                          <m:rPr>
                            <m:brk m:alnAt="23"/>
                          </m:rPr>
                          <a:rPr lang="en-US" b="0" i="1" smtClean="0">
                            <a:latin typeface="Cambria Math" panose="02040503050406030204" pitchFamily="18" charset="0"/>
                          </a:rPr>
                          <m:t>𝑎</m:t>
                        </m:r>
                      </m:sub>
                      <m:sup>
                        <m:r>
                          <a:rPr lang="en-US" b="0" i="1" smtClean="0">
                            <a:latin typeface="Cambria Math" panose="02040503050406030204" pitchFamily="18" charset="0"/>
                          </a:rPr>
                          <m:t>𝑏</m:t>
                        </m:r>
                      </m:sup>
                      <m:e>
                        <m:r>
                          <m:rPr>
                            <m:sty m:val="p"/>
                          </m:rPr>
                          <a:rPr lang="en-US" b="0" i="0" smtClean="0">
                            <a:latin typeface="Cambria Math" panose="02040503050406030204" pitchFamily="18" charset="0"/>
                          </a:rPr>
                          <m:t>∇</m:t>
                        </m:r>
                        <m:r>
                          <a:rPr lang="en-US" b="0" i="1" smtClean="0">
                            <a:latin typeface="Cambria Math" panose="02040503050406030204" pitchFamily="18" charset="0"/>
                          </a:rPr>
                          <m:t>𝑓</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1" i="0" smtClean="0">
                                <a:latin typeface="Cambria Math" panose="02040503050406030204" pitchFamily="18" charset="0"/>
                              </a:rPr>
                              <m:t>𝐫</m:t>
                            </m:r>
                          </m:e>
                          <m:sup>
                            <m:r>
                              <a:rPr lang="en-US" b="0" i="1" smtClean="0">
                                <a:latin typeface="Cambria Math" panose="02040503050406030204" pitchFamily="18" charset="0"/>
                              </a:rPr>
                              <m:t>′</m:t>
                            </m:r>
                          </m:sup>
                        </m:sSup>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 </m:t>
                        </m:r>
                        <m:r>
                          <a:rPr lang="en-US" b="0" i="1" smtClean="0">
                            <a:latin typeface="Cambria Math" panose="02040503050406030204" pitchFamily="18" charset="0"/>
                          </a:rPr>
                          <m:t>𝑑𝑡</m:t>
                        </m:r>
                      </m:e>
                    </m:nary>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dot product of </a:t>
                </a:r>
                <a14:m>
                  <m:oMath xmlns:m="http://schemas.openxmlformats.org/officeDocument/2006/math">
                    <m:r>
                      <m:rPr>
                        <m:sty m:val="p"/>
                      </m:rPr>
                      <a:rPr lang="en-US" b="0" i="0" smtClean="0">
                        <a:latin typeface="Cambria Math" panose="02040503050406030204" pitchFamily="18" charset="0"/>
                      </a:rPr>
                      <m:t>∇</m:t>
                    </m:r>
                    <m:r>
                      <a:rPr lang="en-US" b="0" i="1" smtClean="0">
                        <a:latin typeface="Cambria Math" panose="02040503050406030204" pitchFamily="18" charset="0"/>
                      </a:rPr>
                      <m:t>𝑓</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1" i="0" smtClean="0">
                            <a:latin typeface="Cambria Math" panose="02040503050406030204" pitchFamily="18" charset="0"/>
                          </a:rPr>
                          <m:t>𝐫</m:t>
                        </m:r>
                      </m:e>
                      <m:sup>
                        <m:r>
                          <a:rPr lang="en-US" b="0" i="1" smtClean="0">
                            <a:latin typeface="Cambria Math" panose="02040503050406030204" pitchFamily="18" charset="0"/>
                          </a:rPr>
                          <m:t>′</m:t>
                        </m:r>
                      </m:sup>
                    </m:sSup>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 </m:t>
                    </m:r>
                  </m:oMath>
                </a14:m>
                <a:r>
                  <a:rPr lang="en-US" dirty="0">
                    <a:latin typeface="Times New Roman" panose="02020603050405020304" pitchFamily="18" charset="0"/>
                    <a:cs typeface="Times New Roman" panose="02020603050405020304" pitchFamily="18" charset="0"/>
                  </a:rPr>
                  <a:t>is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𝑑𝑓</m:t>
                        </m:r>
                      </m:num>
                      <m:den>
                        <m:r>
                          <a:rPr lang="en-US" b="0" i="1" smtClean="0">
                            <a:latin typeface="Cambria Math" panose="02040503050406030204" pitchFamily="18" charset="0"/>
                          </a:rPr>
                          <m:t>𝑑𝑥</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𝑑𝑥</m:t>
                        </m:r>
                      </m:num>
                      <m:den>
                        <m:r>
                          <a:rPr lang="en-US" b="0" i="1" smtClean="0">
                            <a:latin typeface="Cambria Math" panose="02040503050406030204" pitchFamily="18" charset="0"/>
                          </a:rPr>
                          <m:t>𝑑𝑡</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𝑑𝑓</m:t>
                        </m:r>
                      </m:num>
                      <m:den>
                        <m:r>
                          <a:rPr lang="en-US" b="0" i="1" smtClean="0">
                            <a:latin typeface="Cambria Math" panose="02040503050406030204" pitchFamily="18" charset="0"/>
                          </a:rPr>
                          <m:t>𝑑𝑦</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𝑑𝑦</m:t>
                        </m:r>
                      </m:num>
                      <m:den>
                        <m:r>
                          <a:rPr lang="en-US" b="0" i="1" smtClean="0">
                            <a:latin typeface="Cambria Math" panose="02040503050406030204" pitchFamily="18" charset="0"/>
                          </a:rPr>
                          <m:t>𝑑𝑡</m:t>
                        </m:r>
                      </m:den>
                    </m:f>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solidFill>
                      <a:schemeClr val="accent5"/>
                    </a:solidFill>
                    <a:latin typeface="Times New Roman" panose="02020603050405020304" pitchFamily="18" charset="0"/>
                    <a:cs typeface="Times New Roman" panose="02020603050405020304" pitchFamily="18" charset="0"/>
                  </a:rPr>
                  <a:t>This is the chain rule! </a:t>
                </a:r>
                <a:r>
                  <a:rPr lang="en-US" dirty="0">
                    <a:latin typeface="Times New Roman" panose="02020603050405020304" pitchFamily="18" charset="0"/>
                    <a:cs typeface="Times New Roman" panose="02020603050405020304" pitchFamily="18" charset="0"/>
                  </a:rPr>
                  <a:t>We can write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𝑑𝑓</m:t>
                        </m:r>
                      </m:num>
                      <m:den>
                        <m:r>
                          <a:rPr lang="en-US" b="0" i="1" smtClean="0">
                            <a:latin typeface="Cambria Math" panose="02040503050406030204" pitchFamily="18" charset="0"/>
                          </a:rPr>
                          <m:t>𝑑𝑥</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𝑑𝑥</m:t>
                        </m:r>
                      </m:num>
                      <m:den>
                        <m:r>
                          <a:rPr lang="en-US" b="0" i="1" smtClean="0">
                            <a:latin typeface="Cambria Math" panose="02040503050406030204" pitchFamily="18" charset="0"/>
                          </a:rPr>
                          <m:t>𝑑𝑡</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𝑑𝑓</m:t>
                        </m:r>
                      </m:num>
                      <m:den>
                        <m:r>
                          <a:rPr lang="en-US" b="0" i="1" smtClean="0">
                            <a:latin typeface="Cambria Math" panose="02040503050406030204" pitchFamily="18" charset="0"/>
                          </a:rPr>
                          <m:t>𝑑𝑦</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𝑑𝑦</m:t>
                        </m:r>
                      </m:num>
                      <m:den>
                        <m:r>
                          <a:rPr lang="en-US" b="0" i="1" smtClean="0">
                            <a:latin typeface="Cambria Math" panose="02040503050406030204" pitchFamily="18" charset="0"/>
                          </a:rPr>
                          <m:t>𝑑𝑡</m:t>
                        </m:r>
                      </m:den>
                    </m:f>
                  </m:oMath>
                </a14:m>
                <a:r>
                  <a:rPr lang="en-US" dirty="0">
                    <a:latin typeface="Times New Roman" panose="02020603050405020304" pitchFamily="18" charset="0"/>
                    <a:cs typeface="Times New Roman" panose="02020603050405020304" pitchFamily="18" charset="0"/>
                  </a:rPr>
                  <a:t> as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𝑑𝑡</m:t>
                        </m:r>
                      </m:den>
                    </m:f>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1" i="0" smtClean="0">
                            <a:latin typeface="Cambria Math" panose="02040503050406030204" pitchFamily="18" charset="0"/>
                          </a:rPr>
                          <m:t>𝐫</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e>
                    </m:d>
                  </m:oMath>
                </a14:m>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line integral can be restated as </a:t>
                </a:r>
                <a14:m>
                  <m:oMath xmlns:m="http://schemas.openxmlformats.org/officeDocument/2006/math">
                    <m:nary>
                      <m:naryPr>
                        <m:ctrlPr>
                          <a:rPr lang="en-US" i="1" smtClean="0">
                            <a:latin typeface="Cambria Math" panose="02040503050406030204" pitchFamily="18" charset="0"/>
                          </a:rPr>
                        </m:ctrlPr>
                      </m:naryPr>
                      <m:sub>
                        <m:r>
                          <m:rPr>
                            <m:brk m:alnAt="23"/>
                          </m:rPr>
                          <a:rPr lang="en-US" b="0" i="1" smtClean="0">
                            <a:latin typeface="Cambria Math" panose="02040503050406030204" pitchFamily="18" charset="0"/>
                          </a:rPr>
                          <m:t>𝐶</m:t>
                        </m:r>
                      </m:sub>
                      <m:sup/>
                      <m:e>
                        <m:r>
                          <a:rPr lang="en-US" b="1" i="0" smtClean="0">
                            <a:latin typeface="Cambria Math" panose="02040503050406030204" pitchFamily="18" charset="0"/>
                          </a:rPr>
                          <m:t>𝐅</m:t>
                        </m:r>
                        <m:r>
                          <a:rPr lang="en-US" b="0" i="1" smtClean="0">
                            <a:latin typeface="Cambria Math" panose="02040503050406030204" pitchFamily="18" charset="0"/>
                          </a:rPr>
                          <m:t>⋅</m:t>
                        </m:r>
                        <m:r>
                          <a:rPr lang="en-US" b="0" i="1" smtClean="0">
                            <a:latin typeface="Cambria Math" panose="02040503050406030204" pitchFamily="18" charset="0"/>
                          </a:rPr>
                          <m:t>𝑑</m:t>
                        </m:r>
                        <m:r>
                          <a:rPr lang="en-US" b="1" i="0" smtClean="0">
                            <a:latin typeface="Cambria Math" panose="02040503050406030204" pitchFamily="18" charset="0"/>
                          </a:rPr>
                          <m:t>𝐫</m:t>
                        </m:r>
                        <m:r>
                          <a:rPr lang="en-US" b="0" i="1" smtClean="0">
                            <a:latin typeface="Cambria Math" panose="02040503050406030204" pitchFamily="18" charset="0"/>
                          </a:rPr>
                          <m:t> </m:t>
                        </m:r>
                      </m:e>
                    </m:nary>
                    <m:r>
                      <a:rPr lang="en-US" b="0" i="1" smtClean="0">
                        <a:latin typeface="Cambria Math" panose="02040503050406030204" pitchFamily="18" charset="0"/>
                      </a:rPr>
                      <m:t>=</m:t>
                    </m:r>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𝐶</m:t>
                        </m:r>
                      </m:sub>
                      <m:sup/>
                      <m:e>
                        <m:f>
                          <m:fPr>
                            <m:ctrlPr>
                              <a:rPr lang="en-US" i="1">
                                <a:latin typeface="Cambria Math" panose="02040503050406030204" pitchFamily="18" charset="0"/>
                              </a:rPr>
                            </m:ctrlPr>
                          </m:fPr>
                          <m:num>
                            <m:r>
                              <a:rPr lang="en-US" i="1">
                                <a:latin typeface="Cambria Math" panose="02040503050406030204" pitchFamily="18" charset="0"/>
                              </a:rPr>
                              <m:t>𝑑</m:t>
                            </m:r>
                          </m:num>
                          <m:den>
                            <m:r>
                              <a:rPr lang="en-US" i="1">
                                <a:latin typeface="Cambria Math" panose="02040503050406030204" pitchFamily="18" charset="0"/>
                              </a:rPr>
                              <m:t>𝑑𝑡</m:t>
                            </m:r>
                          </m:den>
                        </m:f>
                        <m:r>
                          <a:rPr lang="en-US" i="1">
                            <a:latin typeface="Cambria Math" panose="02040503050406030204" pitchFamily="18" charset="0"/>
                          </a:rPr>
                          <m:t>𝑓</m:t>
                        </m:r>
                        <m:d>
                          <m:dPr>
                            <m:ctrlPr>
                              <a:rPr lang="en-US" i="1">
                                <a:latin typeface="Cambria Math" panose="02040503050406030204" pitchFamily="18" charset="0"/>
                              </a:rPr>
                            </m:ctrlPr>
                          </m:dPr>
                          <m:e>
                            <m:r>
                              <a:rPr lang="en-US" b="1">
                                <a:latin typeface="Cambria Math" panose="02040503050406030204" pitchFamily="18" charset="0"/>
                              </a:rPr>
                              <m:t>𝐫</m:t>
                            </m:r>
                            <m:d>
                              <m:dPr>
                                <m:ctrlPr>
                                  <a:rPr lang="en-US" i="1">
                                    <a:latin typeface="Cambria Math" panose="02040503050406030204" pitchFamily="18" charset="0"/>
                                  </a:rPr>
                                </m:ctrlPr>
                              </m:dPr>
                              <m:e>
                                <m:r>
                                  <a:rPr lang="en-US" i="1">
                                    <a:latin typeface="Cambria Math" panose="02040503050406030204" pitchFamily="18" charset="0"/>
                                  </a:rPr>
                                  <m:t>𝑡</m:t>
                                </m:r>
                              </m:e>
                            </m:d>
                          </m:e>
                        </m:d>
                      </m:e>
                    </m:nary>
                    <m:r>
                      <a:rPr lang="en-US" b="0" i="0" smtClean="0">
                        <a:latin typeface="Cambria Math" panose="02040503050406030204" pitchFamily="18" charset="0"/>
                      </a:rPr>
                      <m:t>.</m:t>
                    </m:r>
                  </m:oMath>
                </a14:m>
                <a:r>
                  <a:rPr lang="en-US" dirty="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By the Fundamental Theorem of Calculus, we have </a:t>
                </a:r>
                <a14:m>
                  <m:oMath xmlns:m="http://schemas.openxmlformats.org/officeDocument/2006/math">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𝐶</m:t>
                        </m:r>
                      </m:sub>
                      <m:sup/>
                      <m:e>
                        <m:f>
                          <m:fPr>
                            <m:ctrlPr>
                              <a:rPr lang="en-US" i="1">
                                <a:latin typeface="Cambria Math" panose="02040503050406030204" pitchFamily="18" charset="0"/>
                              </a:rPr>
                            </m:ctrlPr>
                          </m:fPr>
                          <m:num>
                            <m:r>
                              <a:rPr lang="en-US" i="1">
                                <a:latin typeface="Cambria Math" panose="02040503050406030204" pitchFamily="18" charset="0"/>
                              </a:rPr>
                              <m:t>𝑑</m:t>
                            </m:r>
                          </m:num>
                          <m:den>
                            <m:r>
                              <a:rPr lang="en-US" i="1">
                                <a:latin typeface="Cambria Math" panose="02040503050406030204" pitchFamily="18" charset="0"/>
                              </a:rPr>
                              <m:t>𝑑𝑡</m:t>
                            </m:r>
                          </m:den>
                        </m:f>
                        <m:r>
                          <a:rPr lang="en-US" i="1">
                            <a:latin typeface="Cambria Math" panose="02040503050406030204" pitchFamily="18" charset="0"/>
                          </a:rPr>
                          <m:t>𝑓</m:t>
                        </m:r>
                        <m:d>
                          <m:dPr>
                            <m:ctrlPr>
                              <a:rPr lang="en-US" i="1">
                                <a:latin typeface="Cambria Math" panose="02040503050406030204" pitchFamily="18" charset="0"/>
                              </a:rPr>
                            </m:ctrlPr>
                          </m:dPr>
                          <m:e>
                            <m:r>
                              <a:rPr lang="en-US" b="1">
                                <a:latin typeface="Cambria Math" panose="02040503050406030204" pitchFamily="18" charset="0"/>
                              </a:rPr>
                              <m:t>𝐫</m:t>
                            </m:r>
                            <m:d>
                              <m:dPr>
                                <m:ctrlPr>
                                  <a:rPr lang="en-US" i="1">
                                    <a:latin typeface="Cambria Math" panose="02040503050406030204" pitchFamily="18" charset="0"/>
                                  </a:rPr>
                                </m:ctrlPr>
                              </m:dPr>
                              <m:e>
                                <m:r>
                                  <a:rPr lang="en-US" i="1">
                                    <a:latin typeface="Cambria Math" panose="02040503050406030204" pitchFamily="18" charset="0"/>
                                  </a:rPr>
                                  <m:t>𝑡</m:t>
                                </m:r>
                              </m:e>
                            </m:d>
                          </m:e>
                        </m:d>
                      </m:e>
                    </m:nary>
                    <m:r>
                      <a:rPr lang="en-US" b="0" i="1" smtClean="0">
                        <a:latin typeface="Cambria Math" panose="02040503050406030204" pitchFamily="18" charset="0"/>
                      </a:rPr>
                      <m:t>=</m:t>
                    </m:r>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1" i="0" smtClean="0">
                            <a:latin typeface="Cambria Math" panose="02040503050406030204" pitchFamily="18" charset="0"/>
                          </a:rPr>
                          <m:t>𝐫</m:t>
                        </m:r>
                        <m:d>
                          <m:dPr>
                            <m:ctrlPr>
                              <a:rPr lang="en-US" b="0" i="1" smtClean="0">
                                <a:latin typeface="Cambria Math" panose="02040503050406030204" pitchFamily="18" charset="0"/>
                              </a:rPr>
                            </m:ctrlPr>
                          </m:dPr>
                          <m:e>
                            <m:r>
                              <a:rPr lang="en-US" b="0" i="1" smtClean="0">
                                <a:latin typeface="Cambria Math" panose="02040503050406030204" pitchFamily="18" charset="0"/>
                              </a:rPr>
                              <m:t>𝑏</m:t>
                            </m:r>
                          </m:e>
                        </m:d>
                      </m:e>
                    </m:d>
                    <m:r>
                      <a:rPr lang="en-US" b="0" i="1" smtClean="0">
                        <a:latin typeface="Cambria Math" panose="02040503050406030204" pitchFamily="18" charset="0"/>
                      </a:rPr>
                      <m:t>−</m:t>
                    </m:r>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1" i="0" smtClean="0">
                            <a:latin typeface="Cambria Math" panose="02040503050406030204" pitchFamily="18" charset="0"/>
                          </a:rPr>
                          <m:t>𝐫</m:t>
                        </m:r>
                        <m:d>
                          <m:dPr>
                            <m:ctrlPr>
                              <a:rPr lang="en-US" b="0" i="1" smtClean="0">
                                <a:latin typeface="Cambria Math" panose="02040503050406030204" pitchFamily="18" charset="0"/>
                              </a:rPr>
                            </m:ctrlPr>
                          </m:dPr>
                          <m:e>
                            <m:r>
                              <a:rPr lang="en-US" b="0" i="1" smtClean="0">
                                <a:latin typeface="Cambria Math" panose="02040503050406030204" pitchFamily="18" charset="0"/>
                              </a:rPr>
                              <m:t>𝑎</m:t>
                            </m:r>
                          </m:e>
                        </m:d>
                      </m:e>
                    </m:d>
                  </m:oMath>
                </a14:m>
                <a:r>
                  <a:rPr lang="en-US" dirty="0">
                    <a:latin typeface="Times New Roman" panose="02020603050405020304" pitchFamily="18" charset="0"/>
                    <a:cs typeface="Times New Roman" panose="02020603050405020304" pitchFamily="18" charset="0"/>
                  </a:rPr>
                  <a:t>.</a:t>
                </a:r>
              </a:p>
            </p:txBody>
          </p:sp>
        </mc:Choice>
        <mc:Fallback xmlns="">
          <p:sp>
            <p:nvSpPr>
              <p:cNvPr id="2" name="TextBox 1">
                <a:extLst>
                  <a:ext uri="{FF2B5EF4-FFF2-40B4-BE49-F238E27FC236}">
                    <a16:creationId xmlns:a16="http://schemas.microsoft.com/office/drawing/2014/main" id="{98F91A47-55BE-09A2-058E-ABFED79CCCEC}"/>
                  </a:ext>
                </a:extLst>
              </p:cNvPr>
              <p:cNvSpPr txBox="1">
                <a:spLocks noRot="1" noChangeAspect="1" noMove="1" noResize="1" noEditPoints="1" noAdjustHandles="1" noChangeArrowheads="1" noChangeShapeType="1" noTextEdit="1"/>
              </p:cNvSpPr>
              <p:nvPr/>
            </p:nvSpPr>
            <p:spPr>
              <a:xfrm>
                <a:off x="430306" y="344245"/>
                <a:ext cx="10047642" cy="6207725"/>
              </a:xfrm>
              <a:prstGeom prst="rect">
                <a:avLst/>
              </a:prstGeom>
              <a:blipFill>
                <a:blip r:embed="rId2"/>
                <a:stretch>
                  <a:fillRect l="-546" t="-491" r="-425" b="-11482"/>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737588D1-F634-E393-005A-19B6E1646E02}"/>
              </a:ext>
            </a:extLst>
          </p:cNvPr>
          <p:cNvSpPr txBox="1"/>
          <p:nvPr/>
        </p:nvSpPr>
        <p:spPr>
          <a:xfrm>
            <a:off x="8122024" y="2969111"/>
            <a:ext cx="3442447" cy="2031325"/>
          </a:xfrm>
          <a:prstGeom prst="rect">
            <a:avLst/>
          </a:prstGeom>
          <a:noFill/>
        </p:spPr>
        <p:txBody>
          <a:bodyPr wrap="square" rtlCol="0">
            <a:spAutoFit/>
          </a:bodyPr>
          <a:lstStyle/>
          <a:p>
            <a:r>
              <a:rPr lang="en-US" b="1" dirty="0">
                <a:solidFill>
                  <a:schemeClr val="tx2">
                    <a:lumMod val="50000"/>
                    <a:lumOff val="50000"/>
                  </a:schemeClr>
                </a:solidFill>
              </a:rPr>
              <a:t>If F is conservative, you DON’T need to parameterize. You just find the potential function and plug in the endpoints.</a:t>
            </a:r>
          </a:p>
          <a:p>
            <a:endParaRPr lang="en-US" b="1" dirty="0">
              <a:solidFill>
                <a:schemeClr val="tx2">
                  <a:lumMod val="50000"/>
                  <a:lumOff val="50000"/>
                </a:schemeClr>
              </a:solidFill>
            </a:endParaRPr>
          </a:p>
          <a:p>
            <a:r>
              <a:rPr lang="en-US" b="1" dirty="0">
                <a:solidFill>
                  <a:schemeClr val="tx2">
                    <a:lumMod val="50000"/>
                    <a:lumOff val="50000"/>
                  </a:schemeClr>
                </a:solidFill>
              </a:rPr>
              <a:t>If F is not conservative, then you must parameterize. </a:t>
            </a:r>
          </a:p>
        </p:txBody>
      </p:sp>
      <p:sp>
        <p:nvSpPr>
          <p:cNvPr id="4" name="Rectangle 3">
            <a:extLst>
              <a:ext uri="{FF2B5EF4-FFF2-40B4-BE49-F238E27FC236}">
                <a16:creationId xmlns:a16="http://schemas.microsoft.com/office/drawing/2014/main" id="{E4388DEC-837F-5FF2-CEFC-2775337A78E0}"/>
              </a:ext>
            </a:extLst>
          </p:cNvPr>
          <p:cNvSpPr/>
          <p:nvPr/>
        </p:nvSpPr>
        <p:spPr>
          <a:xfrm>
            <a:off x="8122024" y="2969111"/>
            <a:ext cx="3442447" cy="2031325"/>
          </a:xfrm>
          <a:prstGeom prst="rect">
            <a:avLst/>
          </a:prstGeom>
          <a:noFill/>
          <a:ln w="57150">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014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45A8C09B-A9A2-68CE-D738-E91FA5E03A84}"/>
                  </a:ext>
                </a:extLst>
              </p:cNvPr>
              <p:cNvSpPr txBox="1"/>
              <p:nvPr/>
            </p:nvSpPr>
            <p:spPr>
              <a:xfrm>
                <a:off x="462579" y="311973"/>
                <a:ext cx="11349317" cy="4879028"/>
              </a:xfrm>
              <a:prstGeom prst="rect">
                <a:avLst/>
              </a:prstGeom>
              <a:noFill/>
            </p:spPr>
            <p:txBody>
              <a:bodyPr wrap="square">
                <a:spAutoFit/>
              </a:bodyPr>
              <a:lstStyle/>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Example 6:</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Evaluate </a:t>
                </a:r>
                <a14:m>
                  <m:oMath xmlns:m="http://schemas.openxmlformats.org/officeDocument/2006/math">
                    <m:nary>
                      <m:naryPr>
                        <m:limLoc m:val="subSup"/>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𝐫</m:t>
                        </m:r>
                      </m:e>
                    </m:nary>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where </a:t>
                </a:r>
                <a14:m>
                  <m:oMath xmlns:m="http://schemas.openxmlformats.org/officeDocument/2006/math">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 2</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d>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the line segment from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(1,2) to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(4, –3).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From Example 1, we showed that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is conservative, and that a potential function is </a:t>
                </a:r>
                <a14:m>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Therefore,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pPr>
                <a14:m>
                  <m:oMathPara xmlns:m="http://schemas.openxmlformats.org/officeDocument/2006/math">
                    <m:oMathParaPr>
                      <m:jc m:val="centerGroup"/>
                    </m:oMathParaPr>
                    <m:oMath xmlns:m="http://schemas.openxmlformats.org/officeDocument/2006/math">
                      <m:nary>
                        <m:naryPr>
                          <m:limLoc m:val="subSup"/>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𝐶</m:t>
                          </m:r>
                        </m:sub>
                        <m:sup/>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𝐅</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𝐫</m:t>
                          </m:r>
                        </m:e>
                      </m:nary>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SupPr>
                        <m:e>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p>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𝑦</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e>
                          </m:d>
                        </m:e>
                        <m:sub>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1,2</m:t>
                              </m:r>
                            </m:e>
                          </m:d>
                        </m:sub>
                        <m:sup>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4,−3</m:t>
                              </m:r>
                            </m:e>
                          </m:d>
                        </m:sup>
                      </m:sSubSup>
                    </m:oMath>
                  </m:oMathPara>
                </a14:m>
                <a:endParaRPr lang="en-US" sz="18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algn="just">
                  <a:lnSpc>
                    <a:spcPct val="150000"/>
                  </a:lnSpc>
                </a:pPr>
                <a:br>
                  <a:rPr lang="en-US" sz="1800" i="1" dirty="0">
                    <a:effectLst/>
                    <a:latin typeface="Cambria Math" panose="02040503050406030204" pitchFamily="18" charset="0"/>
                    <a:ea typeface="Calibri" panose="020F0502020204030204" pitchFamily="34"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4</m:t>
                              </m:r>
                            </m:e>
                          </m:d>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p>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e>
                          </m:d>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e>
                          </m:d>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3</m:t>
                          </m:r>
                        </m:sup>
                      </m:sSup>
                      <m:sSup>
                        <m:sSup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e>
                          </m:d>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p>
                      </m:sSup>
                    </m:oMath>
                  </m:oMathPara>
                </a14:m>
                <a:endParaRPr lang="en-US" sz="18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algn="just">
                  <a:lnSpc>
                    <a:spcPct val="150000"/>
                  </a:lnSpc>
                </a:pPr>
                <a:br>
                  <a:rPr lang="en-US" sz="1800" i="1" dirty="0">
                    <a:effectLst/>
                    <a:latin typeface="Cambria Math" panose="02040503050406030204" pitchFamily="18" charset="0"/>
                    <a:ea typeface="Calibri" panose="020F0502020204030204" pitchFamily="34"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576−4=572.</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Note that we did not actually parametrize the line segment to solve this line integral.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45A8C09B-A9A2-68CE-D738-E91FA5E03A84}"/>
                  </a:ext>
                </a:extLst>
              </p:cNvPr>
              <p:cNvSpPr txBox="1">
                <a:spLocks noRot="1" noChangeAspect="1" noMove="1" noResize="1" noEditPoints="1" noAdjustHandles="1" noChangeArrowheads="1" noChangeShapeType="1" noTextEdit="1"/>
              </p:cNvSpPr>
              <p:nvPr/>
            </p:nvSpPr>
            <p:spPr>
              <a:xfrm>
                <a:off x="462579" y="311973"/>
                <a:ext cx="11349317" cy="4879028"/>
              </a:xfrm>
              <a:prstGeom prst="rect">
                <a:avLst/>
              </a:prstGeom>
              <a:blipFill>
                <a:blip r:embed="rId2"/>
                <a:stretch>
                  <a:fillRect l="-483" t="-9238" r="-430" b="-874"/>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020459D7-9FB5-6628-998F-13A6F968531B}"/>
              </a:ext>
            </a:extLst>
          </p:cNvPr>
          <p:cNvSpPr txBox="1"/>
          <p:nvPr/>
        </p:nvSpPr>
        <p:spPr>
          <a:xfrm>
            <a:off x="7799294" y="1904104"/>
            <a:ext cx="2969111" cy="523220"/>
          </a:xfrm>
          <a:prstGeom prst="rect">
            <a:avLst/>
          </a:prstGeom>
          <a:noFill/>
        </p:spPr>
        <p:txBody>
          <a:bodyPr wrap="square" rtlCol="0">
            <a:spAutoFit/>
          </a:bodyPr>
          <a:lstStyle/>
          <a:p>
            <a:r>
              <a:rPr lang="en-US" sz="1400" dirty="0">
                <a:solidFill>
                  <a:schemeClr val="tx2">
                    <a:lumMod val="50000"/>
                    <a:lumOff val="50000"/>
                  </a:schemeClr>
                </a:solidFill>
              </a:rPr>
              <a:t>We just need the potential function and the endpoints!</a:t>
            </a:r>
          </a:p>
        </p:txBody>
      </p:sp>
      <p:sp>
        <p:nvSpPr>
          <p:cNvPr id="6" name="Freeform: Shape 5">
            <a:extLst>
              <a:ext uri="{FF2B5EF4-FFF2-40B4-BE49-F238E27FC236}">
                <a16:creationId xmlns:a16="http://schemas.microsoft.com/office/drawing/2014/main" id="{AFFB9321-0EC9-D202-CE09-47F57A25F858}"/>
              </a:ext>
            </a:extLst>
          </p:cNvPr>
          <p:cNvSpPr/>
          <p:nvPr/>
        </p:nvSpPr>
        <p:spPr>
          <a:xfrm>
            <a:off x="6474123" y="1785769"/>
            <a:ext cx="1346686" cy="258531"/>
          </a:xfrm>
          <a:custGeom>
            <a:avLst/>
            <a:gdLst>
              <a:gd name="connsiteX0" fmla="*/ 1346686 w 1346686"/>
              <a:gd name="connsiteY0" fmla="*/ 129092 h 258531"/>
              <a:gd name="connsiteX1" fmla="*/ 1239110 w 1346686"/>
              <a:gd name="connsiteY1" fmla="*/ 86062 h 258531"/>
              <a:gd name="connsiteX2" fmla="*/ 1142291 w 1346686"/>
              <a:gd name="connsiteY2" fmla="*/ 64546 h 258531"/>
              <a:gd name="connsiteX3" fmla="*/ 1088503 w 1346686"/>
              <a:gd name="connsiteY3" fmla="*/ 32273 h 258531"/>
              <a:gd name="connsiteX4" fmla="*/ 798046 w 1346686"/>
              <a:gd name="connsiteY4" fmla="*/ 0 h 258531"/>
              <a:gd name="connsiteX5" fmla="*/ 356983 w 1346686"/>
              <a:gd name="connsiteY5" fmla="*/ 10758 h 258531"/>
              <a:gd name="connsiteX6" fmla="*/ 324710 w 1346686"/>
              <a:gd name="connsiteY6" fmla="*/ 43031 h 258531"/>
              <a:gd name="connsiteX7" fmla="*/ 281679 w 1346686"/>
              <a:gd name="connsiteY7" fmla="*/ 53789 h 258531"/>
              <a:gd name="connsiteX8" fmla="*/ 206376 w 1346686"/>
              <a:gd name="connsiteY8" fmla="*/ 96819 h 258531"/>
              <a:gd name="connsiteX9" fmla="*/ 174103 w 1346686"/>
              <a:gd name="connsiteY9" fmla="*/ 107577 h 258531"/>
              <a:gd name="connsiteX10" fmla="*/ 131072 w 1346686"/>
              <a:gd name="connsiteY10" fmla="*/ 139850 h 258531"/>
              <a:gd name="connsiteX11" fmla="*/ 98799 w 1346686"/>
              <a:gd name="connsiteY11" fmla="*/ 161365 h 258531"/>
              <a:gd name="connsiteX12" fmla="*/ 34253 w 1346686"/>
              <a:gd name="connsiteY12" fmla="*/ 225911 h 258531"/>
              <a:gd name="connsiteX13" fmla="*/ 23496 w 1346686"/>
              <a:gd name="connsiteY13" fmla="*/ 258184 h 258531"/>
              <a:gd name="connsiteX14" fmla="*/ 1981 w 1346686"/>
              <a:gd name="connsiteY14" fmla="*/ 215153 h 258531"/>
              <a:gd name="connsiteX15" fmla="*/ 34253 w 1346686"/>
              <a:gd name="connsiteY15" fmla="*/ 236669 h 258531"/>
              <a:gd name="connsiteX16" fmla="*/ 88042 w 1346686"/>
              <a:gd name="connsiteY16" fmla="*/ 225911 h 258531"/>
              <a:gd name="connsiteX17" fmla="*/ 55769 w 1346686"/>
              <a:gd name="connsiteY17" fmla="*/ 236669 h 258531"/>
              <a:gd name="connsiteX18" fmla="*/ 34253 w 1346686"/>
              <a:gd name="connsiteY18" fmla="*/ 258184 h 258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46686" h="258531">
                <a:moveTo>
                  <a:pt x="1346686" y="129092"/>
                </a:moveTo>
                <a:cubicBezTo>
                  <a:pt x="1178524" y="95462"/>
                  <a:pt x="1415922" y="149210"/>
                  <a:pt x="1239110" y="86062"/>
                </a:cubicBezTo>
                <a:cubicBezTo>
                  <a:pt x="1207976" y="74942"/>
                  <a:pt x="1174564" y="71718"/>
                  <a:pt x="1142291" y="64546"/>
                </a:cubicBezTo>
                <a:cubicBezTo>
                  <a:pt x="1124362" y="53788"/>
                  <a:pt x="1107538" y="40925"/>
                  <a:pt x="1088503" y="32273"/>
                </a:cubicBezTo>
                <a:cubicBezTo>
                  <a:pt x="992969" y="-11152"/>
                  <a:pt x="911876" y="5421"/>
                  <a:pt x="798046" y="0"/>
                </a:cubicBezTo>
                <a:cubicBezTo>
                  <a:pt x="651025" y="3586"/>
                  <a:pt x="503444" y="-2557"/>
                  <a:pt x="356983" y="10758"/>
                </a:cubicBezTo>
                <a:cubicBezTo>
                  <a:pt x="341832" y="12135"/>
                  <a:pt x="337919" y="35483"/>
                  <a:pt x="324710" y="43031"/>
                </a:cubicBezTo>
                <a:cubicBezTo>
                  <a:pt x="311873" y="50366"/>
                  <a:pt x="295523" y="48598"/>
                  <a:pt x="281679" y="53789"/>
                </a:cubicBezTo>
                <a:cubicBezTo>
                  <a:pt x="206244" y="82077"/>
                  <a:pt x="268795" y="65610"/>
                  <a:pt x="206376" y="96819"/>
                </a:cubicBezTo>
                <a:cubicBezTo>
                  <a:pt x="196234" y="101890"/>
                  <a:pt x="184861" y="103991"/>
                  <a:pt x="174103" y="107577"/>
                </a:cubicBezTo>
                <a:cubicBezTo>
                  <a:pt x="159759" y="118335"/>
                  <a:pt x="145662" y="129429"/>
                  <a:pt x="131072" y="139850"/>
                </a:cubicBezTo>
                <a:cubicBezTo>
                  <a:pt x="120551" y="147365"/>
                  <a:pt x="107941" y="152223"/>
                  <a:pt x="98799" y="161365"/>
                </a:cubicBezTo>
                <a:cubicBezTo>
                  <a:pt x="18738" y="241426"/>
                  <a:pt x="110310" y="175207"/>
                  <a:pt x="34253" y="225911"/>
                </a:cubicBezTo>
                <a:cubicBezTo>
                  <a:pt x="30667" y="236669"/>
                  <a:pt x="34254" y="261770"/>
                  <a:pt x="23496" y="258184"/>
                </a:cubicBezTo>
                <a:cubicBezTo>
                  <a:pt x="8282" y="253112"/>
                  <a:pt x="-5191" y="229497"/>
                  <a:pt x="1981" y="215153"/>
                </a:cubicBezTo>
                <a:cubicBezTo>
                  <a:pt x="7763" y="203589"/>
                  <a:pt x="23496" y="229497"/>
                  <a:pt x="34253" y="236669"/>
                </a:cubicBezTo>
                <a:cubicBezTo>
                  <a:pt x="52183" y="233083"/>
                  <a:pt x="69757" y="225911"/>
                  <a:pt x="88042" y="225911"/>
                </a:cubicBezTo>
                <a:cubicBezTo>
                  <a:pt x="99382" y="225911"/>
                  <a:pt x="65493" y="230835"/>
                  <a:pt x="55769" y="236669"/>
                </a:cubicBezTo>
                <a:cubicBezTo>
                  <a:pt x="47072" y="241887"/>
                  <a:pt x="34253" y="258184"/>
                  <a:pt x="34253" y="258184"/>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solidFill>
            </a:endParaRPr>
          </a:p>
        </p:txBody>
      </p:sp>
      <p:sp>
        <p:nvSpPr>
          <p:cNvPr id="7" name="Freeform: Shape 6">
            <a:extLst>
              <a:ext uri="{FF2B5EF4-FFF2-40B4-BE49-F238E27FC236}">
                <a16:creationId xmlns:a16="http://schemas.microsoft.com/office/drawing/2014/main" id="{05C7C513-E38D-51DD-E027-F6DFCB4C84BD}"/>
              </a:ext>
            </a:extLst>
          </p:cNvPr>
          <p:cNvSpPr/>
          <p:nvPr/>
        </p:nvSpPr>
        <p:spPr>
          <a:xfrm>
            <a:off x="7336451" y="2162287"/>
            <a:ext cx="473601" cy="129177"/>
          </a:xfrm>
          <a:custGeom>
            <a:avLst/>
            <a:gdLst>
              <a:gd name="connsiteX0" fmla="*/ 473601 w 473601"/>
              <a:gd name="connsiteY0" fmla="*/ 0 h 129177"/>
              <a:gd name="connsiteX1" fmla="*/ 344509 w 473601"/>
              <a:gd name="connsiteY1" fmla="*/ 21515 h 129177"/>
              <a:gd name="connsiteX2" fmla="*/ 301478 w 473601"/>
              <a:gd name="connsiteY2" fmla="*/ 32273 h 129177"/>
              <a:gd name="connsiteX3" fmla="*/ 269205 w 473601"/>
              <a:gd name="connsiteY3" fmla="*/ 43031 h 129177"/>
              <a:gd name="connsiteX4" fmla="*/ 129356 w 473601"/>
              <a:gd name="connsiteY4" fmla="*/ 64546 h 129177"/>
              <a:gd name="connsiteX5" fmla="*/ 43295 w 473601"/>
              <a:gd name="connsiteY5" fmla="*/ 53788 h 129177"/>
              <a:gd name="connsiteX6" fmla="*/ 86325 w 473601"/>
              <a:gd name="connsiteY6" fmla="*/ 21515 h 129177"/>
              <a:gd name="connsiteX7" fmla="*/ 64810 w 473601"/>
              <a:gd name="connsiteY7" fmla="*/ 43031 h 129177"/>
              <a:gd name="connsiteX8" fmla="*/ 32537 w 473601"/>
              <a:gd name="connsiteY8" fmla="*/ 53788 h 129177"/>
              <a:gd name="connsiteX9" fmla="*/ 264 w 473601"/>
              <a:gd name="connsiteY9" fmla="*/ 75304 h 129177"/>
              <a:gd name="connsiteX10" fmla="*/ 21780 w 473601"/>
              <a:gd name="connsiteY10" fmla="*/ 96819 h 129177"/>
              <a:gd name="connsiteX11" fmla="*/ 54053 w 473601"/>
              <a:gd name="connsiteY11" fmla="*/ 107577 h 129177"/>
              <a:gd name="connsiteX12" fmla="*/ 54053 w 473601"/>
              <a:gd name="connsiteY12" fmla="*/ 118334 h 129177"/>
              <a:gd name="connsiteX13" fmla="*/ 11022 w 473601"/>
              <a:gd name="connsiteY13" fmla="*/ 96819 h 129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3601" h="129177">
                <a:moveTo>
                  <a:pt x="473601" y="0"/>
                </a:moveTo>
                <a:cubicBezTo>
                  <a:pt x="430570" y="7172"/>
                  <a:pt x="386831" y="10934"/>
                  <a:pt x="344509" y="21515"/>
                </a:cubicBezTo>
                <a:cubicBezTo>
                  <a:pt x="330165" y="25101"/>
                  <a:pt x="315694" y="28211"/>
                  <a:pt x="301478" y="32273"/>
                </a:cubicBezTo>
                <a:cubicBezTo>
                  <a:pt x="290575" y="35388"/>
                  <a:pt x="280275" y="40571"/>
                  <a:pt x="269205" y="43031"/>
                </a:cubicBezTo>
                <a:cubicBezTo>
                  <a:pt x="242349" y="48999"/>
                  <a:pt x="153363" y="61116"/>
                  <a:pt x="129356" y="64546"/>
                </a:cubicBezTo>
                <a:cubicBezTo>
                  <a:pt x="100669" y="60960"/>
                  <a:pt x="63738" y="74231"/>
                  <a:pt x="43295" y="53788"/>
                </a:cubicBezTo>
                <a:cubicBezTo>
                  <a:pt x="30617" y="41110"/>
                  <a:pt x="70288" y="29533"/>
                  <a:pt x="86325" y="21515"/>
                </a:cubicBezTo>
                <a:cubicBezTo>
                  <a:pt x="95397" y="16979"/>
                  <a:pt x="73507" y="37813"/>
                  <a:pt x="64810" y="43031"/>
                </a:cubicBezTo>
                <a:cubicBezTo>
                  <a:pt x="55086" y="48865"/>
                  <a:pt x="43295" y="50202"/>
                  <a:pt x="32537" y="53788"/>
                </a:cubicBezTo>
                <a:cubicBezTo>
                  <a:pt x="21779" y="60960"/>
                  <a:pt x="3400" y="62761"/>
                  <a:pt x="264" y="75304"/>
                </a:cubicBezTo>
                <a:cubicBezTo>
                  <a:pt x="-2196" y="85144"/>
                  <a:pt x="13083" y="91601"/>
                  <a:pt x="21780" y="96819"/>
                </a:cubicBezTo>
                <a:cubicBezTo>
                  <a:pt x="31504" y="102653"/>
                  <a:pt x="43630" y="103110"/>
                  <a:pt x="54053" y="107577"/>
                </a:cubicBezTo>
                <a:cubicBezTo>
                  <a:pt x="132808" y="141330"/>
                  <a:pt x="91895" y="127795"/>
                  <a:pt x="54053" y="118334"/>
                </a:cubicBezTo>
                <a:cubicBezTo>
                  <a:pt x="27466" y="91748"/>
                  <a:pt x="42680" y="96819"/>
                  <a:pt x="11022" y="96819"/>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025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TotalTime>
  <Words>1778</Words>
  <Application>Microsoft Office PowerPoint</Application>
  <PresentationFormat>Widescreen</PresentationFormat>
  <Paragraphs>176</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Aptos Display</vt:lpstr>
      <vt:lpstr>Arial</vt:lpstr>
      <vt:lpstr>Calibri</vt:lpstr>
      <vt:lpstr>Cambria Math</vt:lpstr>
      <vt:lpstr>Symbol</vt:lpstr>
      <vt:lpstr>Times New Roman</vt:lpstr>
      <vt:lpstr>Office Theme</vt:lpstr>
      <vt:lpstr>Conservative Vector Fields and the Fundamental Theorem of Line Integrals (FTLI)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Beth Cousland</dc:creator>
  <cp:lastModifiedBy>Beth Cousland</cp:lastModifiedBy>
  <cp:revision>1</cp:revision>
  <dcterms:created xsi:type="dcterms:W3CDTF">2024-11-09T02:01:59Z</dcterms:created>
  <dcterms:modified xsi:type="dcterms:W3CDTF">2024-11-15T16:16:42Z</dcterms:modified>
</cp:coreProperties>
</file>