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754822-11F1-4FD7-8447-9E4668B1E90B}" v="69" dt="2024-09-28T22:57:48.2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A7754822-11F1-4FD7-8447-9E4668B1E90B}"/>
    <pc:docChg chg="modSld">
      <pc:chgData name="Beth Cousland" userId="0add9dda42c7579b" providerId="LiveId" clId="{A7754822-11F1-4FD7-8447-9E4668B1E90B}" dt="2024-09-28T22:57:48.283" v="69"/>
      <pc:docMkLst>
        <pc:docMk/>
      </pc:docMkLst>
      <pc:sldChg chg="modAnim">
        <pc:chgData name="Beth Cousland" userId="0add9dda42c7579b" providerId="LiveId" clId="{A7754822-11F1-4FD7-8447-9E4668B1E90B}" dt="2024-09-28T22:53:03.977" v="3"/>
        <pc:sldMkLst>
          <pc:docMk/>
          <pc:sldMk cId="574795477" sldId="257"/>
        </pc:sldMkLst>
      </pc:sldChg>
      <pc:sldChg chg="modAnim">
        <pc:chgData name="Beth Cousland" userId="0add9dda42c7579b" providerId="LiveId" clId="{A7754822-11F1-4FD7-8447-9E4668B1E90B}" dt="2024-09-28T22:53:24.189" v="8"/>
        <pc:sldMkLst>
          <pc:docMk/>
          <pc:sldMk cId="1920879077" sldId="258"/>
        </pc:sldMkLst>
      </pc:sldChg>
      <pc:sldChg chg="modSp modAnim">
        <pc:chgData name="Beth Cousland" userId="0add9dda42c7579b" providerId="LiveId" clId="{A7754822-11F1-4FD7-8447-9E4668B1E90B}" dt="2024-09-28T22:54:07.657" v="18"/>
        <pc:sldMkLst>
          <pc:docMk/>
          <pc:sldMk cId="77632553" sldId="259"/>
        </pc:sldMkLst>
        <pc:spChg chg="mod">
          <ac:chgData name="Beth Cousland" userId="0add9dda42c7579b" providerId="LiveId" clId="{A7754822-11F1-4FD7-8447-9E4668B1E90B}" dt="2024-09-28T22:53:54.238" v="15" actId="20577"/>
          <ac:spMkLst>
            <pc:docMk/>
            <pc:sldMk cId="77632553" sldId="259"/>
            <ac:spMk id="3" creationId="{F0542E63-DC73-EFF6-958D-FE560AEA6970}"/>
          </ac:spMkLst>
        </pc:spChg>
      </pc:sldChg>
      <pc:sldChg chg="modAnim">
        <pc:chgData name="Beth Cousland" userId="0add9dda42c7579b" providerId="LiveId" clId="{A7754822-11F1-4FD7-8447-9E4668B1E90B}" dt="2024-09-28T22:54:30.334" v="24"/>
        <pc:sldMkLst>
          <pc:docMk/>
          <pc:sldMk cId="3625877785" sldId="260"/>
        </pc:sldMkLst>
      </pc:sldChg>
      <pc:sldChg chg="modAnim">
        <pc:chgData name="Beth Cousland" userId="0add9dda42c7579b" providerId="LiveId" clId="{A7754822-11F1-4FD7-8447-9E4668B1E90B}" dt="2024-09-28T22:54:58.355" v="30"/>
        <pc:sldMkLst>
          <pc:docMk/>
          <pc:sldMk cId="4120747133" sldId="261"/>
        </pc:sldMkLst>
      </pc:sldChg>
      <pc:sldChg chg="modSp modAnim">
        <pc:chgData name="Beth Cousland" userId="0add9dda42c7579b" providerId="LiveId" clId="{A7754822-11F1-4FD7-8447-9E4668B1E90B}" dt="2024-09-28T22:55:36.461" v="38"/>
        <pc:sldMkLst>
          <pc:docMk/>
          <pc:sldMk cId="1866767046" sldId="263"/>
        </pc:sldMkLst>
        <pc:spChg chg="mod">
          <ac:chgData name="Beth Cousland" userId="0add9dda42c7579b" providerId="LiveId" clId="{A7754822-11F1-4FD7-8447-9E4668B1E90B}" dt="2024-09-28T22:55:17.267" v="34" actId="20577"/>
          <ac:spMkLst>
            <pc:docMk/>
            <pc:sldMk cId="1866767046" sldId="263"/>
            <ac:spMk id="3" creationId="{4BFA4227-F8BE-B5DE-DED3-870B68C88E8B}"/>
          </ac:spMkLst>
        </pc:spChg>
      </pc:sldChg>
      <pc:sldChg chg="modSp modAnim">
        <pc:chgData name="Beth Cousland" userId="0add9dda42c7579b" providerId="LiveId" clId="{A7754822-11F1-4FD7-8447-9E4668B1E90B}" dt="2024-09-28T22:56:09.476" v="46"/>
        <pc:sldMkLst>
          <pc:docMk/>
          <pc:sldMk cId="2183773608" sldId="264"/>
        </pc:sldMkLst>
        <pc:spChg chg="mod">
          <ac:chgData name="Beth Cousland" userId="0add9dda42c7579b" providerId="LiveId" clId="{A7754822-11F1-4FD7-8447-9E4668B1E90B}" dt="2024-09-28T22:55:50.748" v="41" actId="20577"/>
          <ac:spMkLst>
            <pc:docMk/>
            <pc:sldMk cId="2183773608" sldId="264"/>
            <ac:spMk id="3" creationId="{83F15BBF-EFA5-08EC-5680-1590DF4A81BE}"/>
          </ac:spMkLst>
        </pc:spChg>
      </pc:sldChg>
      <pc:sldChg chg="modAnim">
        <pc:chgData name="Beth Cousland" userId="0add9dda42c7579b" providerId="LiveId" clId="{A7754822-11F1-4FD7-8447-9E4668B1E90B}" dt="2024-09-28T22:56:34.820" v="52"/>
        <pc:sldMkLst>
          <pc:docMk/>
          <pc:sldMk cId="3146342533" sldId="265"/>
        </pc:sldMkLst>
      </pc:sldChg>
      <pc:sldChg chg="modAnim">
        <pc:chgData name="Beth Cousland" userId="0add9dda42c7579b" providerId="LiveId" clId="{A7754822-11F1-4FD7-8447-9E4668B1E90B}" dt="2024-09-28T22:57:01.900" v="58"/>
        <pc:sldMkLst>
          <pc:docMk/>
          <pc:sldMk cId="2970870306" sldId="266"/>
        </pc:sldMkLst>
      </pc:sldChg>
      <pc:sldChg chg="modAnim">
        <pc:chgData name="Beth Cousland" userId="0add9dda42c7579b" providerId="LiveId" clId="{A7754822-11F1-4FD7-8447-9E4668B1E90B}" dt="2024-09-28T22:57:16.240" v="62"/>
        <pc:sldMkLst>
          <pc:docMk/>
          <pc:sldMk cId="2510611788" sldId="267"/>
        </pc:sldMkLst>
      </pc:sldChg>
      <pc:sldChg chg="modSp mod modAnim">
        <pc:chgData name="Beth Cousland" userId="0add9dda42c7579b" providerId="LiveId" clId="{A7754822-11F1-4FD7-8447-9E4668B1E90B}" dt="2024-09-28T22:57:48.283" v="69"/>
        <pc:sldMkLst>
          <pc:docMk/>
          <pc:sldMk cId="905922145" sldId="268"/>
        </pc:sldMkLst>
        <pc:spChg chg="mod">
          <ac:chgData name="Beth Cousland" userId="0add9dda42c7579b" providerId="LiveId" clId="{A7754822-11F1-4FD7-8447-9E4668B1E90B}" dt="2024-09-28T22:57:44.372" v="68" actId="1076"/>
          <ac:spMkLst>
            <pc:docMk/>
            <pc:sldMk cId="905922145" sldId="268"/>
            <ac:spMk id="3" creationId="{729EA06E-471B-2144-9795-951F383F5E1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625BB-1E11-EF97-654A-50E5B0192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10206-D97E-FD89-70FF-3090E23E7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8456D-E566-A411-1B40-3087B2BE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55E6C-F2EA-3123-E8EB-99AF0954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43713-6C95-A74E-4E9D-C5DA23AE4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4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6D022-7AFC-5E55-B9E6-32408AE5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165EB9-73F5-04B8-F025-9270A83629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15C17-594D-A497-9AC7-D6FEE603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75C14-AE22-1F20-0CA8-0928B449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93219-6240-B61A-4E2E-5BE146B13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63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99D1EB-B597-F57A-688A-18C1543C8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22686-27A7-CF87-E202-90334B48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783FB-D996-4761-7D68-81258031B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3AE16-0143-52F2-ABBF-E7E2D2BF1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FFEF2-E266-6604-F087-0500817F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9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5AF5-45CB-803A-657C-2C0B237E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FED75-65E1-D61F-BC67-03FC3B52F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F0CDB-7C87-FD81-2ADE-6CFC16E77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B12D0-AFB0-8BFC-EA83-333C90CB7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5E32-D3CE-7504-8661-3ADCC1E3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15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123B-090D-0D1C-126F-763EACB2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88E4-2755-4600-C04A-9FB42439F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51080-DC59-BEC0-3B1C-022DA3C7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10D46-8C91-B502-CBFB-A33F7302E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0DF6B-27B2-54C4-2747-3B6BDC9C7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4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EC60-FC22-679D-86C9-78E5FDFD1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823050-1ACC-4C47-189F-10A5FB44A4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97746-B690-1809-F9CB-65476EE54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698EE-7AC7-4580-EA80-62E5E351E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03113-052E-E876-3A9C-725BB247E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4F66D2-E61D-8397-594B-25899489D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2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06573-B74B-9D45-5591-36E5216DD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D412E-B809-EF66-3B3B-1ECBA6B387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9468-F337-3362-D547-4AC737F8F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D9E657-CC28-9C48-236C-4575F0C95B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A74B10-CD4A-7733-86F6-2DBAAFC39E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9CB518-6D4D-7318-E4D0-70A5126FA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1C42C-70EF-3516-EC05-FF31A176B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D01A9-2BCC-0457-AA75-F53AE837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9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5FD27-C57A-926F-723A-DDD1BD90F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FDC8C-5A25-E306-F755-9A690C14D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489788-50A9-3AE7-989D-2BD24DE9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021DE8-30A4-BAF7-9838-7B8125315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5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F33D47-5022-017C-1B5C-333733248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42DC4D-A46E-871F-5CEE-571E88C0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7B951-4F38-CE6E-10D6-C21401D6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75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7507B-B28A-9B2F-29CD-EFFDEBFE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1E24B-620C-B86E-23C2-F4CC66358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66CF-4FFD-EA27-E56C-63C635D54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056E5-E103-5E8F-6CCE-885466BB6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546E8-477D-772C-CA3B-7DA6DD49F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73FCE0-4811-C0C8-3C10-42A58D10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4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01787-0974-0424-ACB4-387154867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32965A-FDC4-4546-9857-6B9216AF9E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74D80B-8CD5-3B26-F34A-740D9B3CF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4DDB8D-D270-8FBE-0F70-BD3E8E7D0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88FDC-5EE8-60CA-E48F-4222A06C8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DE556-324C-FC33-CE22-97390FF7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2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938DA7-ED04-C6D5-904F-3B84D535B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4BB61A-C87F-84A2-5621-A91D69E01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9AF90-B761-CB86-4874-711DA8C2D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7D0BB7-3175-422A-B03E-04CEFFB653FC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F5B37-57E6-29CC-AA3C-3392222E6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3774A-C499-163C-423E-15BBB2E9F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B43F7E-18DA-47CB-BD18-2888D0426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2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CB7B4-B495-4FE1-D81E-EAB940841E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Chain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0E1B01-4195-2936-A9DB-24304CF6E6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42831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3F4376-4838-0CD1-1F06-1B95FE4DBC7D}"/>
                  </a:ext>
                </a:extLst>
              </p:cNvPr>
              <p:cNvSpPr txBox="1"/>
              <p:nvPr/>
            </p:nvSpPr>
            <p:spPr>
              <a:xfrm>
                <a:off x="399826" y="328291"/>
                <a:ext cx="11392348" cy="64595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3: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Let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𝑤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let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functions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Suppose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=19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=−5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Using a derivative tree (or recognizing the pattern of the Chain Rule),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By substitution, we have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19=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+(3)(−5)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19=20+2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−15</m:t>
                      </m:r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19−20+15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18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den>
                      </m:f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7.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43F4376-4838-0CD1-1F06-1B95FE4DB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826" y="328291"/>
                <a:ext cx="11392348" cy="6459525"/>
              </a:xfrm>
              <a:prstGeom prst="rect">
                <a:avLst/>
              </a:prstGeom>
              <a:blipFill>
                <a:blip r:embed="rId2"/>
                <a:stretch>
                  <a:fillRect l="-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634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7D35852-1E2B-E7B8-DA4E-715E42789F70}"/>
              </a:ext>
            </a:extLst>
          </p:cNvPr>
          <p:cNvSpPr txBox="1"/>
          <p:nvPr/>
        </p:nvSpPr>
        <p:spPr>
          <a:xfrm>
            <a:off x="451821" y="355003"/>
            <a:ext cx="11392348" cy="139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Implicit Differentiation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be performed by employing the chain rule of a multivariable function.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Often, this technique is much faster than the “traditional” direct method seen in single-variable calculus can be applied to functions of many variables with ease.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DFBC6B7-9E87-CD84-5A5E-EE2E2D3A5218}"/>
                  </a:ext>
                </a:extLst>
              </p:cNvPr>
              <p:cNvSpPr txBox="1"/>
              <p:nvPr/>
            </p:nvSpPr>
            <p:spPr>
              <a:xfrm>
                <a:off x="451821" y="1861073"/>
                <a:ext cx="8689489" cy="56669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4: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Use implicit differentiation 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DFBC6B7-9E87-CD84-5A5E-EE2E2D3A5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1861073"/>
                <a:ext cx="8689489" cy="566694"/>
              </a:xfrm>
              <a:prstGeom prst="rect">
                <a:avLst/>
              </a:prstGeom>
              <a:blipFill>
                <a:blip r:embed="rId2"/>
                <a:stretch>
                  <a:fillRect l="-701" b="-6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4B0FFD-A709-47BA-010E-E4DFFE41DBEE}"/>
                  </a:ext>
                </a:extLst>
              </p:cNvPr>
              <p:cNvSpPr txBox="1"/>
              <p:nvPr/>
            </p:nvSpPr>
            <p:spPr>
              <a:xfrm>
                <a:off x="451821" y="2624866"/>
                <a:ext cx="11134165" cy="36197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use the Chain Rule, rewrite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all terms to one side: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Call the left side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seek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differentiate both sides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Using the Chain Rule, the derivative 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:r>
                  <a:rPr lang="en-US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written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den>
                        </m:f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𝜕</m:t>
                            </m:r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𝑑𝑥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Note that the right side gives 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0=0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4B0FFD-A709-47BA-010E-E4DFFE41D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21" y="2624866"/>
                <a:ext cx="11134165" cy="3619773"/>
              </a:xfrm>
              <a:prstGeom prst="rect">
                <a:avLst/>
              </a:prstGeom>
              <a:blipFill>
                <a:blip r:embed="rId3"/>
                <a:stretch>
                  <a:fillRect l="-547" t="-1012" r="-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087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AE357F-403B-B8D5-869F-94C130B18760}"/>
                  </a:ext>
                </a:extLst>
              </p:cNvPr>
              <p:cNvSpPr txBox="1"/>
              <p:nvPr/>
            </p:nvSpPr>
            <p:spPr>
              <a:xfrm>
                <a:off x="344245" y="258184"/>
                <a:ext cx="11187953" cy="40946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𝑥𝑦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−4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Furthermore,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unknown. Make the substitutions and solve for the unknown: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</m:oMath>
                  </m:oMathPara>
                </a14:m>
                <a:endParaRPr lang="en-US" sz="20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0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aln/>
                        </m:rP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0AE357F-403B-B8D5-869F-94C130B187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45" y="258184"/>
                <a:ext cx="11187953" cy="4094647"/>
              </a:xfrm>
              <a:prstGeom prst="rect">
                <a:avLst/>
              </a:prstGeom>
              <a:blipFill>
                <a:blip r:embed="rId2"/>
                <a:stretch>
                  <a:fillRect l="-545" r="-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061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9EA06E-471B-2144-9795-951F383F5E1C}"/>
                  </a:ext>
                </a:extLst>
              </p:cNvPr>
              <p:cNvSpPr txBox="1"/>
              <p:nvPr/>
            </p:nvSpPr>
            <p:spPr>
              <a:xfrm>
                <a:off x="602428" y="303817"/>
                <a:ext cx="11306287" cy="62503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general, if </a:t>
                </a:r>
                <a:r>
                  <a:rPr lang="en-US" sz="20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000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implicitly related, collect all terms to one side and call the collected expression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m:rPr>
                          <m:sty m:val="p"/>
                        </m:rPr>
                        <a:rPr lang="en-US" sz="20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true for implicit functions of three or more variables, too.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>
                  <a:solidFill>
                    <a:srgbClr val="00000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5: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𝑑𝑧</m:t>
                        </m:r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Call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  <m:d>
                      <m:d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+3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sSup>
                      <m:sSup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 Using the formula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𝑑𝑧</m:t>
                        </m:r>
                      </m:den>
                    </m:f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𝐹</m:t>
                            </m:r>
                          </m:e>
                          <m:sub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+9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  <m:r>
                        <m:rPr>
                          <m:sty m:val="p"/>
                        </m:rPr>
                        <a:rPr lang="en-US" sz="20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and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  </m:t>
                      </m:r>
                      <m:sSub>
                        <m:sSub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𝑥𝑦𝑧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</a:t>
                </a:r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𝑑𝑧</m:t>
                          </m:r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+9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−6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𝑥𝑦𝑧</m:t>
                              </m:r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−9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𝑥𝑦𝑧</m:t>
                          </m:r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29EA06E-471B-2144-9795-951F383F5E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28" y="303817"/>
                <a:ext cx="11306287" cy="6250365"/>
              </a:xfrm>
              <a:prstGeom prst="rect">
                <a:avLst/>
              </a:prstGeom>
              <a:blipFill>
                <a:blip r:embed="rId2"/>
                <a:stretch>
                  <a:fillRect l="-593" t="-585" r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D0397413-6B5D-0447-6227-0F3AD8EAE91B}"/>
              </a:ext>
            </a:extLst>
          </p:cNvPr>
          <p:cNvSpPr/>
          <p:nvPr/>
        </p:nvSpPr>
        <p:spPr>
          <a:xfrm>
            <a:off x="484094" y="322729"/>
            <a:ext cx="11306287" cy="242047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2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577FFB-5757-5390-A171-550ED319FF9E}"/>
                  </a:ext>
                </a:extLst>
              </p:cNvPr>
              <p:cNvSpPr txBox="1"/>
              <p:nvPr/>
            </p:nvSpPr>
            <p:spPr>
              <a:xfrm>
                <a:off x="473335" y="311972"/>
                <a:ext cx="11263257" cy="44198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Chain Rule is present in all differentiation. </a:t>
                </a:r>
                <a:endPara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represents a two-variable function, then it is plausible to consider the cases when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may be functions of other variable(s).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example, consider the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such a case, we can find the derivative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direct substitution, so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written as a function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only, or we may use a form of the Chain Rule for multi-variable functions to find this derivative.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7577FFB-5757-5390-A171-550ED319F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5" y="311972"/>
                <a:ext cx="11263257" cy="4419800"/>
              </a:xfrm>
              <a:prstGeom prst="rect">
                <a:avLst/>
              </a:prstGeom>
              <a:blipFill>
                <a:blip r:embed="rId2"/>
                <a:stretch>
                  <a:fillRect l="-866" t="-1103" r="-812" b="-2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479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A91016-6A21-D6E4-33ED-6BA4A47FEF28}"/>
                  </a:ext>
                </a:extLst>
              </p:cNvPr>
              <p:cNvSpPr txBox="1"/>
              <p:nvPr/>
            </p:nvSpPr>
            <p:spPr>
              <a:xfrm>
                <a:off x="365760" y="311972"/>
                <a:ext cx="11532198" cy="61677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Given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𝑑𝑡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Substitute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into the function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),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function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only. Expand by multiplication: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+1+27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+108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+144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27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+108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+144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+64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Its derivative is found by applying the Power Rule to each term: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=162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+540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+576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+192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+4.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A91016-6A21-D6E4-33ED-6BA4A47FEF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" y="311972"/>
                <a:ext cx="11532198" cy="6167779"/>
              </a:xfrm>
              <a:prstGeom prst="rect">
                <a:avLst/>
              </a:prstGeom>
              <a:blipFill>
                <a:blip r:embed="rId2"/>
                <a:stretch>
                  <a:fillRect l="-793" r="-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087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542E63-DC73-EFF6-958D-FE560AEA6970}"/>
                  </a:ext>
                </a:extLst>
              </p:cNvPr>
              <p:cNvSpPr txBox="1"/>
              <p:nvPr/>
            </p:nvSpPr>
            <p:spPr>
              <a:xfrm>
                <a:off x="355002" y="258184"/>
                <a:ext cx="11585986" cy="5692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Now, let’s try a different approach. Keeping the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variables present, write the derivative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using the Chain Rule: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𝑑𝑡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we substitute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into the expression, and simplify: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den>
                      </m:f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</m:e>
                      </m:d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+(3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)(6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+4)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+4+3(9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)(6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+4)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+4+3(54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+180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+192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+64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162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+540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+576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+192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0542E63-DC73-EFF6-958D-FE560AEA6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002" y="258184"/>
                <a:ext cx="11585986" cy="5692264"/>
              </a:xfrm>
              <a:prstGeom prst="rect">
                <a:avLst/>
              </a:prstGeom>
              <a:blipFill>
                <a:blip r:embed="rId2"/>
                <a:stretch>
                  <a:fillRect l="-789" t="-857" r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63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B411B3-6BE4-828E-F15A-4F156E5D514B}"/>
                  </a:ext>
                </a:extLst>
              </p:cNvPr>
              <p:cNvSpPr txBox="1"/>
              <p:nvPr/>
            </p:nvSpPr>
            <p:spPr>
              <a:xfrm>
                <a:off x="677731" y="301214"/>
                <a:ext cx="10757647" cy="40246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useful way to visualize the form of the Chain Rule is to sketch a derivative tree.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the previous example, we had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a function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then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functions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we would write the tree as shown below. </a:t>
                </a: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Then, the derivative form is found by multiplying along paths, and summing the separate paths: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FB411B3-6BE4-828E-F15A-4F156E5D51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731" y="301214"/>
                <a:ext cx="10757647" cy="4024628"/>
              </a:xfrm>
              <a:prstGeom prst="rect">
                <a:avLst/>
              </a:prstGeom>
              <a:blipFill>
                <a:blip r:embed="rId2"/>
                <a:stretch>
                  <a:fillRect l="-850" t="-1210" r="-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0E545F3-2F69-ADE4-9809-0B97DB2C7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5929" y="3694151"/>
            <a:ext cx="6103083" cy="27604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587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D711A7-2912-7864-548D-691FA8E9973D}"/>
                  </a:ext>
                </a:extLst>
              </p:cNvPr>
              <p:cNvSpPr txBox="1"/>
              <p:nvPr/>
            </p:nvSpPr>
            <p:spPr>
              <a:xfrm>
                <a:off x="473336" y="344245"/>
                <a:ext cx="5798372" cy="38153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Suppose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=3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d>
                      <m:d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+4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Note that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function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that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are both functions of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derivative tree is shown below, with partial derivative notation attached to the “limbs”: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D711A7-2912-7864-548D-691FA8E99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6" y="344245"/>
                <a:ext cx="5798372" cy="3815340"/>
              </a:xfrm>
              <a:prstGeom prst="rect">
                <a:avLst/>
              </a:prstGeom>
              <a:blipFill>
                <a:blip r:embed="rId2"/>
                <a:stretch>
                  <a:fillRect l="-1682" t="-1278" r="-1577" b="-2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9AFA42B0-F786-8824-2BED-99B4EE203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668" y="3991591"/>
            <a:ext cx="2719981" cy="2522164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0D7D46-3F9D-EA43-E77B-4B09D7FC667B}"/>
                  </a:ext>
                </a:extLst>
              </p:cNvPr>
              <p:cNvSpPr txBox="1"/>
              <p:nvPr/>
            </p:nvSpPr>
            <p:spPr>
              <a:xfrm>
                <a:off x="6621980" y="344245"/>
                <a:ext cx="5096683" cy="46344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example, the form of the partial derivative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a similar way, the form of the partial derivative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respect to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A0D7D46-3F9D-EA43-E77B-4B09D7FC66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1980" y="344245"/>
                <a:ext cx="5096683" cy="4634410"/>
              </a:xfrm>
              <a:prstGeom prst="rect">
                <a:avLst/>
              </a:prstGeom>
              <a:blipFill>
                <a:blip r:embed="rId4"/>
                <a:stretch>
                  <a:fillRect l="-1794" t="-1051" r="-1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74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60680B0-ABD3-06B3-CEC5-432E2D6FFC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598" y="1333948"/>
            <a:ext cx="9176609" cy="3818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6941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FA4227-F8BE-B5DE-DED3-870B68C88E8B}"/>
                  </a:ext>
                </a:extLst>
              </p:cNvPr>
              <p:cNvSpPr txBox="1"/>
              <p:nvPr/>
            </p:nvSpPr>
            <p:spPr>
              <a:xfrm>
                <a:off x="419548" y="258184"/>
                <a:ext cx="11360076" cy="61815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𝑥𝑦𝑠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+8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+4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=3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𝑠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is simplified to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=30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+144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+96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FA4227-F8BE-B5DE-DED3-870B68C88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8" y="258184"/>
                <a:ext cx="11360076" cy="6181564"/>
              </a:xfrm>
              <a:prstGeom prst="rect">
                <a:avLst/>
              </a:prstGeom>
              <a:blipFill>
                <a:blip r:embed="rId2"/>
                <a:stretch>
                  <a:fillRect l="-8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676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F15BBF-EFA5-08EC-5680-1590DF4A81BE}"/>
                  </a:ext>
                </a:extLst>
              </p:cNvPr>
              <p:cNvSpPr txBox="1"/>
              <p:nvPr/>
            </p:nvSpPr>
            <p:spPr>
              <a:xfrm>
                <a:off x="462579" y="322730"/>
                <a:ext cx="11424621" cy="61813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</m:num>
                      <m:den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𝜕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𝜕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+(4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)(4)</m:t>
                      </m:r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</m:oMath>
                  </m:oMathPara>
                </a14:m>
                <a:endParaRPr lang="en-US" sz="24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br>
                  <a:rPr lang="en-US" sz="2400" i="1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+4</m:t>
                              </m:r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+16</m:t>
                      </m:r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d>
                        <m:d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+4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𝑠</m:t>
                                    </m:r>
                                  </m:e>
                                  <m:sup>
                                    <m: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+4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=3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𝑠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−2</m:t>
                                </m:r>
                                <m:r>
                                  <a:rPr lang="en-US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simplifies to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+48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−64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+192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𝑠𝑡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−192</m:t>
                      </m:r>
                      <m:sSup>
                        <m:sSupPr>
                          <m:ctrlP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F15BBF-EFA5-08EC-5680-1590DF4A8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322730"/>
                <a:ext cx="11424621" cy="6181372"/>
              </a:xfrm>
              <a:prstGeom prst="rect">
                <a:avLst/>
              </a:prstGeom>
              <a:blipFill>
                <a:blip r:embed="rId2"/>
                <a:stretch>
                  <a:fillRect l="-8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377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1257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The Chain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2024-09-28T22:39:58Z</dcterms:created>
  <dcterms:modified xsi:type="dcterms:W3CDTF">2024-09-28T22:57:56Z</dcterms:modified>
</cp:coreProperties>
</file>